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Barlow ExtraLight"/>
      <p:regular r:id="rId31"/>
      <p:bold r:id="rId32"/>
      <p:italic r:id="rId33"/>
      <p:boldItalic r:id="rId34"/>
    </p:embeddedFont>
    <p:embeddedFont>
      <p:font typeface="Hepta Slab Medium"/>
      <p:regular r:id="rId35"/>
      <p:bold r:id="rId36"/>
    </p:embeddedFont>
    <p:embeddedFont>
      <p:font typeface="Hepta Slab Light"/>
      <p:regular r:id="rId37"/>
      <p:bold r:id="rId38"/>
    </p:embeddedFont>
    <p:embeddedFont>
      <p:font typeface="Hepta Slab"/>
      <p:regular r:id="rId39"/>
      <p:bold r:id="rId40"/>
    </p:embeddedFont>
    <p:embeddedFont>
      <p:font typeface="Barlow Medium"/>
      <p:regular r:id="rId41"/>
      <p:bold r:id="rId42"/>
      <p:italic r:id="rId43"/>
      <p:boldItalic r:id="rId44"/>
    </p:embeddedFont>
    <p:embeddedFont>
      <p:font typeface="Barlow Light"/>
      <p:regular r:id="rId45"/>
      <p:bold r:id="rId46"/>
      <p:italic r:id="rId47"/>
      <p:boldItalic r:id="rId48"/>
    </p:embeddedFont>
    <p:embeddedFont>
      <p:font typeface="Barlow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4A38AE-6F81-494F-B62D-EC4C9571FAD8}">
  <a:tblStyle styleId="{5C4A38AE-6F81-494F-B62D-EC4C9571FA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ptaSlab-bold.fntdata"/><Relationship Id="rId42" Type="http://schemas.openxmlformats.org/officeDocument/2006/relationships/font" Target="fonts/BarlowMedium-bold.fntdata"/><Relationship Id="rId41" Type="http://schemas.openxmlformats.org/officeDocument/2006/relationships/font" Target="fonts/BarlowMedium-regular.fntdata"/><Relationship Id="rId44" Type="http://schemas.openxmlformats.org/officeDocument/2006/relationships/font" Target="fonts/BarlowMedium-boldItalic.fntdata"/><Relationship Id="rId43" Type="http://schemas.openxmlformats.org/officeDocument/2006/relationships/font" Target="fonts/BarlowMedium-italic.fntdata"/><Relationship Id="rId46" Type="http://schemas.openxmlformats.org/officeDocument/2006/relationships/font" Target="fonts/BarlowLight-bold.fntdata"/><Relationship Id="rId45" Type="http://schemas.openxmlformats.org/officeDocument/2006/relationships/font" Target="fonts/Barlow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BarlowLight-boldItalic.fntdata"/><Relationship Id="rId47" Type="http://schemas.openxmlformats.org/officeDocument/2006/relationships/font" Target="fonts/BarlowLight-italic.fntdata"/><Relationship Id="rId49" Type="http://schemas.openxmlformats.org/officeDocument/2006/relationships/font" Target="fonts/Barlow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ExtraLight-regular.fntdata"/><Relationship Id="rId30" Type="http://schemas.openxmlformats.org/officeDocument/2006/relationships/slide" Target="slides/slide24.xml"/><Relationship Id="rId33" Type="http://schemas.openxmlformats.org/officeDocument/2006/relationships/font" Target="fonts/BarlowExtraLight-italic.fntdata"/><Relationship Id="rId32" Type="http://schemas.openxmlformats.org/officeDocument/2006/relationships/font" Target="fonts/BarlowExtraLight-bold.fntdata"/><Relationship Id="rId35" Type="http://schemas.openxmlformats.org/officeDocument/2006/relationships/font" Target="fonts/HeptaSlabMedium-regular.fntdata"/><Relationship Id="rId34" Type="http://schemas.openxmlformats.org/officeDocument/2006/relationships/font" Target="fonts/BarlowExtraLight-boldItalic.fntdata"/><Relationship Id="rId37" Type="http://schemas.openxmlformats.org/officeDocument/2006/relationships/font" Target="fonts/HeptaSlabLight-regular.fntdata"/><Relationship Id="rId36" Type="http://schemas.openxmlformats.org/officeDocument/2006/relationships/font" Target="fonts/HeptaSlabMedium-bold.fntdata"/><Relationship Id="rId39" Type="http://schemas.openxmlformats.org/officeDocument/2006/relationships/font" Target="fonts/HeptaSlab-regular.fntdata"/><Relationship Id="rId38" Type="http://schemas.openxmlformats.org/officeDocument/2006/relationships/font" Target="fonts/HeptaSlabLight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Barlow-italic.fntdata"/><Relationship Id="rId50" Type="http://schemas.openxmlformats.org/officeDocument/2006/relationships/font" Target="fonts/Barlow-bold.fntdata"/><Relationship Id="rId52" Type="http://schemas.openxmlformats.org/officeDocument/2006/relationships/font" Target="fonts/Barlow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4b057760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4b057760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4b0577606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4b0577606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Inyeccion de scripts en sitios web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Inyeccion de comandos SQL maliciosos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4b0577606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4b0577606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Descubrimiento: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Un investigador, usuario o atacante encuentra una falla de seguridad en un sistema o aplicación.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Publicación: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Se informa la vulnerabilidad a través de canales responsables (ej. al desarrollador, CERT, etc.). Puede hacerse de forma </a:t>
            </a:r>
            <a:r>
              <a:rPr b="1" lang="en">
                <a:solidFill>
                  <a:schemeClr val="dk1"/>
                </a:solidFill>
              </a:rPr>
              <a:t>responsable o irresponsable</a:t>
            </a:r>
            <a:r>
              <a:rPr lang="en">
                <a:solidFill>
                  <a:schemeClr val="dk1"/>
                </a:solidFill>
              </a:rPr>
              <a:t> (divulgación pública inmediata).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Asignación de CVE: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Si la vulnerabilidad es confirmada, se le asigna un </a:t>
            </a:r>
            <a:r>
              <a:rPr b="1" lang="en">
                <a:solidFill>
                  <a:schemeClr val="dk1"/>
                </a:solidFill>
              </a:rPr>
              <a:t>CVE (Common Vulnerabilities and Exposures)</a:t>
            </a:r>
            <a:r>
              <a:rPr lang="en">
                <a:solidFill>
                  <a:schemeClr val="dk1"/>
                </a:solidFill>
              </a:rPr>
              <a:t> con un número único, lo que permite su identificación global.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Parche: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El desarrollador crea y libera una actualización o solución que </a:t>
            </a:r>
            <a:r>
              <a:rPr b="1" lang="en">
                <a:solidFill>
                  <a:schemeClr val="dk1"/>
                </a:solidFill>
              </a:rPr>
              <a:t>corrige</a:t>
            </a:r>
            <a:r>
              <a:rPr lang="en">
                <a:solidFill>
                  <a:schemeClr val="dk1"/>
                </a:solidFill>
              </a:rPr>
              <a:t> la vulnerabilidad.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Explotación (si no se corrige):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Si la vulnerabilidad no se soluciona a tiempo, </a:t>
            </a:r>
            <a:r>
              <a:rPr b="1" lang="en">
                <a:solidFill>
                  <a:schemeClr val="dk1"/>
                </a:solidFill>
              </a:rPr>
              <a:t>los atacantes pueden explotarla</a:t>
            </a:r>
            <a:r>
              <a:rPr lang="en">
                <a:solidFill>
                  <a:schemeClr val="dk1"/>
                </a:solidFill>
              </a:rPr>
              <a:t>, causando daño o robo de información.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4b0577606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4b0577606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Broken Access Control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Fallos que permiten a usuarios acceder a recursos o acciones no autorizadas.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Cryptographic Failures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Problemas con el cifrado o protección de datos sensibles.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Injection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Como SQL, NoSQL, OS, y LDAP Injection. Permiten ejecutar comandos maliciosos.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Insecure Design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Falta de seguridad desde el diseño de la aplicación.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Security Misconfiguration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Configuraciones inseguras en servidores, bases de datos o frameworks.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Vulnerable and Outdated Components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Uso de software obsoleto o con fallos conocidos.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Identification and Authentication Failures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Problemas con la gestión de identidades, contraseñas, tokens, etc.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Software and Data Integrity Failures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Riesgos relacionados con la manipulación de código, como dependencias no verificadas.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Security Logging and Monitoring Failures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Falta de registros o monitoreo que impide detectar ataques.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Server-Side Request Forgery (SSRF)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El atacante induce al servidor a realizar solicitudes maliciosas.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4b0577606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4b0577606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4b05776060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4b05776060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Los </a:t>
            </a:r>
            <a:r>
              <a:rPr b="1" lang="en">
                <a:solidFill>
                  <a:schemeClr val="dk1"/>
                </a:solidFill>
              </a:rPr>
              <a:t>principios CIA</a:t>
            </a:r>
            <a:r>
              <a:rPr lang="en">
                <a:solidFill>
                  <a:schemeClr val="dk1"/>
                </a:solidFill>
              </a:rPr>
              <a:t> son los pilares fundamentales para proteger la información: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Confidencialidad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Garantiza que solo las personas autorizadas accedan a la información.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Ejemplo: Encriptar archivos para que solo quienes tienen la clave puedan leerlos.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Integridad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Asegura que los datos no han sido modificados de forma no autorizada.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Ejemplo: Usar firmas digitales para verificar que un documento no fue alterado.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Disponibilidad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Asegura que los datos y sistemas estén accesibles cuando se necesiten.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Ejemplo: Tener copias de seguridad (backups) y servidores redundantes.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4b05776060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4b05776060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ISO/IEC 27001</a:t>
            </a:r>
            <a:br>
              <a:rPr b="1" lang="en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Norma internacional que define requisitos para establecer, implementar y mantener un Sistema de Gestión de Seguridad de la Información (SGSI).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Busca proteger los datos mediante controles técnicos, físicos y administrativos.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RGPD (GDPR)</a:t>
            </a:r>
            <a:r>
              <a:rPr lang="en">
                <a:solidFill>
                  <a:schemeClr val="dk1"/>
                </a:solidFill>
              </a:rPr>
              <a:t> – Reglamento General de Protección de Datos (Unión Europea)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Protege los datos personales de los ciudadanos de la UE.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Obliga a las organizaciones a pedir consentimiento, informar sobre el uso de datos y asegurar su protección.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Tiene </a:t>
            </a:r>
            <a:r>
              <a:rPr b="1" lang="en">
                <a:solidFill>
                  <a:schemeClr val="dk1"/>
                </a:solidFill>
              </a:rPr>
              <a:t>efecto global</a:t>
            </a:r>
            <a:r>
              <a:rPr lang="en">
                <a:solidFill>
                  <a:schemeClr val="dk1"/>
                </a:solidFill>
              </a:rPr>
              <a:t>: afecta a empresas fuera de la UE que traten datos europeos.</a:t>
            </a:r>
            <a:br>
              <a:rPr lang="en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4b05776060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4b05776060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Cifrado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Convierte los datos en un formato ilegible sin la clave correcta.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Ejemplos: AES (simétrico), RSA (asimétrico).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Backups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Copias de seguridad que permiten restaurar datos en caso de pérdida, ataque o daño físico.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Hardening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Consiste en </a:t>
            </a:r>
            <a:r>
              <a:rPr b="1" lang="en">
                <a:solidFill>
                  <a:schemeClr val="dk1"/>
                </a:solidFill>
              </a:rPr>
              <a:t>reforzar la seguridad de un sistema</a:t>
            </a:r>
            <a:r>
              <a:rPr lang="en">
                <a:solidFill>
                  <a:schemeClr val="dk1"/>
                </a:solidFill>
              </a:rPr>
              <a:t>: desactivar servicios innecesarios, aplicar parches, cambiar configuraciones por defecto, etc.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4b05776060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4b05776060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4b05776060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4b05776060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es una plataforma de contenedores que permite crear, distribuir y ejecutar aplicaciones de forma aislada, ligera y reproducible.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vez de usar </a:t>
            </a:r>
            <a:r>
              <a:rPr lang="en"/>
              <a:t>máquinas</a:t>
            </a:r>
            <a:r>
              <a:rPr lang="en"/>
              <a:t> virtuales pesadas, docker utiliza contenedores, que son entornos encapsulados que contienen todo lo necesario para ejecutar una </a:t>
            </a:r>
            <a:r>
              <a:rPr lang="en"/>
              <a:t>aplicación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ventajas que tiene eso es la portabilidad y reproducibilidad (el entorno es siempre el mismo), escalabilidad, aislamiento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4b05776060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4b05776060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compose es una herramienta que te permite definir y administrar multiples contenedores como un solo archivo. En lugar de arrancar cada contenedor manualmente, usas un solo archivo llamado docker-compose.yml, donde se define: que imagener usar, que puertos exponer, que volumentes montar, como se comunican los contenedores entre si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4b0577606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4b057760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4e943be8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4e943be8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4e943be8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4e943be8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se utiliza para automatizar, escaneo de puertos, analasis de logs, creacion de scripts para pruebas de penetracion.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utiliza python por la facilidad de su sintaxis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4e943be84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4e943be84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4e943be84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4e943be84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4e943be84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4e943be8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google dorks son busquedas avanzadas en google para obtener informacion sensible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Tenemos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Filetype - Buscar por tipo de archivo como pdf, docx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Inurl: - buscar palabras especificas dentro de las direcciones URL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</a:t>
            </a:r>
            <a:r>
              <a:rPr lang="en"/>
              <a:t>ntitle - Busca palabras especificas dentro del titulo de las paginas web.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4b0577606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4b057760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Explicación</a:t>
            </a:r>
            <a:r>
              <a:rPr lang="en"/>
              <a:t> de las fases del hacking </a:t>
            </a:r>
            <a:r>
              <a:rPr lang="en"/>
              <a:t>ético</a:t>
            </a:r>
            <a:r>
              <a:rPr lang="en"/>
              <a:t>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Reconocimiento: Se recopilan pruebas e </a:t>
            </a:r>
            <a:r>
              <a:rPr lang="en"/>
              <a:t>información</a:t>
            </a:r>
            <a:r>
              <a:rPr lang="en"/>
              <a:t> sobre los objetivos que desea atacar. Puede ser de naturaleza pasiva o activa. El reconocimiento pasivo implica recopilar </a:t>
            </a:r>
            <a:r>
              <a:rPr lang="en"/>
              <a:t>información</a:t>
            </a:r>
            <a:r>
              <a:rPr lang="en"/>
              <a:t> sobre su objetivo sin su conocimiento, mientras que el reconocimiento activo utiliza herramientas y </a:t>
            </a:r>
            <a:r>
              <a:rPr lang="en"/>
              <a:t>técnica</a:t>
            </a:r>
            <a:r>
              <a:rPr lang="en"/>
              <a:t> que “tocan” ligeramente al objetivo y aumenta el riesgo de ser descubierto. La </a:t>
            </a:r>
            <a:r>
              <a:rPr lang="en"/>
              <a:t>información</a:t>
            </a:r>
            <a:r>
              <a:rPr lang="en"/>
              <a:t> obtenida en esta fase </a:t>
            </a:r>
            <a:r>
              <a:rPr lang="en"/>
              <a:t>podría</a:t>
            </a:r>
            <a:r>
              <a:rPr lang="en"/>
              <a:t> no ser del todo fidedigna ya que es obtenida de terceros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Escaneo y </a:t>
            </a:r>
            <a:r>
              <a:rPr lang="en"/>
              <a:t>Enumeración</a:t>
            </a:r>
            <a:r>
              <a:rPr lang="en"/>
              <a:t>: Se utiliza la </a:t>
            </a:r>
            <a:r>
              <a:rPr lang="en"/>
              <a:t>información</a:t>
            </a:r>
            <a:r>
              <a:rPr lang="en"/>
              <a:t> encontrada como dominios o direcciones u otros para ejecutar activamente herramientas y </a:t>
            </a:r>
            <a:r>
              <a:rPr lang="en"/>
              <a:t>técnicas</a:t>
            </a:r>
            <a:r>
              <a:rPr lang="en"/>
              <a:t> para recopilar </a:t>
            </a:r>
            <a:r>
              <a:rPr lang="en"/>
              <a:t>información</a:t>
            </a:r>
            <a:r>
              <a:rPr lang="en"/>
              <a:t> </a:t>
            </a:r>
            <a:r>
              <a:rPr lang="en"/>
              <a:t>más</a:t>
            </a:r>
            <a:r>
              <a:rPr lang="en"/>
              <a:t> detallada sobre los objetivos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Ganar Acceso: En esta fase es donde se rompen los controles y medidas de seguridad para obtener acceso no autorizado. En esta fase, se ejecuta el ataque que puede ser tan simple como acceder a una red </a:t>
            </a:r>
            <a:r>
              <a:rPr lang="en"/>
              <a:t>inalámbrica</a:t>
            </a:r>
            <a:r>
              <a:rPr lang="en"/>
              <a:t> o una </a:t>
            </a:r>
            <a:r>
              <a:rPr lang="en"/>
              <a:t>inyección</a:t>
            </a:r>
            <a:r>
              <a:rPr lang="en"/>
              <a:t> SQL contra una </a:t>
            </a:r>
            <a:r>
              <a:rPr lang="en"/>
              <a:t>aplicación</a:t>
            </a:r>
            <a:r>
              <a:rPr lang="en"/>
              <a:t> web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Mantener acceso: Los atacantes intentan habilitar y mantener una forma de regresar a la </a:t>
            </a:r>
            <a:r>
              <a:rPr lang="en"/>
              <a:t>máquina</a:t>
            </a:r>
            <a:r>
              <a:rPr lang="en"/>
              <a:t> o sistema que ya han comprometido. Estas </a:t>
            </a:r>
            <a:r>
              <a:rPr lang="en"/>
              <a:t>máquinas</a:t>
            </a:r>
            <a:r>
              <a:rPr lang="en"/>
              <a:t> comprometidas se utilizan para escanear nuevas redes, registrar el </a:t>
            </a:r>
            <a:r>
              <a:rPr lang="en"/>
              <a:t>tráfico</a:t>
            </a:r>
            <a:r>
              <a:rPr lang="en"/>
              <a:t> o ejecutar ataques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Cubrir huellas: Los atacantes intentan ocultar su </a:t>
            </a:r>
            <a:r>
              <a:rPr lang="en"/>
              <a:t>éxito</a:t>
            </a:r>
            <a:r>
              <a:rPr lang="en"/>
              <a:t> y evitar la </a:t>
            </a:r>
            <a:r>
              <a:rPr lang="en"/>
              <a:t>detección</a:t>
            </a:r>
            <a:r>
              <a:rPr lang="en"/>
              <a:t> de las herramientas y equipos de seguridad. Las </a:t>
            </a:r>
            <a:r>
              <a:rPr lang="en"/>
              <a:t>técnicas</a:t>
            </a:r>
            <a:r>
              <a:rPr lang="en"/>
              <a:t> </a:t>
            </a:r>
            <a:r>
              <a:rPr lang="en"/>
              <a:t>más</a:t>
            </a:r>
            <a:r>
              <a:rPr lang="en"/>
              <a:t> recurrentes consisten en eliminar o alterar archivos de registro, ocultar archivos o directorios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4b0577606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4b0577606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Pentester: Simula ataques reales para encontrar vulnerabilidades en sistemas. Ej: Un pentester puede identificar que un sitio web permite SQL injection y recomendar parches antes de que alguien lo explote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Auditor de seguridad: Revisa y </a:t>
            </a:r>
            <a:r>
              <a:rPr lang="en"/>
              <a:t>evalúa</a:t>
            </a:r>
            <a:r>
              <a:rPr lang="en"/>
              <a:t> las </a:t>
            </a:r>
            <a:r>
              <a:rPr lang="en"/>
              <a:t>políticas</a:t>
            </a:r>
            <a:r>
              <a:rPr lang="en"/>
              <a:t>, controles, configuraciones y </a:t>
            </a:r>
            <a:r>
              <a:rPr lang="en"/>
              <a:t>prácticas</a:t>
            </a:r>
            <a:r>
              <a:rPr lang="en"/>
              <a:t> de seguridad en una </a:t>
            </a:r>
            <a:r>
              <a:rPr lang="en"/>
              <a:t>organización</a:t>
            </a:r>
            <a:r>
              <a:rPr lang="en"/>
              <a:t>. Su enfoque es </a:t>
            </a:r>
            <a:r>
              <a:rPr lang="en"/>
              <a:t>más</a:t>
            </a:r>
            <a:r>
              <a:rPr lang="en"/>
              <a:t> preventivo y normativo. Ej: Un auditor puede detectar que una empresa no realiza copias de seguridad </a:t>
            </a:r>
            <a:r>
              <a:rPr lang="en"/>
              <a:t>automáticas</a:t>
            </a:r>
            <a:r>
              <a:rPr lang="en"/>
              <a:t>, lo que representa un gran riesgo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Analista forense: Investiga incidentes de seguridad </a:t>
            </a:r>
            <a:r>
              <a:rPr lang="en"/>
              <a:t>después</a:t>
            </a:r>
            <a:r>
              <a:rPr lang="en"/>
              <a:t> de que ocurren. Su trabajo es recolectar, analizar y preservar evidencias digitales. Ej: Un analista forense puede investigar un ransomware que </a:t>
            </a:r>
            <a:r>
              <a:rPr lang="en"/>
              <a:t>cifrar</a:t>
            </a:r>
            <a:r>
              <a:rPr lang="en"/>
              <a:t> archivos de la empresa y rastrear su origen a un archivo adjunto de correo malicioso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4b0577606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4b0577606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4b0577606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4b0577606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Introduccion: Cada </a:t>
            </a:r>
            <a:r>
              <a:rPr lang="en"/>
              <a:t>país</a:t>
            </a:r>
            <a:r>
              <a:rPr lang="en"/>
              <a:t> establece sus propias normas sobre el uso de </a:t>
            </a:r>
            <a:r>
              <a:rPr lang="en"/>
              <a:t>tecnologías</a:t>
            </a:r>
            <a:r>
              <a:rPr lang="en"/>
              <a:t>, privacidad, </a:t>
            </a:r>
            <a:r>
              <a:rPr lang="en"/>
              <a:t>protección</a:t>
            </a:r>
            <a:r>
              <a:rPr lang="en"/>
              <a:t> de datos y delitos </a:t>
            </a:r>
            <a:r>
              <a:rPr lang="en"/>
              <a:t>informáticos</a:t>
            </a:r>
            <a:r>
              <a:rPr lang="en"/>
              <a:t>. Ademas, existen marcos internacionales que regulan la seguridad de la </a:t>
            </a:r>
            <a:r>
              <a:rPr lang="en"/>
              <a:t>información</a:t>
            </a:r>
            <a:r>
              <a:rPr lang="en"/>
              <a:t> y la proteccion de datos personales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4b0577606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4b0577606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4b0577606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4b0577606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4b0577606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4b0577606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Investigación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Teorica</a:t>
            </a:r>
            <a:endParaRPr/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4087775" y="4277250"/>
            <a:ext cx="882300" cy="1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Matias Arias</a:t>
            </a:r>
            <a:endParaRPr/>
          </a:p>
        </p:txBody>
      </p:sp>
      <p:sp>
        <p:nvSpPr>
          <p:cNvPr id="328" name="Google Shape;328;p47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Hacking Etico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6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Tipos:</a:t>
            </a:r>
            <a:endParaRPr/>
          </a:p>
        </p:txBody>
      </p:sp>
      <p:sp>
        <p:nvSpPr>
          <p:cNvPr id="422" name="Google Shape;422;p56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XSS (Cross-Site Scripting)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SQL Injection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CSRF (Cross-Site Request Forgery)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Directory Traversal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ETC</a:t>
            </a:r>
            <a:endParaRPr/>
          </a:p>
        </p:txBody>
      </p:sp>
      <p:sp>
        <p:nvSpPr>
          <p:cNvPr id="423" name="Google Shape;423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7"/>
          <p:cNvSpPr txBox="1"/>
          <p:nvPr>
            <p:ph type="title"/>
          </p:nvPr>
        </p:nvSpPr>
        <p:spPr>
          <a:xfrm>
            <a:off x="591450" y="391675"/>
            <a:ext cx="4397400" cy="3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Ciclo de vida:</a:t>
            </a:r>
            <a:endParaRPr/>
          </a:p>
        </p:txBody>
      </p:sp>
      <p:sp>
        <p:nvSpPr>
          <p:cNvPr id="429" name="Google Shape;429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57"/>
          <p:cNvSpPr txBox="1"/>
          <p:nvPr/>
        </p:nvSpPr>
        <p:spPr>
          <a:xfrm>
            <a:off x="501200" y="1236275"/>
            <a:ext cx="7989300" cy="3552900"/>
          </a:xfrm>
          <a:prstGeom prst="rect">
            <a:avLst/>
          </a:prstGeom>
          <a:solidFill>
            <a:srgbClr val="FFECD1"/>
          </a:solidFill>
          <a:ln cap="flat" cmpd="sng" w="9525">
            <a:solidFill>
              <a:srgbClr val="FFEC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Barlow Light"/>
              <a:buAutoNum type="arabicPeriod"/>
            </a:pPr>
            <a:r>
              <a:rPr lang="en" sz="23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Descubrimiento</a:t>
            </a:r>
            <a:endParaRPr sz="2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Barlow Light"/>
              <a:buAutoNum type="arabicPeriod"/>
            </a:pPr>
            <a:r>
              <a:rPr lang="en" sz="23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Publicacion</a:t>
            </a:r>
            <a:endParaRPr sz="2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Barlow Light"/>
              <a:buAutoNum type="arabicPeriod"/>
            </a:pPr>
            <a:r>
              <a:rPr lang="en" sz="23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Asignacion de CVE</a:t>
            </a:r>
            <a:endParaRPr sz="2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Barlow Light"/>
              <a:buAutoNum type="arabicPeriod"/>
            </a:pPr>
            <a:r>
              <a:rPr lang="en" sz="23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Parche</a:t>
            </a:r>
            <a:endParaRPr sz="2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Barlow Light"/>
              <a:buAutoNum type="arabicPeriod"/>
            </a:pPr>
            <a:r>
              <a:rPr lang="en" sz="23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Explotacion</a:t>
            </a:r>
            <a:endParaRPr sz="23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58"/>
          <p:cNvSpPr txBox="1"/>
          <p:nvPr/>
        </p:nvSpPr>
        <p:spPr>
          <a:xfrm>
            <a:off x="478950" y="144800"/>
            <a:ext cx="7495500" cy="1258500"/>
          </a:xfrm>
          <a:prstGeom prst="rect">
            <a:avLst/>
          </a:prstGeom>
          <a:solidFill>
            <a:srgbClr val="FFECD1"/>
          </a:solidFill>
          <a:ln cap="flat" cmpd="sng" w="9525">
            <a:solidFill>
              <a:srgbClr val="FFEC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OWASP TOP 10 (2021)</a:t>
            </a:r>
            <a:endParaRPr sz="2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7" name="Google Shape;437;p58"/>
          <p:cNvSpPr txBox="1"/>
          <p:nvPr/>
        </p:nvSpPr>
        <p:spPr>
          <a:xfrm>
            <a:off x="345275" y="2461425"/>
            <a:ext cx="83088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AutoNum type="arabicPeriod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Broken Access Control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AutoNum type="arabicPeriod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Cryptographic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Failures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AutoNum type="arabicPeriod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Injection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AutoNum type="arabicPeriod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Insecure Design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AutoNum type="arabicPeriod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Security Misconfiguration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AutoNum type="arabicPeriod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Vulnerable and Outdated Components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AutoNum type="arabicPeriod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Identification and Authentication Failures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AutoNum type="arabicPeriod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Software and Data Integrity Failures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AutoNum type="arabicPeriod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Security Logging and Monitoring Failures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AutoNum type="arabicPeriod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Server-Side Request Forgery (SSRF)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8" name="Google Shape;438;p58"/>
          <p:cNvSpPr txBox="1"/>
          <p:nvPr/>
        </p:nvSpPr>
        <p:spPr>
          <a:xfrm>
            <a:off x="345275" y="1667913"/>
            <a:ext cx="7952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El proyecto OWASP (Open Worldwide Application Security Project) publica una lista actualizada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de las 10 vulnerabilidades más críticas en aplicaciones web: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9"/>
          <p:cNvSpPr txBox="1"/>
          <p:nvPr>
            <p:ph type="title"/>
          </p:nvPr>
        </p:nvSpPr>
        <p:spPr>
          <a:xfrm>
            <a:off x="697350" y="3048150"/>
            <a:ext cx="7749300" cy="9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Resguardo de la informacion</a:t>
            </a:r>
            <a:endParaRPr/>
          </a:p>
        </p:txBody>
      </p:sp>
      <p:sp>
        <p:nvSpPr>
          <p:cNvPr id="444" name="Google Shape;444;p59"/>
          <p:cNvSpPr txBox="1"/>
          <p:nvPr>
            <p:ph idx="2" type="title"/>
          </p:nvPr>
        </p:nvSpPr>
        <p:spPr>
          <a:xfrm>
            <a:off x="3278250" y="1194450"/>
            <a:ext cx="2587500" cy="18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0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Confidencialidad	</a:t>
            </a:r>
            <a:endParaRPr/>
          </a:p>
        </p:txBody>
      </p:sp>
      <p:sp>
        <p:nvSpPr>
          <p:cNvPr id="450" name="Google Shape;450;p60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Disponibilidad</a:t>
            </a:r>
            <a:endParaRPr/>
          </a:p>
        </p:txBody>
      </p:sp>
      <p:sp>
        <p:nvSpPr>
          <p:cNvPr id="451" name="Google Shape;451;p60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</p:spPr>
      </p:sp>
      <p:sp>
        <p:nvSpPr>
          <p:cNvPr id="452" name="Google Shape;452;p60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</p:spPr>
      </p:sp>
      <p:sp>
        <p:nvSpPr>
          <p:cNvPr id="453" name="Google Shape;453;p60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</p:spPr>
      </p:sp>
      <p:sp>
        <p:nvSpPr>
          <p:cNvPr id="454" name="Google Shape;454;p60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5" name="Google Shape;455;p60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6" name="Google Shape;456;p60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7" name="Google Shape;457;p60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Principios CIA</a:t>
            </a:r>
            <a:endParaRPr/>
          </a:p>
        </p:txBody>
      </p:sp>
      <p:sp>
        <p:nvSpPr>
          <p:cNvPr id="458" name="Google Shape;458;p60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Integridad</a:t>
            </a:r>
            <a:endParaRPr/>
          </a:p>
        </p:txBody>
      </p:sp>
      <p:pic>
        <p:nvPicPr>
          <p:cNvPr descr="Modern home office." id="459" name="Google Shape;459;p60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0" l="27316" r="27316" t="0"/>
          <a:stretch/>
        </p:blipFill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</p:spPr>
      </p:pic>
      <p:pic>
        <p:nvPicPr>
          <p:cNvPr descr="Laptop computer on table in cafe." id="460" name="Google Shape;460;p60"/>
          <p:cNvPicPr preferRelativeResize="0"/>
          <p:nvPr>
            <p:ph idx="6" type="pic"/>
          </p:nvPr>
        </p:nvPicPr>
        <p:blipFill rotWithShape="1">
          <a:blip r:embed="rId4">
            <a:alphaModFix/>
          </a:blip>
          <a:srcRect b="0" l="28396" r="28396" t="0"/>
          <a:stretch/>
        </p:blipFill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</p:spPr>
      </p:pic>
      <p:pic>
        <p:nvPicPr>
          <p:cNvPr descr="Aerial view of digital tablet and camera." id="461" name="Google Shape;461;p60"/>
          <p:cNvPicPr preferRelativeResize="0"/>
          <p:nvPr>
            <p:ph idx="7" type="pic"/>
          </p:nvPr>
        </p:nvPicPr>
        <p:blipFill rotWithShape="1">
          <a:blip r:embed="rId5">
            <a:alphaModFix/>
          </a:blip>
          <a:srcRect b="0" l="27316" r="27316" t="0"/>
          <a:stretch/>
        </p:blipFill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</p:spPr>
      </p:pic>
      <p:sp>
        <p:nvSpPr>
          <p:cNvPr id="462" name="Google Shape;462;p6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1"/>
          <p:cNvSpPr txBox="1"/>
          <p:nvPr>
            <p:ph idx="1" type="body"/>
          </p:nvPr>
        </p:nvSpPr>
        <p:spPr>
          <a:xfrm>
            <a:off x="2608525" y="440412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ISO/IEC 27001</a:t>
            </a:r>
            <a:endParaRPr sz="1200"/>
          </a:p>
        </p:txBody>
      </p:sp>
      <p:sp>
        <p:nvSpPr>
          <p:cNvPr id="468" name="Google Shape;468;p61"/>
          <p:cNvSpPr/>
          <p:nvPr>
            <p:ph idx="4" type="pic"/>
          </p:nvPr>
        </p:nvSpPr>
        <p:spPr>
          <a:xfrm>
            <a:off x="2481750" y="2312175"/>
            <a:ext cx="1305900" cy="1918500"/>
          </a:xfrm>
          <a:prstGeom prst="roundRect">
            <a:avLst>
              <a:gd fmla="val 16667" name="adj"/>
            </a:avLst>
          </a:prstGeom>
        </p:spPr>
      </p:sp>
      <p:sp>
        <p:nvSpPr>
          <p:cNvPr id="469" name="Google Shape;469;p61"/>
          <p:cNvSpPr/>
          <p:nvPr>
            <p:ph idx="5" type="pic"/>
          </p:nvPr>
        </p:nvSpPr>
        <p:spPr>
          <a:xfrm>
            <a:off x="5458500" y="2312175"/>
            <a:ext cx="1305900" cy="1918500"/>
          </a:xfrm>
          <a:prstGeom prst="roundRect">
            <a:avLst>
              <a:gd fmla="val 16667" name="adj"/>
            </a:avLst>
          </a:prstGeom>
        </p:spPr>
      </p:sp>
      <p:sp>
        <p:nvSpPr>
          <p:cNvPr id="470" name="Google Shape;470;p61"/>
          <p:cNvSpPr txBox="1"/>
          <p:nvPr>
            <p:ph idx="8" type="body"/>
          </p:nvPr>
        </p:nvSpPr>
        <p:spPr>
          <a:xfrm>
            <a:off x="2379600" y="1638763"/>
            <a:ext cx="41613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Estas regulaciones se crean para proteger los datos y garantizar que las organizaciones cumplan con </a:t>
            </a:r>
            <a:r>
              <a:rPr lang="en"/>
              <a:t>estándares</a:t>
            </a:r>
            <a:r>
              <a:rPr lang="en"/>
              <a:t> legales y </a:t>
            </a:r>
            <a:r>
              <a:rPr lang="en"/>
              <a:t>técnicos</a:t>
            </a:r>
            <a:endParaRPr/>
          </a:p>
        </p:txBody>
      </p:sp>
      <p:sp>
        <p:nvSpPr>
          <p:cNvPr id="471" name="Google Shape;471;p61"/>
          <p:cNvSpPr txBox="1"/>
          <p:nvPr>
            <p:ph idx="9" type="subTitle"/>
          </p:nvPr>
        </p:nvSpPr>
        <p:spPr>
          <a:xfrm>
            <a:off x="2379600" y="998338"/>
            <a:ext cx="4384800" cy="37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Normativas en Seguridad de la </a:t>
            </a:r>
            <a:r>
              <a:rPr lang="en"/>
              <a:t>información</a:t>
            </a:r>
            <a:endParaRPr/>
          </a:p>
        </p:txBody>
      </p:sp>
      <p:sp>
        <p:nvSpPr>
          <p:cNvPr id="472" name="Google Shape;472;p61"/>
          <p:cNvSpPr txBox="1"/>
          <p:nvPr>
            <p:ph idx="13" type="body"/>
          </p:nvPr>
        </p:nvSpPr>
        <p:spPr>
          <a:xfrm>
            <a:off x="5123800" y="4398875"/>
            <a:ext cx="1959600" cy="5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RGPD (GDPR)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– Reglamento General de Protección de Datos (Unión Europea)</a:t>
            </a:r>
            <a:endParaRPr sz="1200"/>
          </a:p>
        </p:txBody>
      </p:sp>
      <p:pic>
        <p:nvPicPr>
          <p:cNvPr descr="Particle line." id="473" name="Google Shape;473;p61"/>
          <p:cNvPicPr preferRelativeResize="0"/>
          <p:nvPr>
            <p:ph idx="4" type="pic"/>
          </p:nvPr>
        </p:nvPicPr>
        <p:blipFill rotWithShape="1">
          <a:blip r:embed="rId3">
            <a:alphaModFix/>
          </a:blip>
          <a:srcRect b="0" l="4024" r="57686" t="0"/>
          <a:stretch/>
        </p:blipFill>
        <p:spPr>
          <a:xfrm>
            <a:off x="2536500" y="2312175"/>
            <a:ext cx="1305900" cy="1918500"/>
          </a:xfrm>
          <a:prstGeom prst="roundRect">
            <a:avLst>
              <a:gd fmla="val 16667" name="adj"/>
            </a:avLst>
          </a:prstGeom>
        </p:spPr>
      </p:pic>
      <p:pic>
        <p:nvPicPr>
          <p:cNvPr descr="Abstract network and data speed." id="474" name="Google Shape;474;p61"/>
          <p:cNvPicPr preferRelativeResize="0"/>
          <p:nvPr>
            <p:ph idx="5" type="pic"/>
          </p:nvPr>
        </p:nvPicPr>
        <p:blipFill rotWithShape="1">
          <a:blip r:embed="rId4">
            <a:alphaModFix/>
          </a:blip>
          <a:srcRect b="0" l="27316" r="27316" t="0"/>
          <a:stretch/>
        </p:blipFill>
        <p:spPr>
          <a:xfrm>
            <a:off x="5458500" y="2312175"/>
            <a:ext cx="1305900" cy="1918500"/>
          </a:xfrm>
          <a:prstGeom prst="roundRect">
            <a:avLst>
              <a:gd fmla="val 16667" name="adj"/>
            </a:avLst>
          </a:prstGeom>
        </p:spPr>
      </p:pic>
      <p:sp>
        <p:nvSpPr>
          <p:cNvPr id="475" name="Google Shape;475;p6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2"/>
          <p:cNvSpPr txBox="1"/>
          <p:nvPr>
            <p:ph idx="1" type="body"/>
          </p:nvPr>
        </p:nvSpPr>
        <p:spPr>
          <a:xfrm>
            <a:off x="3143950" y="614400"/>
            <a:ext cx="5001600" cy="37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Estas </a:t>
            </a:r>
            <a:r>
              <a:rPr lang="en"/>
              <a:t>técnicas</a:t>
            </a:r>
            <a:r>
              <a:rPr lang="en"/>
              <a:t> son aplicadas para mantener los principios CIA y cumplir con las normativas:</a:t>
            </a:r>
            <a:endParaRPr/>
          </a:p>
        </p:txBody>
      </p:sp>
      <p:sp>
        <p:nvSpPr>
          <p:cNvPr id="481" name="Google Shape;481;p62"/>
          <p:cNvSpPr txBox="1"/>
          <p:nvPr>
            <p:ph idx="2" type="body"/>
          </p:nvPr>
        </p:nvSpPr>
        <p:spPr>
          <a:xfrm>
            <a:off x="657675" y="436197"/>
            <a:ext cx="2287500" cy="10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Tecnicas de Proteccion</a:t>
            </a:r>
            <a:endParaRPr/>
          </a:p>
        </p:txBody>
      </p:sp>
      <p:sp>
        <p:nvSpPr>
          <p:cNvPr id="482" name="Google Shape;482;p6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3" name="Google Shape;483;p62"/>
          <p:cNvSpPr txBox="1"/>
          <p:nvPr/>
        </p:nvSpPr>
        <p:spPr>
          <a:xfrm>
            <a:off x="864925" y="2036375"/>
            <a:ext cx="7674600" cy="26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Barlow Light"/>
              <a:buAutoNum type="arabicPeriod"/>
            </a:pPr>
            <a:r>
              <a:rPr lang="en" sz="22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Cifrado</a:t>
            </a:r>
            <a:endParaRPr sz="22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Barlow Light"/>
              <a:buAutoNum type="arabicPeriod"/>
            </a:pPr>
            <a:r>
              <a:rPr lang="en" sz="22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Backups</a:t>
            </a:r>
            <a:endParaRPr sz="22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Barlow Light"/>
              <a:buAutoNum type="arabicPeriod"/>
            </a:pPr>
            <a:r>
              <a:rPr lang="en" sz="22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Hardening</a:t>
            </a:r>
            <a:endParaRPr sz="22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3"/>
          <p:cNvSpPr txBox="1"/>
          <p:nvPr>
            <p:ph type="title"/>
          </p:nvPr>
        </p:nvSpPr>
        <p:spPr>
          <a:xfrm>
            <a:off x="697350" y="3048150"/>
            <a:ext cx="7749300" cy="9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y Compose</a:t>
            </a:r>
            <a:endParaRPr/>
          </a:p>
        </p:txBody>
      </p:sp>
      <p:sp>
        <p:nvSpPr>
          <p:cNvPr id="489" name="Google Shape;489;p63"/>
          <p:cNvSpPr txBox="1"/>
          <p:nvPr>
            <p:ph idx="2" type="title"/>
          </p:nvPr>
        </p:nvSpPr>
        <p:spPr>
          <a:xfrm>
            <a:off x="3278250" y="1194450"/>
            <a:ext cx="2587500" cy="18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05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4"/>
          <p:cNvSpPr txBox="1"/>
          <p:nvPr/>
        </p:nvSpPr>
        <p:spPr>
          <a:xfrm>
            <a:off x="480425" y="610475"/>
            <a:ext cx="74241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95" name="Google Shape;495;p64"/>
          <p:cNvSpPr txBox="1"/>
          <p:nvPr/>
        </p:nvSpPr>
        <p:spPr>
          <a:xfrm>
            <a:off x="2447402" y="939125"/>
            <a:ext cx="4249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Que es Docker y cuales son sus ventajas?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96" name="Google Shape;496;p6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7" name="Google Shape;49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363" y="1980825"/>
            <a:ext cx="4185275" cy="23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5"/>
          <p:cNvSpPr txBox="1"/>
          <p:nvPr>
            <p:ph type="title"/>
          </p:nvPr>
        </p:nvSpPr>
        <p:spPr>
          <a:xfrm>
            <a:off x="632850" y="1124700"/>
            <a:ext cx="78783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Compose</a:t>
            </a:r>
            <a:endParaRPr/>
          </a:p>
        </p:txBody>
      </p:sp>
      <p:pic>
        <p:nvPicPr>
          <p:cNvPr id="503" name="Google Shape;50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400" y="2232625"/>
            <a:ext cx="5223200" cy="26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Hacking Etico</a:t>
            </a:r>
            <a:endParaRPr/>
          </a:p>
        </p:txBody>
      </p:sp>
      <p:sp>
        <p:nvSpPr>
          <p:cNvPr id="334" name="Google Shape;334;p48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6"/>
          <p:cNvSpPr txBox="1"/>
          <p:nvPr>
            <p:ph type="title"/>
          </p:nvPr>
        </p:nvSpPr>
        <p:spPr>
          <a:xfrm>
            <a:off x="697350" y="3048150"/>
            <a:ext cx="7749300" cy="9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en Ciberseguridad</a:t>
            </a:r>
            <a:endParaRPr/>
          </a:p>
        </p:txBody>
      </p:sp>
      <p:sp>
        <p:nvSpPr>
          <p:cNvPr id="509" name="Google Shape;509;p66"/>
          <p:cNvSpPr txBox="1"/>
          <p:nvPr>
            <p:ph idx="2" type="title"/>
          </p:nvPr>
        </p:nvSpPr>
        <p:spPr>
          <a:xfrm>
            <a:off x="3278250" y="1194450"/>
            <a:ext cx="2587500" cy="18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06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7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67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67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7" name="Google Shape;51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225" y="376308"/>
            <a:ext cx="3765600" cy="4135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8"/>
          <p:cNvSpPr txBox="1"/>
          <p:nvPr/>
        </p:nvSpPr>
        <p:spPr>
          <a:xfrm>
            <a:off x="480425" y="610475"/>
            <a:ext cx="74241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3" name="Google Shape;523;p68"/>
          <p:cNvSpPr txBox="1"/>
          <p:nvPr/>
        </p:nvSpPr>
        <p:spPr>
          <a:xfrm>
            <a:off x="2447402" y="939125"/>
            <a:ext cx="4249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Mejoras del Script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524" name="Google Shape;524;p6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9"/>
          <p:cNvSpPr txBox="1"/>
          <p:nvPr>
            <p:ph type="title"/>
          </p:nvPr>
        </p:nvSpPr>
        <p:spPr>
          <a:xfrm>
            <a:off x="697350" y="3048150"/>
            <a:ext cx="7749300" cy="9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Dorks y Aplicaciones</a:t>
            </a:r>
            <a:endParaRPr/>
          </a:p>
        </p:txBody>
      </p:sp>
      <p:sp>
        <p:nvSpPr>
          <p:cNvPr id="530" name="Google Shape;530;p69"/>
          <p:cNvSpPr txBox="1"/>
          <p:nvPr>
            <p:ph idx="2" type="title"/>
          </p:nvPr>
        </p:nvSpPr>
        <p:spPr>
          <a:xfrm>
            <a:off x="3278250" y="1194450"/>
            <a:ext cx="2587500" cy="18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07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0"/>
          <p:cNvSpPr txBox="1"/>
          <p:nvPr/>
        </p:nvSpPr>
        <p:spPr>
          <a:xfrm>
            <a:off x="480425" y="610475"/>
            <a:ext cx="74241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6" name="Google Shape;536;p70"/>
          <p:cNvSpPr txBox="1"/>
          <p:nvPr/>
        </p:nvSpPr>
        <p:spPr>
          <a:xfrm>
            <a:off x="2447402" y="939125"/>
            <a:ext cx="4249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537" name="Google Shape;537;p7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8" name="Google Shape;53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250" y="177538"/>
            <a:ext cx="7424100" cy="464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 txBox="1"/>
          <p:nvPr/>
        </p:nvSpPr>
        <p:spPr>
          <a:xfrm>
            <a:off x="480425" y="610475"/>
            <a:ext cx="48783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Es la </a:t>
            </a: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práctica</a:t>
            </a: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de usar habilidades de hacking para encontrar y corregir vulnerabilidades antes de que los atacantes las aprovechen.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40" name="Google Shape;340;p49"/>
          <p:cNvSpPr txBox="1"/>
          <p:nvPr/>
        </p:nvSpPr>
        <p:spPr>
          <a:xfrm>
            <a:off x="480420" y="29062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Que es el hacking </a:t>
            </a: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ético</a:t>
            </a: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: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41" name="Google Shape;341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2" name="Google Shape;34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000" y="1376975"/>
            <a:ext cx="4818834" cy="36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/>
          <p:nvPr/>
        </p:nvSpPr>
        <p:spPr>
          <a:xfrm>
            <a:off x="6246420" y="1759425"/>
            <a:ext cx="162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8</a:t>
            </a:r>
            <a:endParaRPr sz="54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</p:txBody>
      </p:sp>
      <p:sp>
        <p:nvSpPr>
          <p:cNvPr id="348" name="Google Shape;348;p50"/>
          <p:cNvSpPr txBox="1"/>
          <p:nvPr/>
        </p:nvSpPr>
        <p:spPr>
          <a:xfrm>
            <a:off x="1307222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49" name="Google Shape;349;p50"/>
          <p:cNvSpPr txBox="1"/>
          <p:nvPr/>
        </p:nvSpPr>
        <p:spPr>
          <a:xfrm>
            <a:off x="2934435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50" name="Google Shape;350;p50"/>
          <p:cNvSpPr txBox="1"/>
          <p:nvPr/>
        </p:nvSpPr>
        <p:spPr>
          <a:xfrm>
            <a:off x="4581065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51" name="Google Shape;351;p50"/>
          <p:cNvSpPr txBox="1"/>
          <p:nvPr/>
        </p:nvSpPr>
        <p:spPr>
          <a:xfrm>
            <a:off x="6208688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cxnSp>
        <p:nvCxnSpPr>
          <p:cNvPr id="352" name="Google Shape;352;p50"/>
          <p:cNvCxnSpPr/>
          <p:nvPr/>
        </p:nvCxnSpPr>
        <p:spPr>
          <a:xfrm rot="10800000">
            <a:off x="783775" y="4360100"/>
            <a:ext cx="757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50"/>
          <p:cNvSpPr txBox="1"/>
          <p:nvPr/>
        </p:nvSpPr>
        <p:spPr>
          <a:xfrm>
            <a:off x="783800" y="1389315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80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54" name="Google Shape;354;p50"/>
          <p:cNvSpPr txBox="1"/>
          <p:nvPr/>
        </p:nvSpPr>
        <p:spPr>
          <a:xfrm>
            <a:off x="783800" y="1755265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70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55" name="Google Shape;355;p50"/>
          <p:cNvSpPr txBox="1"/>
          <p:nvPr/>
        </p:nvSpPr>
        <p:spPr>
          <a:xfrm>
            <a:off x="783800" y="212122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60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56" name="Google Shape;356;p50"/>
          <p:cNvSpPr txBox="1"/>
          <p:nvPr/>
        </p:nvSpPr>
        <p:spPr>
          <a:xfrm>
            <a:off x="783800" y="248717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50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57" name="Google Shape;357;p50"/>
          <p:cNvSpPr txBox="1"/>
          <p:nvPr/>
        </p:nvSpPr>
        <p:spPr>
          <a:xfrm>
            <a:off x="783800" y="285312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40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58" name="Google Shape;358;p50"/>
          <p:cNvSpPr txBox="1"/>
          <p:nvPr/>
        </p:nvSpPr>
        <p:spPr>
          <a:xfrm>
            <a:off x="783800" y="321907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30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59" name="Google Shape;359;p50"/>
          <p:cNvSpPr txBox="1"/>
          <p:nvPr/>
        </p:nvSpPr>
        <p:spPr>
          <a:xfrm>
            <a:off x="783800" y="358502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20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60" name="Google Shape;360;p50"/>
          <p:cNvSpPr txBox="1"/>
          <p:nvPr/>
        </p:nvSpPr>
        <p:spPr>
          <a:xfrm>
            <a:off x="783800" y="395097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10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61" name="Google Shape;361;p50"/>
          <p:cNvSpPr txBox="1"/>
          <p:nvPr>
            <p:ph idx="3" type="body"/>
          </p:nvPr>
        </p:nvSpPr>
        <p:spPr>
          <a:xfrm>
            <a:off x="480425" y="610475"/>
            <a:ext cx="7489800" cy="4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Roles:</a:t>
            </a:r>
            <a:endParaRPr/>
          </a:p>
        </p:txBody>
      </p:sp>
      <p:sp>
        <p:nvSpPr>
          <p:cNvPr id="363" name="Google Shape;363;p5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64" name="Google Shape;364;p50"/>
          <p:cNvGraphicFramePr/>
          <p:nvPr/>
        </p:nvGraphicFramePr>
        <p:xfrm>
          <a:off x="1044350" y="175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{5C4A38AE-6F81-494F-B62D-EC4C9571FAD8}</a:tableStyleId>
              </a:tblPr>
              <a:tblGrid>
                <a:gridCol w="2413000"/>
                <a:gridCol w="2413000"/>
                <a:gridCol w="2413000"/>
              </a:tblGrid>
              <a:tr h="46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Enfoque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Memento</a:t>
                      </a:r>
                      <a:r>
                        <a:rPr lang="en"/>
                        <a:t> de accion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Pentester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Ofensivo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Antes del ataque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Auditor de seguridad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Normativo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Preventivo/periodico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Analista forense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Investigativo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Después</a:t>
                      </a:r>
                      <a:r>
                        <a:rPr lang="en"/>
                        <a:t> del incidente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1"/>
          <p:cNvSpPr txBox="1"/>
          <p:nvPr>
            <p:ph type="title"/>
          </p:nvPr>
        </p:nvSpPr>
        <p:spPr>
          <a:xfrm>
            <a:off x="800038" y="1742812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Hat: </a:t>
            </a:r>
            <a:endParaRPr/>
          </a:p>
        </p:txBody>
      </p:sp>
      <p:sp>
        <p:nvSpPr>
          <p:cNvPr id="371" name="Google Shape;371;p51"/>
          <p:cNvSpPr txBox="1"/>
          <p:nvPr>
            <p:ph idx="2" type="title"/>
          </p:nvPr>
        </p:nvSpPr>
        <p:spPr>
          <a:xfrm>
            <a:off x="800038" y="2541963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Hat:</a:t>
            </a:r>
            <a:endParaRPr/>
          </a:p>
        </p:txBody>
      </p:sp>
      <p:sp>
        <p:nvSpPr>
          <p:cNvPr id="372" name="Google Shape;372;p51"/>
          <p:cNvSpPr txBox="1"/>
          <p:nvPr>
            <p:ph idx="3" type="title"/>
          </p:nvPr>
        </p:nvSpPr>
        <p:spPr>
          <a:xfrm>
            <a:off x="800038" y="3361166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Grey Hat:</a:t>
            </a:r>
            <a:endParaRPr/>
          </a:p>
        </p:txBody>
      </p:sp>
      <p:sp>
        <p:nvSpPr>
          <p:cNvPr id="373" name="Google Shape;373;p51"/>
          <p:cNvSpPr txBox="1"/>
          <p:nvPr>
            <p:ph idx="4294967295" type="title"/>
          </p:nvPr>
        </p:nvSpPr>
        <p:spPr>
          <a:xfrm>
            <a:off x="3530713" y="1756925"/>
            <a:ext cx="48102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Hackean con permiso, con fines legales.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4" name="Google Shape;374;p51"/>
          <p:cNvSpPr txBox="1"/>
          <p:nvPr>
            <p:ph idx="4294967295" type="title"/>
          </p:nvPr>
        </p:nvSpPr>
        <p:spPr>
          <a:xfrm>
            <a:off x="3530713" y="2571701"/>
            <a:ext cx="48102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Hackean con fines 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maliciosos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5" name="Google Shape;375;p51"/>
          <p:cNvSpPr txBox="1"/>
          <p:nvPr>
            <p:ph idx="4294967295" type="title"/>
          </p:nvPr>
        </p:nvSpPr>
        <p:spPr>
          <a:xfrm>
            <a:off x="3530713" y="3415254"/>
            <a:ext cx="48102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Hackean sin permisos pero sin 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intención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maliciosa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76" name="Google Shape;376;p51"/>
          <p:cNvCxnSpPr/>
          <p:nvPr/>
        </p:nvCxnSpPr>
        <p:spPr>
          <a:xfrm>
            <a:off x="888363" y="1538650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51"/>
          <p:cNvCxnSpPr/>
          <p:nvPr/>
        </p:nvCxnSpPr>
        <p:spPr>
          <a:xfrm>
            <a:off x="888363" y="2352009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51"/>
          <p:cNvCxnSpPr/>
          <p:nvPr/>
        </p:nvCxnSpPr>
        <p:spPr>
          <a:xfrm>
            <a:off x="888363" y="3178098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51"/>
          <p:cNvCxnSpPr/>
          <p:nvPr/>
        </p:nvCxnSpPr>
        <p:spPr>
          <a:xfrm>
            <a:off x="888363" y="397880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5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hackers:</a:t>
            </a:r>
            <a:endParaRPr/>
          </a:p>
        </p:txBody>
      </p:sp>
      <p:sp>
        <p:nvSpPr>
          <p:cNvPr id="381" name="Google Shape;381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2"/>
          <p:cNvSpPr txBox="1"/>
          <p:nvPr>
            <p:ph idx="6" type="body"/>
          </p:nvPr>
        </p:nvSpPr>
        <p:spPr>
          <a:xfrm>
            <a:off x="4068200" y="429025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Aunque el hacking </a:t>
            </a:r>
            <a:r>
              <a:rPr lang="en"/>
              <a:t>ético</a:t>
            </a:r>
            <a:r>
              <a:rPr lang="en"/>
              <a:t> se realiza con fines de </a:t>
            </a:r>
            <a:r>
              <a:rPr lang="en"/>
              <a:t>protección</a:t>
            </a:r>
            <a:r>
              <a:rPr lang="en"/>
              <a:t>, debe estar respaldado por un marco legal claro que lo distinga del hacking malicioso. Es decir, no basta con tener buenas intenciones: se necesita </a:t>
            </a:r>
            <a:r>
              <a:rPr lang="en"/>
              <a:t>autorización</a:t>
            </a:r>
            <a:r>
              <a:rPr lang="en"/>
              <a:t> expresa y respetar las leyes vigentes para evitar cometer delitos </a:t>
            </a:r>
            <a:r>
              <a:rPr lang="en"/>
              <a:t>informáticos</a:t>
            </a:r>
            <a:endParaRPr/>
          </a:p>
        </p:txBody>
      </p:sp>
      <p:sp>
        <p:nvSpPr>
          <p:cNvPr id="387" name="Google Shape;387;p52"/>
          <p:cNvSpPr txBox="1"/>
          <p:nvPr>
            <p:ph idx="1" type="body"/>
          </p:nvPr>
        </p:nvSpPr>
        <p:spPr>
          <a:xfrm>
            <a:off x="625150" y="429025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Marco legal</a:t>
            </a:r>
            <a:endParaRPr/>
          </a:p>
        </p:txBody>
      </p:sp>
      <p:sp>
        <p:nvSpPr>
          <p:cNvPr id="388" name="Google Shape;388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52"/>
          <p:cNvSpPr txBox="1"/>
          <p:nvPr>
            <p:ph idx="1" type="body"/>
          </p:nvPr>
        </p:nvSpPr>
        <p:spPr>
          <a:xfrm>
            <a:off x="307150" y="2633625"/>
            <a:ext cx="25638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Ley 19.223 </a:t>
            </a:r>
            <a:endParaRPr/>
          </a:p>
        </p:txBody>
      </p:sp>
      <p:sp>
        <p:nvSpPr>
          <p:cNvPr id="390" name="Google Shape;390;p52"/>
          <p:cNvSpPr txBox="1"/>
          <p:nvPr>
            <p:ph idx="1" type="body"/>
          </p:nvPr>
        </p:nvSpPr>
        <p:spPr>
          <a:xfrm>
            <a:off x="6195075" y="2477700"/>
            <a:ext cx="2563800" cy="19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Fraud and Abuse Act (CFAA - EE.UU)</a:t>
            </a:r>
            <a:endParaRPr/>
          </a:p>
        </p:txBody>
      </p:sp>
      <p:sp>
        <p:nvSpPr>
          <p:cNvPr id="391" name="Google Shape;391;p52"/>
          <p:cNvSpPr txBox="1"/>
          <p:nvPr>
            <p:ph idx="1" type="body"/>
          </p:nvPr>
        </p:nvSpPr>
        <p:spPr>
          <a:xfrm>
            <a:off x="3048450" y="2477700"/>
            <a:ext cx="2690700" cy="18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Reglamento General de </a:t>
            </a:r>
            <a:r>
              <a:rPr lang="en"/>
              <a:t>protección</a:t>
            </a:r>
            <a:r>
              <a:rPr lang="en"/>
              <a:t> de datos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3"/>
          <p:cNvSpPr txBox="1"/>
          <p:nvPr>
            <p:ph type="title"/>
          </p:nvPr>
        </p:nvSpPr>
        <p:spPr>
          <a:xfrm>
            <a:off x="697350" y="30877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Riesgos y Amenazas</a:t>
            </a:r>
            <a:endParaRPr/>
          </a:p>
        </p:txBody>
      </p:sp>
      <p:sp>
        <p:nvSpPr>
          <p:cNvPr id="397" name="Google Shape;397;p53"/>
          <p:cNvSpPr txBox="1"/>
          <p:nvPr>
            <p:ph idx="2" type="title"/>
          </p:nvPr>
        </p:nvSpPr>
        <p:spPr>
          <a:xfrm>
            <a:off x="3278250" y="1194450"/>
            <a:ext cx="25875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4"/>
          <p:cNvSpPr txBox="1"/>
          <p:nvPr/>
        </p:nvSpPr>
        <p:spPr>
          <a:xfrm>
            <a:off x="5279375" y="1911125"/>
            <a:ext cx="32376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Debilidad que puede ser explotada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3" name="Google Shape;403;p54"/>
          <p:cNvSpPr txBox="1"/>
          <p:nvPr/>
        </p:nvSpPr>
        <p:spPr>
          <a:xfrm>
            <a:off x="5279375" y="1576485"/>
            <a:ext cx="186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Vulnerabilidad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04" name="Google Shape;404;p54"/>
          <p:cNvSpPr txBox="1"/>
          <p:nvPr/>
        </p:nvSpPr>
        <p:spPr>
          <a:xfrm>
            <a:off x="5067625" y="3908025"/>
            <a:ext cx="36087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Escala de 0 a 10 que mide la severidad de vulnerabilidades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5" name="Google Shape;405;p54"/>
          <p:cNvSpPr txBox="1"/>
          <p:nvPr/>
        </p:nvSpPr>
        <p:spPr>
          <a:xfrm>
            <a:off x="4904675" y="3307875"/>
            <a:ext cx="39204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CVSS (Common Vulnerability Scoring System)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06" name="Google Shape;406;p54"/>
          <p:cNvSpPr txBox="1"/>
          <p:nvPr/>
        </p:nvSpPr>
        <p:spPr>
          <a:xfrm>
            <a:off x="791150" y="1911125"/>
            <a:ext cx="32739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Posible evento que puede causar daño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7" name="Google Shape;407;p54"/>
          <p:cNvSpPr txBox="1"/>
          <p:nvPr/>
        </p:nvSpPr>
        <p:spPr>
          <a:xfrm>
            <a:off x="791175" y="1576485"/>
            <a:ext cx="1860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Amenaza 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08" name="Google Shape;408;p54"/>
          <p:cNvSpPr txBox="1"/>
          <p:nvPr/>
        </p:nvSpPr>
        <p:spPr>
          <a:xfrm>
            <a:off x="791150" y="3830075"/>
            <a:ext cx="32739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Daño causado si se concreta la amenaza</a:t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9" name="Google Shape;409;p54"/>
          <p:cNvSpPr txBox="1"/>
          <p:nvPr/>
        </p:nvSpPr>
        <p:spPr>
          <a:xfrm>
            <a:off x="791175" y="3495407"/>
            <a:ext cx="186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Impacto</a:t>
            </a:r>
            <a:endParaRPr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10" name="Google Shape;410;p5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5"/>
          <p:cNvSpPr txBox="1"/>
          <p:nvPr>
            <p:ph type="title"/>
          </p:nvPr>
        </p:nvSpPr>
        <p:spPr>
          <a:xfrm>
            <a:off x="697350" y="3063750"/>
            <a:ext cx="77493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Vulnerabilidades Comunes</a:t>
            </a:r>
            <a:endParaRPr/>
          </a:p>
        </p:txBody>
      </p:sp>
      <p:sp>
        <p:nvSpPr>
          <p:cNvPr id="416" name="Google Shape;416;p55"/>
          <p:cNvSpPr txBox="1"/>
          <p:nvPr>
            <p:ph idx="2" type="title"/>
          </p:nvPr>
        </p:nvSpPr>
        <p:spPr>
          <a:xfrm>
            <a:off x="3278250" y="1194450"/>
            <a:ext cx="2587500" cy="18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