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3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A62FE-F0F2-51AF-B19E-09FBEDE5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s-CL" sz="5400">
                <a:solidFill>
                  <a:srgbClr val="FFFFFF"/>
                </a:solidFill>
              </a:rPr>
              <a:t>Lidar Toolbox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9E7D9D-A56F-BE72-F660-E2DCF677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s-CL" sz="1800">
                <a:solidFill>
                  <a:srgbClr val="FFFFFF"/>
                </a:solidFill>
              </a:rPr>
              <a:t>Nombre: Matias Armijo</a:t>
            </a:r>
          </a:p>
          <a:p>
            <a:r>
              <a:rPr lang="es-CL" sz="1800">
                <a:solidFill>
                  <a:srgbClr val="FFFFFF"/>
                </a:solidFill>
              </a:rPr>
              <a:t>Profesor: Jorge Cárdenas</a:t>
            </a:r>
          </a:p>
          <a:p>
            <a:r>
              <a:rPr lang="es-CL" sz="1800">
                <a:solidFill>
                  <a:srgbClr val="FFFFFF"/>
                </a:solidFill>
              </a:rPr>
              <a:t>Asignatura: EIE-401 Procesamiento digital multimedia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magen de la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D91CD511-2414-56A4-53D0-62377D84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5" r="1375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BF824-4370-19AD-A289-E3640FF3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Introducción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16B73-4150-8D66-EDD0-0F409DE2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¿</a:t>
            </a:r>
            <a:r>
              <a:rPr lang="en-US" sz="1800" dirty="0" err="1">
                <a:solidFill>
                  <a:srgbClr val="FFFFFF"/>
                </a:solidFill>
              </a:rPr>
              <a:t>Qué</a:t>
            </a:r>
            <a:r>
              <a:rPr lang="en-US" sz="1800" dirty="0">
                <a:solidFill>
                  <a:srgbClr val="FFFFFF"/>
                </a:solidFill>
              </a:rPr>
              <a:t> es Lidar?</a:t>
            </a:r>
          </a:p>
          <a:p>
            <a:pPr algn="just"/>
            <a:r>
              <a:rPr lang="en-US" sz="1800" dirty="0">
                <a:solidFill>
                  <a:srgbClr val="FFFFFF"/>
                </a:solidFill>
              </a:rPr>
              <a:t>Lidar es un </a:t>
            </a:r>
            <a:r>
              <a:rPr lang="en-US" sz="1800" dirty="0" err="1">
                <a:solidFill>
                  <a:srgbClr val="FFFFFF"/>
                </a:solidFill>
              </a:rPr>
              <a:t>sistema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detección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remota</a:t>
            </a:r>
            <a:r>
              <a:rPr lang="en-US" sz="1800" dirty="0">
                <a:solidFill>
                  <a:srgbClr val="FFFFFF"/>
                </a:solidFill>
              </a:rPr>
              <a:t> que </a:t>
            </a:r>
            <a:r>
              <a:rPr lang="en-US" sz="1800" dirty="0" err="1">
                <a:solidFill>
                  <a:srgbClr val="FFFFFF"/>
                </a:solidFill>
              </a:rPr>
              <a:t>usa</a:t>
            </a:r>
            <a:r>
              <a:rPr lang="en-US" sz="1800" dirty="0">
                <a:solidFill>
                  <a:srgbClr val="FFFFFF"/>
                </a:solidFill>
              </a:rPr>
              <a:t> luz </a:t>
            </a:r>
            <a:r>
              <a:rPr lang="en-US" sz="1800" dirty="0" err="1">
                <a:solidFill>
                  <a:srgbClr val="FFFFFF"/>
                </a:solidFill>
              </a:rPr>
              <a:t>láser</a:t>
            </a:r>
            <a:r>
              <a:rPr lang="en-US" sz="1800" dirty="0">
                <a:solidFill>
                  <a:srgbClr val="FFFFFF"/>
                </a:solidFill>
              </a:rPr>
              <a:t> para </a:t>
            </a:r>
            <a:r>
              <a:rPr lang="en-US" sz="1800" dirty="0" err="1">
                <a:solidFill>
                  <a:srgbClr val="FFFFFF"/>
                </a:solidFill>
              </a:rPr>
              <a:t>medir</a:t>
            </a:r>
            <a:r>
              <a:rPr lang="en-US" sz="1800" dirty="0">
                <a:solidFill>
                  <a:srgbClr val="FFFFFF"/>
                </a:solidFill>
              </a:rPr>
              <a:t> la </a:t>
            </a:r>
            <a:r>
              <a:rPr lang="en-US" sz="1800" dirty="0" err="1">
                <a:solidFill>
                  <a:srgbClr val="FFFFFF"/>
                </a:solidFill>
              </a:rPr>
              <a:t>distancia</a:t>
            </a:r>
            <a:r>
              <a:rPr lang="en-US" sz="1800" dirty="0">
                <a:solidFill>
                  <a:srgbClr val="FFFFFF"/>
                </a:solidFill>
              </a:rPr>
              <a:t> entre </a:t>
            </a:r>
            <a:r>
              <a:rPr lang="en-US" sz="1800" dirty="0" err="1">
                <a:solidFill>
                  <a:srgbClr val="FFFFFF"/>
                </a:solidFill>
              </a:rPr>
              <a:t>el</a:t>
            </a:r>
            <a:r>
              <a:rPr lang="en-US" sz="1800" dirty="0">
                <a:solidFill>
                  <a:srgbClr val="FFFFFF"/>
                </a:solidFill>
              </a:rPr>
              <a:t> sensor y </a:t>
            </a:r>
            <a:r>
              <a:rPr lang="en-US" sz="1800" dirty="0" err="1">
                <a:solidFill>
                  <a:srgbClr val="FFFFFF"/>
                </a:solidFill>
              </a:rPr>
              <a:t>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objetos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err="1">
                <a:solidFill>
                  <a:srgbClr val="FFFFFF"/>
                </a:solidFill>
              </a:rPr>
              <a:t>Emite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pulsos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láser</a:t>
            </a:r>
            <a:r>
              <a:rPr lang="en-US" sz="1800" dirty="0">
                <a:solidFill>
                  <a:srgbClr val="FFFFFF"/>
                </a:solidFill>
              </a:rPr>
              <a:t> que se </a:t>
            </a:r>
            <a:r>
              <a:rPr lang="en-US" sz="1800" dirty="0" err="1">
                <a:solidFill>
                  <a:srgbClr val="FFFFFF"/>
                </a:solidFill>
              </a:rPr>
              <a:t>reflejan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objetos</a:t>
            </a:r>
            <a:r>
              <a:rPr lang="en-US" sz="1800" dirty="0">
                <a:solidFill>
                  <a:srgbClr val="FFFFFF"/>
                </a:solidFill>
              </a:rPr>
              <a:t> y </a:t>
            </a:r>
            <a:r>
              <a:rPr lang="en-US" sz="1800" dirty="0" err="1">
                <a:solidFill>
                  <a:srgbClr val="FFFFFF"/>
                </a:solidFill>
              </a:rPr>
              <a:t>el</a:t>
            </a:r>
            <a:r>
              <a:rPr lang="en-US" sz="1800" dirty="0">
                <a:solidFill>
                  <a:srgbClr val="FFFFFF"/>
                </a:solidFill>
              </a:rPr>
              <a:t> sensor </a:t>
            </a:r>
            <a:r>
              <a:rPr lang="en-US" sz="1800" dirty="0" err="1">
                <a:solidFill>
                  <a:srgbClr val="FFFFFF"/>
                </a:solidFill>
              </a:rPr>
              <a:t>captura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esta</a:t>
            </a:r>
            <a:r>
              <a:rPr lang="en-US" sz="1800" dirty="0">
                <a:solidFill>
                  <a:srgbClr val="FFFFFF"/>
                </a:solidFill>
              </a:rPr>
              <a:t> luz </a:t>
            </a:r>
            <a:r>
              <a:rPr lang="en-US" sz="1800" dirty="0" err="1">
                <a:solidFill>
                  <a:srgbClr val="FFFFFF"/>
                </a:solidFill>
              </a:rPr>
              <a:t>reflejada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C2AC5EF-B195-F6FE-4DFD-352AFB543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1419432"/>
            <a:ext cx="6798082" cy="4019136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A2DD71-A0F6-230F-D6E3-D3044720E59C}"/>
              </a:ext>
            </a:extLst>
          </p:cNvPr>
          <p:cNvSpPr txBox="1">
            <a:spLocks/>
          </p:cNvSpPr>
          <p:nvPr/>
        </p:nvSpPr>
        <p:spPr>
          <a:xfrm>
            <a:off x="88929" y="6478802"/>
            <a:ext cx="3005462" cy="38995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</a:rPr>
              <a:t>1/N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6AE4-6035-248B-965D-2C292D77982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Marco teórico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F452BAB6-8729-4388-516B-25C8933BFE47}"/>
              </a:ext>
            </a:extLst>
          </p:cNvPr>
          <p:cNvSpPr txBox="1">
            <a:spLocks/>
          </p:cNvSpPr>
          <p:nvPr/>
        </p:nvSpPr>
        <p:spPr>
          <a:xfrm>
            <a:off x="715907" y="1275481"/>
            <a:ext cx="10058399" cy="29108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Point Cloud: </a:t>
            </a:r>
            <a:r>
              <a:rPr lang="es-CL" dirty="0"/>
              <a:t>Una nube de puntos es una colección de puntos 3D en el espacio. </a:t>
            </a:r>
          </a:p>
        </p:txBody>
      </p:sp>
      <p:pic>
        <p:nvPicPr>
          <p:cNvPr id="4" name="Marcador de contenido 9" descr="Imagen que contiene tabla, hombre&#10;&#10;Descripción generada automáticamente">
            <a:extLst>
              <a:ext uri="{FF2B5EF4-FFF2-40B4-BE49-F238E27FC236}">
                <a16:creationId xmlns:a16="http://schemas.microsoft.com/office/drawing/2014/main" id="{B3C7FFE9-C8B5-B57A-3C6B-63E7F978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24" y="1840527"/>
            <a:ext cx="6913752" cy="4175975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B16A915-277A-D17F-F6F1-E33A2DDD3259}"/>
              </a:ext>
            </a:extLst>
          </p:cNvPr>
          <p:cNvSpPr txBox="1">
            <a:spLocks/>
          </p:cNvSpPr>
          <p:nvPr/>
        </p:nvSpPr>
        <p:spPr>
          <a:xfrm>
            <a:off x="88929" y="6478802"/>
            <a:ext cx="3005462" cy="38995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</a:rPr>
              <a:t>2/N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7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753B0A5-3C66-CEE2-C9AB-A437436B8981}"/>
              </a:ext>
            </a:extLst>
          </p:cNvPr>
          <p:cNvSpPr txBox="1">
            <a:spLocks/>
          </p:cNvSpPr>
          <p:nvPr/>
        </p:nvSpPr>
        <p:spPr>
          <a:xfrm>
            <a:off x="88929" y="6478802"/>
            <a:ext cx="3005462" cy="38995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</a:rPr>
              <a:t>3/N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C0874A2-5CD1-473F-9247-E96B1886D4AA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Marco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46CDF9-9CDE-7785-083E-F5F8460D03B5}"/>
              </a:ext>
            </a:extLst>
          </p:cNvPr>
          <p:cNvSpPr txBox="1">
            <a:spLocks/>
          </p:cNvSpPr>
          <p:nvPr/>
        </p:nvSpPr>
        <p:spPr>
          <a:xfrm>
            <a:off x="1276739" y="1284711"/>
            <a:ext cx="9625723" cy="46187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 err="1"/>
              <a:t>Aerial</a:t>
            </a:r>
            <a:r>
              <a:rPr lang="es-CL" b="1" dirty="0"/>
              <a:t> </a:t>
            </a:r>
            <a:r>
              <a:rPr lang="es-CL" b="1" dirty="0" err="1"/>
              <a:t>Lidar</a:t>
            </a:r>
            <a:r>
              <a:rPr lang="es-CL" b="1" dirty="0"/>
              <a:t>: </a:t>
            </a:r>
            <a:r>
              <a:rPr lang="es-CL" dirty="0"/>
              <a:t>Los sensores </a:t>
            </a:r>
            <a:r>
              <a:rPr lang="es-CL" dirty="0" err="1"/>
              <a:t>Lidar</a:t>
            </a:r>
            <a:r>
              <a:rPr lang="es-CL" dirty="0"/>
              <a:t> aéreos son aquellos que se adjuntan a helicópteros, aviones o </a:t>
            </a:r>
            <a:r>
              <a:rPr lang="es-CL" dirty="0" err="1"/>
              <a:t>UAVs</a:t>
            </a:r>
            <a:r>
              <a:rPr lang="es-CL" dirty="0"/>
              <a:t>. Consisten en sensores topográficos y batimétricos.</a:t>
            </a:r>
          </a:p>
        </p:txBody>
      </p:sp>
      <p:pic>
        <p:nvPicPr>
          <p:cNvPr id="6" name="Imagen 5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952F56CA-DC72-055B-4806-7BEC68BB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4" y="2419906"/>
            <a:ext cx="10770084" cy="38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84D5CD0-5CC4-CC0B-6F28-901EB636D2D0}"/>
              </a:ext>
            </a:extLst>
          </p:cNvPr>
          <p:cNvSpPr txBox="1">
            <a:spLocks/>
          </p:cNvSpPr>
          <p:nvPr/>
        </p:nvSpPr>
        <p:spPr>
          <a:xfrm>
            <a:off x="88929" y="6478802"/>
            <a:ext cx="3005462" cy="38995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</a:rPr>
              <a:t>4/N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F658EBE-F92F-1D20-6B0E-69044AB6AB2B}"/>
              </a:ext>
            </a:extLst>
          </p:cNvPr>
          <p:cNvSpPr txBox="1">
            <a:spLocks/>
          </p:cNvSpPr>
          <p:nvPr/>
        </p:nvSpPr>
        <p:spPr>
          <a:xfrm>
            <a:off x="1276739" y="1284711"/>
            <a:ext cx="9625723" cy="90750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 err="1"/>
              <a:t>Terrestrial</a:t>
            </a:r>
            <a:r>
              <a:rPr lang="es-CL" b="1" dirty="0"/>
              <a:t> </a:t>
            </a:r>
            <a:r>
              <a:rPr lang="es-CL" b="1" dirty="0" err="1"/>
              <a:t>Lidar</a:t>
            </a:r>
            <a:r>
              <a:rPr lang="es-CL" b="1" dirty="0"/>
              <a:t>: </a:t>
            </a:r>
            <a:r>
              <a:rPr lang="es-CL" dirty="0"/>
              <a:t>Los sensores </a:t>
            </a:r>
            <a:r>
              <a:rPr lang="es-CL" dirty="0" err="1"/>
              <a:t>lidar</a:t>
            </a:r>
            <a:r>
              <a:rPr lang="es-CL" dirty="0"/>
              <a:t> terrestres escanean la superficie de la Tierra o los alrededores inmediatos del sensor en tierra. Estos sensores pueden ser estáticos o móviles.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33E02D-509C-96C1-CC54-FE3DC630DBC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Marco teórico</a:t>
            </a: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D1D200E9-1755-28D6-EFD5-346EE226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6" y="2735468"/>
            <a:ext cx="10559867" cy="27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B803-DC03-3144-E084-6F6ED7E53896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Marco teórico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F0E417E-5082-968A-72CD-0B5097EB9036}"/>
              </a:ext>
            </a:extLst>
          </p:cNvPr>
          <p:cNvSpPr txBox="1">
            <a:spLocks/>
          </p:cNvSpPr>
          <p:nvPr/>
        </p:nvSpPr>
        <p:spPr>
          <a:xfrm>
            <a:off x="1276739" y="1284711"/>
            <a:ext cx="9625723" cy="8748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dirty="0"/>
              <a:t>Sistemas de coordenadas en Lidiar </a:t>
            </a:r>
            <a:r>
              <a:rPr lang="es-CL" sz="2800" b="1" dirty="0" err="1"/>
              <a:t>Toolbox</a:t>
            </a:r>
            <a:r>
              <a:rPr lang="es-CL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b="1" dirty="0" err="1"/>
              <a:t>World</a:t>
            </a:r>
            <a:r>
              <a:rPr lang="es-CL" b="1" dirty="0"/>
              <a:t> </a:t>
            </a:r>
            <a:r>
              <a:rPr lang="es-CL" b="1" dirty="0" err="1"/>
              <a:t>coordinate</a:t>
            </a:r>
            <a:r>
              <a:rPr lang="es-CL" b="1" dirty="0"/>
              <a:t> </a:t>
            </a:r>
            <a:r>
              <a:rPr lang="es-CL" b="1" dirty="0" err="1"/>
              <a:t>system</a:t>
            </a:r>
            <a:endParaRPr lang="es-CL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L" b="1" dirty="0"/>
              <a:t>Sensor </a:t>
            </a:r>
            <a:r>
              <a:rPr lang="es-CL" b="1" dirty="0" err="1"/>
              <a:t>coordinate</a:t>
            </a:r>
            <a:r>
              <a:rPr lang="es-CL" b="1" dirty="0"/>
              <a:t> </a:t>
            </a:r>
            <a:r>
              <a:rPr lang="es-CL" b="1" dirty="0" err="1"/>
              <a:t>System</a:t>
            </a:r>
            <a:endParaRPr lang="es-CL" b="1" dirty="0"/>
          </a:p>
          <a:p>
            <a:pPr>
              <a:buFont typeface="Arial" panose="020B0604020202020204" pitchFamily="34" charset="0"/>
              <a:buChar char="•"/>
            </a:pPr>
            <a:endParaRPr lang="es-CL" b="1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D471A92-13F8-4E0E-E4B3-2EF98E2A1CC7}"/>
              </a:ext>
            </a:extLst>
          </p:cNvPr>
          <p:cNvSpPr txBox="1">
            <a:spLocks/>
          </p:cNvSpPr>
          <p:nvPr/>
        </p:nvSpPr>
        <p:spPr>
          <a:xfrm>
            <a:off x="88929" y="6478802"/>
            <a:ext cx="3005462" cy="38995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</a:rPr>
              <a:t>5/N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27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348</TotalTime>
  <Words>171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RetrospectVTI</vt:lpstr>
      <vt:lpstr>Lidar Toolbox</vt:lpstr>
      <vt:lpstr>Introducción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Armijo</dc:creator>
  <cp:lastModifiedBy>Matias Armijo</cp:lastModifiedBy>
  <cp:revision>9</cp:revision>
  <dcterms:created xsi:type="dcterms:W3CDTF">2024-06-27T01:53:56Z</dcterms:created>
  <dcterms:modified xsi:type="dcterms:W3CDTF">2024-06-28T00:56:21Z</dcterms:modified>
</cp:coreProperties>
</file>