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8288000" cy="10287000"/>
  <p:notesSz cx="6858000" cy="9144000"/>
  <p:embeddedFontLst>
    <p:embeddedFont>
      <p:font typeface="Open Sans 1" charset="1" panose="00000000000000000000"/>
      <p:regular r:id="rId10"/>
    </p:embeddedFont>
    <p:embeddedFont>
      <p:font typeface="Open Sans 1 Bold" charset="1" panose="00000000000000000000"/>
      <p:regular r:id="rId11"/>
    </p:embeddedFont>
    <p:embeddedFont>
      <p:font typeface="Quicksand" charset="1" panose="00000000000000000000"/>
      <p:regular r:id="rId12"/>
    </p:embeddedFont>
    <p:embeddedFont>
      <p:font typeface="Open Sans 2 Italics" charset="1" panose="020B0606030504020204"/>
      <p:regular r:id="rId13"/>
    </p:embeddedFont>
    <p:embeddedFont>
      <p:font typeface="League Spartan" charset="1" panose="00000800000000000000"/>
      <p:regular r:id="rId14"/>
    </p:embeddedFont>
    <p:embeddedFont>
      <p:font typeface="Montserrat" charset="1" panose="000005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14.svg" Type="http://schemas.openxmlformats.org/officeDocument/2006/relationships/image"/><Relationship Id="rId2" Target="../media/image5.jpeg" Type="http://schemas.openxmlformats.org/officeDocument/2006/relationships/image"/><Relationship Id="rId3" Target="../media/image6.jpeg" Type="http://schemas.openxmlformats.org/officeDocument/2006/relationships/image"/><Relationship Id="rId4" Target="../media/image7.jpeg" Type="http://schemas.openxmlformats.org/officeDocument/2006/relationships/image"/><Relationship Id="rId5" Target="../media/image8.jpe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-431265" y="305480"/>
            <a:ext cx="11644151" cy="10781621"/>
          </a:xfrm>
          <a:custGeom>
            <a:avLst/>
            <a:gdLst/>
            <a:ahLst/>
            <a:cxnLst/>
            <a:rect r="r" b="b" t="t" l="l"/>
            <a:pathLst>
              <a:path h="10781621" w="11644151">
                <a:moveTo>
                  <a:pt x="0" y="0"/>
                </a:moveTo>
                <a:lnTo>
                  <a:pt x="11644151" y="0"/>
                </a:lnTo>
                <a:lnTo>
                  <a:pt x="11644151" y="10781622"/>
                </a:lnTo>
                <a:lnTo>
                  <a:pt x="0" y="1078162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3171344" y="8160092"/>
            <a:ext cx="6492240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102252" y="2327656"/>
            <a:ext cx="12630424" cy="58324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452"/>
              </a:lnSpc>
            </a:pPr>
            <a:r>
              <a:rPr lang="en-US" sz="16751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</a:rPr>
              <a:t>Remember You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05583" y="8323820"/>
            <a:ext cx="9623762" cy="1384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71"/>
              </a:lnSpc>
            </a:pPr>
            <a:r>
              <a:rPr lang="en-US" sz="3979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</a:rPr>
              <a:t>Tecnología con corazón para cuidar la mente.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429276" y="0"/>
            <a:ext cx="6858724" cy="10294520"/>
          </a:xfrm>
          <a:custGeom>
            <a:avLst/>
            <a:gdLst/>
            <a:ahLst/>
            <a:cxnLst/>
            <a:rect r="r" b="b" t="t" l="l"/>
            <a:pathLst>
              <a:path h="10294520" w="6858724">
                <a:moveTo>
                  <a:pt x="0" y="0"/>
                </a:moveTo>
                <a:lnTo>
                  <a:pt x="6858724" y="0"/>
                </a:lnTo>
                <a:lnTo>
                  <a:pt x="6858724" y="10294520"/>
                </a:lnTo>
                <a:lnTo>
                  <a:pt x="0" y="102945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3" id="3"/>
          <p:cNvSpPr txBox="true"/>
          <p:nvPr/>
        </p:nvSpPr>
        <p:spPr>
          <a:xfrm rot="0">
            <a:off x="1538177" y="857250"/>
            <a:ext cx="7425350" cy="1501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249"/>
              </a:lnSpc>
            </a:pPr>
            <a:r>
              <a:rPr lang="en-US" sz="8749" b="true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Problématica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538177" y="2452437"/>
            <a:ext cx="8024449" cy="5199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19"/>
              </a:lnSpc>
            </a:pPr>
            <a:r>
              <a:rPr lang="en-US" sz="22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 estima que alrededor de 55 millones de personas viven con demencia, y que de estos un 60% y 80% corresponden al Alzheimer, la OMS prevé que el número de personas con demencia aumente hasta los 150 millones en 2050.</a:t>
            </a:r>
          </a:p>
          <a:p>
            <a:pPr algn="l">
              <a:lnSpc>
                <a:spcPts val="3219"/>
              </a:lnSpc>
            </a:pPr>
          </a:p>
          <a:p>
            <a:pPr algn="l">
              <a:lnSpc>
                <a:spcPts val="3219"/>
              </a:lnSpc>
            </a:pPr>
            <a:r>
              <a:rPr lang="en-US" sz="22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En Chile, se espera que el porcentaje de población con Alzheimer aumente de 1,06% a 3,1% en 2025.</a:t>
            </a:r>
          </a:p>
          <a:p>
            <a:pPr algn="l">
              <a:lnSpc>
                <a:spcPts val="3219"/>
              </a:lnSpc>
            </a:pPr>
          </a:p>
          <a:p>
            <a:pPr algn="l">
              <a:lnSpc>
                <a:spcPts val="3219"/>
              </a:lnSpc>
            </a:pPr>
            <a:r>
              <a:rPr lang="en-US" sz="22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Si bien los avances tecnológicos y científicos actuales permiten la detección temprana aun no hay una cura definitiva para esta enfermedad siendo los adultos mayores los principales afectados por esta, repercutiendo en su memoria, lenguaje, orientación y autonomía.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38177" y="8018145"/>
            <a:ext cx="8533926" cy="1092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 i="true">
                <a:solidFill>
                  <a:srgbClr val="000000"/>
                </a:solidFill>
                <a:latin typeface="Open Sans 2 Italics"/>
                <a:ea typeface="Open Sans 2 Italics"/>
                <a:cs typeface="Open Sans 2 Italics"/>
                <a:sym typeface="Open Sans 2 Italics"/>
              </a:rPr>
              <a:t>Fuentes:   https://uchile.cl/noticias/168693/u-de-chile-plantea-la-necesidad-de-un-politica-integral-en-demencias, https://www.infobae.com/america/ciencia-america/2025/08/09/la-nueva-era-del-alzheimer-5-novedades-presentadas-en-el-congreso-de-investigacion-mas-grande-del-mundo 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559298" y="3820752"/>
            <a:ext cx="2645496" cy="2645496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3"/>
              <a:stretch>
                <a:fillRect l="-25046" t="0" r="-25046" b="0"/>
              </a:stretch>
            </a:blipFill>
            <a:ln w="95250" cap="sq">
              <a:solidFill>
                <a:srgbClr val="CB6CE6"/>
              </a:solidFill>
              <a:prstDash val="solid"/>
              <a:miter/>
            </a:ln>
          </p:spPr>
        </p:sp>
      </p:grpSp>
      <p:grpSp>
        <p:nvGrpSpPr>
          <p:cNvPr name="Group 5" id="5"/>
          <p:cNvGrpSpPr/>
          <p:nvPr/>
        </p:nvGrpSpPr>
        <p:grpSpPr>
          <a:xfrm rot="0">
            <a:off x="12908509" y="2614553"/>
            <a:ext cx="3654791" cy="365479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l="-25046" t="0" r="-25046" b="0"/>
              </a:stretch>
            </a:blipFill>
            <a:ln w="95250" cap="sq">
              <a:solidFill>
                <a:srgbClr val="FFDE59"/>
              </a:solidFill>
              <a:prstDash val="solid"/>
              <a:miter/>
            </a:ln>
          </p:spPr>
        </p:sp>
      </p:grpSp>
      <p:grpSp>
        <p:nvGrpSpPr>
          <p:cNvPr name="Group 7" id="7"/>
          <p:cNvGrpSpPr/>
          <p:nvPr/>
        </p:nvGrpSpPr>
        <p:grpSpPr>
          <a:xfrm rot="0">
            <a:off x="13520347" y="6047719"/>
            <a:ext cx="2160259" cy="2160259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5"/>
              <a:stretch>
                <a:fillRect l="0" t="0" r="-49812" b="0"/>
              </a:stretch>
            </a:blipFill>
            <a:ln w="95250" cap="sq">
              <a:solidFill>
                <a:srgbClr val="FF3131"/>
              </a:solidFill>
              <a:prstDash val="solid"/>
              <a:miter/>
            </a:ln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1566495" y="6308698"/>
            <a:ext cx="1638300" cy="1638300"/>
          </a:xfrm>
          <a:custGeom>
            <a:avLst/>
            <a:gdLst/>
            <a:ahLst/>
            <a:cxnLst/>
            <a:rect r="r" b="b" t="t" l="l"/>
            <a:pathLst>
              <a:path h="1638300" w="1638300">
                <a:moveTo>
                  <a:pt x="0" y="0"/>
                </a:moveTo>
                <a:lnTo>
                  <a:pt x="1638300" y="0"/>
                </a:lnTo>
                <a:lnTo>
                  <a:pt x="1638300" y="1638300"/>
                </a:lnTo>
                <a:lnTo>
                  <a:pt x="0" y="16383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058725" y="7453335"/>
            <a:ext cx="1638300" cy="1509284"/>
          </a:xfrm>
          <a:custGeom>
            <a:avLst/>
            <a:gdLst/>
            <a:ahLst/>
            <a:cxnLst/>
            <a:rect r="r" b="b" t="t" l="l"/>
            <a:pathLst>
              <a:path h="1509284" w="1638300">
                <a:moveTo>
                  <a:pt x="0" y="0"/>
                </a:moveTo>
                <a:lnTo>
                  <a:pt x="1638300" y="0"/>
                </a:lnTo>
                <a:lnTo>
                  <a:pt x="1638300" y="1509284"/>
                </a:lnTo>
                <a:lnTo>
                  <a:pt x="0" y="150928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058725" y="1795403"/>
            <a:ext cx="1959103" cy="1638300"/>
          </a:xfrm>
          <a:custGeom>
            <a:avLst/>
            <a:gdLst/>
            <a:ahLst/>
            <a:cxnLst/>
            <a:rect r="r" b="b" t="t" l="l"/>
            <a:pathLst>
              <a:path h="1638300" w="1959103">
                <a:moveTo>
                  <a:pt x="0" y="0"/>
                </a:moveTo>
                <a:lnTo>
                  <a:pt x="1959103" y="0"/>
                </a:lnTo>
                <a:lnTo>
                  <a:pt x="1959103" y="1638300"/>
                </a:lnTo>
                <a:lnTo>
                  <a:pt x="0" y="16383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487194" y="1562762"/>
            <a:ext cx="8300664" cy="1111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00"/>
              </a:lnSpc>
            </a:pPr>
            <a:r>
              <a:rPr lang="en-US" sz="6500" b="true">
                <a:solidFill>
                  <a:srgbClr val="FFFF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Propuesta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87194" y="2743811"/>
            <a:ext cx="8024449" cy="7282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A continuación los puntos claves de nuestro proyecto son: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Desarrollar una aplicación de apoyo para las personas con Alzheimer.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Desarrollar una red de apoyo dentro de la misma para los cuidadores.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Implementar tecnologías actuales para facilitar el uso de la aplicación como el reconocimiento facial y la geolocalización para casos de emergencia.</a:t>
            </a:r>
          </a:p>
          <a:p>
            <a:pPr algn="l" marL="496571" indent="-248285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Incorporar actividades de estimulación cognitiva con sensaciones de logro para fortalecer la calidad de vida de las personas afectadas.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Incorporar funciones que permitan generar recordatorios, llevar un registro del día a día y poder llevar a las personas importantes con ellos.</a:t>
            </a: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3205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333" r="0" b="-9333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341572" y="3952439"/>
            <a:ext cx="11604857" cy="32268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365"/>
              </a:lnSpc>
            </a:pPr>
            <a:r>
              <a:rPr lang="en-US" sz="18832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GRACIAS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993300" y="3094554"/>
            <a:ext cx="12301401" cy="1219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40"/>
              </a:lnSpc>
            </a:pPr>
            <a:r>
              <a:rPr lang="en-US" sz="7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Muchas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DAGxv7rfj44</dc:identifier>
  <dcterms:modified xsi:type="dcterms:W3CDTF">2011-08-01T06:04:30Z</dcterms:modified>
  <cp:revision>1</cp:revision>
  <dc:title>Presentación Proyecto</dc:title>
</cp:coreProperties>
</file>