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0"/>
            <a:ext cx="9144000" cy="1338775"/>
          </a:xfrm>
          <a:prstGeom prst="rect">
            <a:avLst/>
          </a:prstGeom>
          <a:solidFill>
            <a:srgbClr val="2C33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460950" y="1533200"/>
            <a:ext cx="6818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800"/>
              <a:buFont typeface="Calibri"/>
              <a:buNone/>
            </a:pPr>
            <a:r>
              <a:rPr b="0" i="0" lang="es-AR" sz="18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Enhancing Customer Experience Through Delivery Efficiency</a:t>
            </a:r>
            <a:endParaRPr b="0" i="0" sz="19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925500" y="220075"/>
            <a:ext cx="72930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50"/>
              <a:buFont typeface="Calibri"/>
              <a:buNone/>
            </a:pPr>
            <a:r>
              <a:rPr b="0" i="0" lang="es-AR" sz="4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Case</a:t>
            </a:r>
            <a:endParaRPr b="0" i="0" sz="46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7105" l="0" r="0" t="4972"/>
          <a:stretch/>
        </p:blipFill>
        <p:spPr>
          <a:xfrm>
            <a:off x="2432448" y="2099600"/>
            <a:ext cx="4279104" cy="301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2350" y="3789850"/>
            <a:ext cx="1353650" cy="13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4663440" y="2099600"/>
            <a:ext cx="1821180" cy="13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2432448" y="2114114"/>
            <a:ext cx="4279104" cy="3017521"/>
            <a:chOff x="2432448" y="2114114"/>
            <a:chExt cx="4279104" cy="3017521"/>
          </a:xfrm>
        </p:grpSpPr>
        <p:pic>
          <p:nvPicPr>
            <p:cNvPr id="95" name="Google Shape;95;p14"/>
            <p:cNvPicPr preferRelativeResize="0"/>
            <p:nvPr/>
          </p:nvPicPr>
          <p:blipFill rotWithShape="1">
            <a:blip r:embed="rId3">
              <a:alphaModFix/>
            </a:blip>
            <a:srcRect b="7105" l="0" r="0" t="4972"/>
            <a:stretch/>
          </p:blipFill>
          <p:spPr>
            <a:xfrm>
              <a:off x="2432448" y="2114114"/>
              <a:ext cx="4279104" cy="30175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4"/>
            <p:cNvSpPr/>
            <p:nvPr/>
          </p:nvSpPr>
          <p:spPr>
            <a:xfrm>
              <a:off x="4663440" y="2114114"/>
              <a:ext cx="1821180" cy="130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9144000" cy="1338775"/>
          </a:xfrm>
          <a:prstGeom prst="rect">
            <a:avLst/>
          </a:prstGeom>
          <a:solidFill>
            <a:srgbClr val="2C33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77950" y="1525650"/>
            <a:ext cx="7127400" cy="29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8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In the realm of e-commerce, timely product delivery is paramount for both customer satisfaction and business success. In this presentation, I will analyze the logistical performance of </a:t>
            </a:r>
            <a:r>
              <a:rPr lang="es-AR" sz="1800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s-AR" sz="18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r>
              <a:rPr lang="es-AR" sz="1800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s-AR" sz="18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oc, a leading player in the e-commerce industry in Latin America.</a:t>
            </a:r>
            <a:endParaRPr b="0" i="0" sz="18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8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The goal is to scrutinize various facets of </a:t>
            </a:r>
            <a:r>
              <a:rPr lang="es-AR" sz="1800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s-AR" sz="18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r>
              <a:rPr lang="es-AR" sz="1800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s-AR" sz="18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oc's delivery process, ranging from average delivery time to geographical patterns of delays, and propose initiatives aimed at enhancing efficiency and customer experience.</a:t>
            </a:r>
            <a:endParaRPr b="0" i="0" sz="17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925500" y="220075"/>
            <a:ext cx="72930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50"/>
              <a:buFont typeface="Calibri"/>
              <a:buNone/>
            </a:pPr>
            <a:r>
              <a:rPr b="0" i="0" lang="es-AR" sz="4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0"/>
              <a:buFont typeface="Calibri"/>
              <a:buNone/>
            </a:pPr>
            <a:r>
              <a:t/>
            </a:r>
            <a:endParaRPr b="0" i="0" sz="46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350" y="3789850"/>
            <a:ext cx="1353650" cy="13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950" y="4126036"/>
            <a:ext cx="6633045" cy="68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9144000" cy="1338775"/>
          </a:xfrm>
          <a:prstGeom prst="rect">
            <a:avLst/>
          </a:prstGeom>
          <a:solidFill>
            <a:srgbClr val="2C33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925500" y="220075"/>
            <a:ext cx="72930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50"/>
              <a:buFont typeface="Calibri"/>
              <a:buNone/>
            </a:pPr>
            <a:r>
              <a:rPr b="0" i="0" lang="es-AR" sz="4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ETL con Python</a:t>
            </a:r>
            <a:endParaRPr b="0" i="0" sz="46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350" y="3789850"/>
            <a:ext cx="1353650" cy="13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0" l="0" r="19524" t="0"/>
          <a:stretch/>
        </p:blipFill>
        <p:spPr>
          <a:xfrm>
            <a:off x="6015281" y="1473000"/>
            <a:ext cx="3128719" cy="2647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77950" y="1525650"/>
            <a:ext cx="71274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Tools Used: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4AB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Python (pandas, numpy, matplotlib).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Data Cleaning Process: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DataFrame Creation.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Data Integrity Verification: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Removal of duplicates.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Handling of null and missing data.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Null Data: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Orders in process or canceled: Not modified.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Missing delivery dates (shipped products):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Imputation using the mean of available dates.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Dataset Integration: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Joining datasets using 'order_id'.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Complete dataset ready for analysis.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Assurance of data quality and integrity.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9144000" cy="1338775"/>
          </a:xfrm>
          <a:prstGeom prst="rect">
            <a:avLst/>
          </a:prstGeom>
          <a:solidFill>
            <a:srgbClr val="2C33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350" y="3789850"/>
            <a:ext cx="1353650" cy="13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925500" y="220075"/>
            <a:ext cx="72930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Arial"/>
              <a:buNone/>
            </a:pPr>
            <a:r>
              <a:rPr b="0" i="0" lang="es-AR" sz="4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de los datos</a:t>
            </a:r>
            <a:endParaRPr b="0" i="0" sz="46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7856" l="8087" r="7776" t="0"/>
          <a:stretch/>
        </p:blipFill>
        <p:spPr>
          <a:xfrm>
            <a:off x="6471097" y="1914450"/>
            <a:ext cx="2638506" cy="21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377950" y="1525650"/>
            <a:ext cx="7127400" cy="29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Methodological Approach: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Addressing questions one by one.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Utilizing data queries, statistical calculations, and visualizations.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Supported by Evidence: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Each answer was supported by solid data.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Clear explanations provided for easy understanding.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Interpretation and Conclusions: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Results interpreted and significant conclusions drawn.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Clear and concise presentation of results and conclusions.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Relevant recommendations provided when applicable.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Accessibility of the Report: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Final report accessible and understandable for the target audience.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Added Value: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Effective process for addressing business case questions.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400"/>
              <a:buFont typeface="Calibri"/>
              <a:buChar char="●"/>
            </a:pPr>
            <a:r>
              <a:rPr b="0" i="0" lang="es-AR" sz="14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Provision of valuable insights for data-driven decisions.</a:t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350" y="3789850"/>
            <a:ext cx="1353650" cy="13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6958" y="1558850"/>
            <a:ext cx="2626783" cy="24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0" y="0"/>
            <a:ext cx="9144000" cy="1338775"/>
          </a:xfrm>
          <a:prstGeom prst="rect">
            <a:avLst/>
          </a:prstGeom>
          <a:solidFill>
            <a:srgbClr val="2C33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925500" y="220075"/>
            <a:ext cx="72930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Arial"/>
              <a:buNone/>
            </a:pPr>
            <a:r>
              <a:rPr b="0" i="0" lang="es-AR" sz="4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 b="0" i="0" sz="46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77950" y="1525650"/>
            <a:ext cx="5943021" cy="29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5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Strengths in Delivery Performance:</a:t>
            </a:r>
            <a:endParaRPr b="0" i="0" sz="15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500"/>
              <a:buFont typeface="Calibri"/>
              <a:buChar char="●"/>
            </a:pPr>
            <a:r>
              <a:rPr b="0" i="0" lang="es-AR" sz="15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Identification of a high percentage of on-time deliveries (91.89%), highlighting reliability and efficiency across most regions.</a:t>
            </a:r>
            <a:endParaRPr b="0" i="0" sz="15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5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Areas for Improvement:</a:t>
            </a:r>
            <a:endParaRPr b="0" i="0" sz="15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500"/>
              <a:buFont typeface="Calibri"/>
              <a:buChar char="●"/>
            </a:pPr>
            <a:r>
              <a:rPr b="0" i="0" lang="es-AR" sz="15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Identification of significant delays in specific states such as Maranhão and Alagoas, suggesting the need to improve logistical infrastructure and address socioeconomic and environmental factors.</a:t>
            </a:r>
            <a:endParaRPr b="0" i="0" sz="15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5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Strategic Recommendations:</a:t>
            </a:r>
            <a:endParaRPr b="0" i="0" sz="15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500"/>
              <a:buFont typeface="Calibri"/>
              <a:buChar char="●"/>
            </a:pPr>
            <a:r>
              <a:rPr b="0" i="0" lang="es-AR" sz="15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Implementation of advanced inventory management systems and emerging technology to optimize operations.</a:t>
            </a:r>
            <a:endParaRPr b="0" i="0" sz="15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4F4"/>
              </a:buClr>
              <a:buSzPts val="1500"/>
              <a:buFont typeface="Calibri"/>
              <a:buChar char="●"/>
            </a:pPr>
            <a:r>
              <a:rPr b="0" i="0" lang="es-AR" sz="1500" u="none" cap="none" strike="noStrike">
                <a:solidFill>
                  <a:srgbClr val="0174F4"/>
                </a:solidFill>
                <a:latin typeface="Calibri"/>
                <a:ea typeface="Calibri"/>
                <a:cs typeface="Calibri"/>
                <a:sym typeface="Calibri"/>
              </a:rPr>
              <a:t>Establishment of additional strategic warehouses to reduce transit times and enhance the customer experience.</a:t>
            </a:r>
            <a:endParaRPr b="0" i="0" sz="1500" u="none" cap="none" strike="noStrike">
              <a:solidFill>
                <a:srgbClr val="017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