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/>
    <p:restoredTop sz="94752"/>
  </p:normalViewPr>
  <p:slideViewPr>
    <p:cSldViewPr snapToGrid="0">
      <p:cViewPr varScale="1">
        <p:scale>
          <a:sx n="93" d="100"/>
          <a:sy n="93" d="100"/>
        </p:scale>
        <p:origin x="2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8EFD9-6385-A64D-B41D-68AAFDF176E3}" type="datetimeFigureOut">
              <a:rPr lang="es-ES_tradnl" smtClean="0"/>
              <a:t>13/1/25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C983-7984-F64B-9B65-F1FE3A074B8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676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F486-63B7-C619-0676-BBCD80E6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FAF-88D9-9999-00A4-0E28655FD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08164-F916-A3A7-9F72-41D9B29B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97F6-C624-2065-F8FC-4493324BC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3C983-7984-F64B-9B65-F1FE3A074B8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110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E209-C0BE-1DFD-FC2B-93ED117B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AC31-F783-8339-AF71-D3E685A6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3D14-44C6-3DC3-BBF9-99AE936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07A5-D65F-EE1B-EF4D-9088C22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91F7-8354-C01A-4214-66DF2BFE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073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AF3-073E-8771-0CB8-96F96081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2D58-8F6E-D410-22EB-B5092AA2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6974-D66C-49C5-27B8-2340D214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CD35-E860-007D-C22F-889A7BAB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B59A-A0AB-80CE-AFD3-F4E2C1E0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3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C7C59-8732-9A38-A0D9-A20182C9B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8BB31-D9AA-1FB2-DD1D-4053585D2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189D-4A08-1295-7437-B6B74560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B3F1-951C-B853-1349-666D538E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863E-24BD-2DAA-9A15-B3E2918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2860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2B1D-ECF2-1FF1-DFA5-5716E875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7BD0-3983-5313-4E72-8C1CADA5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29F2-71A7-3DBC-F9B2-6C833270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A062-C9FE-EDBB-C9BD-7E7B3D8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5960-003C-CE6F-AD25-4F67F4BB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231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C0F-C089-A03A-0D3C-445122A6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3CE5-A017-959C-029C-70137904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5015-A892-8CFF-39A8-146C4948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A173-CF3A-46B5-8FC2-1FB1248C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280D-445D-37E1-89E3-C362903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154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072-2554-16E8-00FA-006D2523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D148-1E24-1108-C0D1-231FF60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470EC-C7E8-A857-4EB4-06292785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BE4E-D957-F976-F444-A3FAE41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3E49-2CE7-298D-3C3E-2D256AA5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FE04-EAAB-B723-56A9-D36F93D4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940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A76D-5104-7095-695C-9D6F78D9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CD8C-92EF-F022-2884-FD8039CB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55AF-C4FD-B5FB-EE7A-794363FE6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8172-DA04-FEAC-F0A5-C1BBF864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09732-B036-E4A8-CECE-C78DBAA7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6DAB-1C98-D46C-15E0-1D3F109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F119-5609-3192-A53B-ECC30ED7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9A02C-913C-9D42-8C25-535D069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168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1C5A-A451-F1B5-EE26-BD197F68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3CA6-5A29-9623-1061-944B426F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E11D8-72B5-BFE5-3464-416DBAB6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E44C0-7342-77C3-4987-3D6CA51F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83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BE469-D23D-E349-FF7D-6D1C81DF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B2D52-8E80-730A-829D-94F6AEE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E780E-0748-E0D0-E999-0926BF1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070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7863-C048-B2A0-462A-E1EC6990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F580-C1C9-9350-2CDF-B3007328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9E90A-A06F-57F2-1DFE-B1846090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704E0-F5AD-2F17-9041-3D9F72A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30DEC-DBA2-6F0C-4D77-832ABC6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2240-31D9-CD95-983C-108F51D7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624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8241-200F-948F-CC02-6871755D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E066B-8409-5C3A-336B-525AE298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2757-CB6E-7AB8-E2E6-02ACA097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D245-6605-9A56-7607-5F2FDE49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484D4-AF40-B08A-63F2-25AE503D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E86-5FD8-1F87-27F3-D1F80C6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640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A6BE8-FFA6-5BF2-E96D-B69AA9BD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0A89C-C8A7-975E-66B5-32CB48A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EF4A-C430-F0D9-0DE5-FAB09C65C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B8EB7-1814-C645-8E5B-05759DB2FC26}" type="datetimeFigureOut">
              <a:rPr lang="en-CL" smtClean="0"/>
              <a:t>13-01-25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CF06-92B9-277D-957A-693A66FE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EEB7-ACAF-A023-898B-D3AFB9C9A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08283-6EDA-5E4C-9AA7-D57A12B1978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774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B843-7F22-8C12-E7D0-52003F509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4662-9EFE-4506-AAE2-272B20F3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(Descripción del Contexto/Problema): Estado del arte + Planteamiento del Problema (4 minutos):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Identificar patrones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comunes entre países tomando como base los </a:t>
            </a:r>
            <a:r>
              <a:rPr lang="es-ES_tradnl" u="sng" dirty="0">
                <a:solidFill>
                  <a:srgbClr val="444444"/>
                </a:solidFill>
                <a:latin typeface="Arial" panose="020B0604020202020204" pitchFamily="34" charset="0"/>
              </a:rPr>
              <a:t>programas de gobierno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de candidatos a la presidencia, que permita clasificarlos frente a la problemática común de la Corrupción.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Segunda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Hipótesis (Preguntas de investigación)  +  Objetivos +  Descripción de los Datos Metodología,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Exploratory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Modelos       (5 minutos)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Tercera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Resultados y Alcances    (8 minutos)                 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Cuarta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Conclusiones + Discusión + Limitaciones  + Trabajo Futuro  (3 minutos)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8687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F614-438C-44F7-5772-63C99669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4AA5-DA9A-BDE6-1AD8-0775C552B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7BCC-52D1-C2AC-5459-862665C4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Primera parte/ Descripción del Problema: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Estado del arte + Planteamiento del Problema (4 minutos):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Identificar patrones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comunes entre países tomando como base los </a:t>
            </a:r>
            <a:r>
              <a:rPr lang="es-ES_tradnl" u="sng" dirty="0">
                <a:solidFill>
                  <a:srgbClr val="444444"/>
                </a:solidFill>
                <a:latin typeface="Arial" panose="020B0604020202020204" pitchFamily="34" charset="0"/>
              </a:rPr>
              <a:t>programas de gobierno</a:t>
            </a:r>
            <a:r>
              <a:rPr lang="es-ES_tradnl" dirty="0">
                <a:solidFill>
                  <a:srgbClr val="444444"/>
                </a:solidFill>
                <a:latin typeface="Arial" panose="020B0604020202020204" pitchFamily="34" charset="0"/>
              </a:rPr>
              <a:t> de candidatos a la presidencia, que permita clasificarlos frente a la problemática común de la Corrupción.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11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0C87-8B95-7992-0DD1-02078DF1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38861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1. 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0F22-AC59-8D7C-D6A3-C0F421EF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960811"/>
          </a:xfrm>
        </p:spPr>
        <p:txBody>
          <a:bodyPr>
            <a:normAutofit/>
          </a:bodyPr>
          <a:lstStyle/>
          <a:p>
            <a:r>
              <a:rPr lang="es-ES_tradnl" sz="2400" dirty="0"/>
              <a:t>En una elección presidencial, los programas de gobierno son meras declaraciones de intenciones de los candidatos. </a:t>
            </a:r>
          </a:p>
          <a:p>
            <a:r>
              <a:rPr lang="es-ES_tradnl" sz="2400" dirty="0"/>
              <a:t>Una vez que un candidato triunfa en una elección, la implementación del programa enfrenta diversos factores, como la realidad económica y política del país, y la necesidad de negociación legislativa.</a:t>
            </a:r>
          </a:p>
        </p:txBody>
      </p:sp>
    </p:spTree>
    <p:extLst>
      <p:ext uri="{BB962C8B-B14F-4D97-AF65-F5344CB8AC3E}">
        <p14:creationId xmlns:p14="http://schemas.microsoft.com/office/powerpoint/2010/main" val="409844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D24C-30DF-CFC7-A990-FD42568F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CE36-CD48-98FA-CFEB-3A31D641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2.1 Hipótesis y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240C-5B25-16D3-6A08-96A33467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3"/>
            <a:ext cx="2755392" cy="3630168"/>
          </a:xfrm>
        </p:spPr>
        <p:txBody>
          <a:bodyPr>
            <a:normAutofit/>
          </a:bodyPr>
          <a:lstStyle/>
          <a:p>
            <a:r>
              <a:rPr lang="es-ES_tradnl" sz="1800" dirty="0"/>
              <a:t>Hipótesis</a:t>
            </a:r>
          </a:p>
          <a:p>
            <a:pPr marL="0" indent="0">
              <a:buNone/>
            </a:pPr>
            <a:r>
              <a:rPr lang="es-ES_tradnl" sz="1800" dirty="0"/>
              <a:t>“Los programas de gobierno reflejan patrones comunes que permiten agrupar países en comunidades según sus prioridades temáticas, mostrando diferencias consistentes entre comunidades en términos de énfasis político”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8B6FA1-4082-95A5-0742-14D6667BE641}"/>
              </a:ext>
            </a:extLst>
          </p:cNvPr>
          <p:cNvSpPr txBox="1">
            <a:spLocks/>
          </p:cNvSpPr>
          <p:nvPr/>
        </p:nvSpPr>
        <p:spPr>
          <a:xfrm>
            <a:off x="3432048" y="1444753"/>
            <a:ext cx="2755392" cy="363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Objetivo general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800" dirty="0"/>
              <a:t>“Identificar patrones comunes en los programas de gobierno relacionados con la corrupción que permitan agrupar países en comunidades, analizando las diferencias y similitudes temáticas entre las comunidades a lo largo del tiempo”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12B8D7-64E4-8687-D43B-3913E7A1140A}"/>
              </a:ext>
            </a:extLst>
          </p:cNvPr>
          <p:cNvSpPr txBox="1">
            <a:spLocks/>
          </p:cNvSpPr>
          <p:nvPr/>
        </p:nvSpPr>
        <p:spPr>
          <a:xfrm>
            <a:off x="6297168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1</a:t>
            </a:r>
          </a:p>
          <a:p>
            <a:pPr marL="0" indent="0">
              <a:buNone/>
            </a:pPr>
            <a:r>
              <a:rPr lang="es-ES_tradnl" sz="1400" dirty="0"/>
              <a:t>Analizar las variables del </a:t>
            </a:r>
            <a:r>
              <a:rPr lang="es-ES_tradnl" sz="1400" dirty="0" err="1"/>
              <a:t>Manifesto</a:t>
            </a:r>
            <a:r>
              <a:rPr lang="es-ES_tradnl" sz="1400" dirty="0"/>
              <a:t> Project relacionadas con la corrupción, y cómo estas se distribuyen en los programas de gobierno de los países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133896-7A5D-01D2-AFCC-F1022AB279E3}"/>
              </a:ext>
            </a:extLst>
          </p:cNvPr>
          <p:cNvSpPr txBox="1">
            <a:spLocks/>
          </p:cNvSpPr>
          <p:nvPr/>
        </p:nvSpPr>
        <p:spPr>
          <a:xfrm>
            <a:off x="6297168" y="2871852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2</a:t>
            </a:r>
          </a:p>
          <a:p>
            <a:pPr marL="0" indent="0">
              <a:buNone/>
            </a:pPr>
            <a:r>
              <a:rPr lang="es-ES_tradnl" dirty="0"/>
              <a:t>Detectar comunidades de países: Aplicar técnicas de </a:t>
            </a:r>
            <a:r>
              <a:rPr lang="es-ES_tradnl" dirty="0" err="1"/>
              <a:t>clustering</a:t>
            </a:r>
            <a:r>
              <a:rPr lang="es-ES_tradnl" dirty="0"/>
              <a:t> para identificar comunidades de países en base a sus programas de gobierno y analizar su composición en diferentes períodos de tiempo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58E31-208F-B68D-B02B-404A9AF42DAB}"/>
              </a:ext>
            </a:extLst>
          </p:cNvPr>
          <p:cNvSpPr txBox="1">
            <a:spLocks/>
          </p:cNvSpPr>
          <p:nvPr/>
        </p:nvSpPr>
        <p:spPr>
          <a:xfrm>
            <a:off x="6297168" y="4934459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3</a:t>
            </a:r>
          </a:p>
          <a:p>
            <a:pPr marL="0" indent="0">
              <a:buNone/>
            </a:pPr>
            <a:r>
              <a:rPr lang="es-ES_tradnl" dirty="0"/>
              <a:t>Calcular y visualizar las diferencias en las variables relacionadas con la corrupción y las áreas temáticas principales entre las comunidades detectadas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036D6C-2316-0510-4722-5BA407FEC72B}"/>
              </a:ext>
            </a:extLst>
          </p:cNvPr>
          <p:cNvSpPr txBox="1">
            <a:spLocks/>
          </p:cNvSpPr>
          <p:nvPr/>
        </p:nvSpPr>
        <p:spPr>
          <a:xfrm>
            <a:off x="9277609" y="809245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/>
              <a:t>Objetivo específico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1400" dirty="0"/>
              <a:t>Visualizar coincidencias entre países: Construir </a:t>
            </a:r>
            <a:r>
              <a:rPr lang="es-ES_tradnl" sz="1400" dirty="0" err="1"/>
              <a:t>heatmaps</a:t>
            </a:r>
            <a:r>
              <a:rPr lang="es-ES_tradnl" sz="1400" dirty="0"/>
              <a:t> (mapas de calor) y redes de coincidencias para entender cuántas veces los países comparten un mismo clúster en diferentes períodos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085438-38E7-72EC-DAB7-665C4F3564EF}"/>
              </a:ext>
            </a:extLst>
          </p:cNvPr>
          <p:cNvSpPr txBox="1">
            <a:spLocks/>
          </p:cNvSpPr>
          <p:nvPr/>
        </p:nvSpPr>
        <p:spPr>
          <a:xfrm>
            <a:off x="9277609" y="2871851"/>
            <a:ext cx="2755392" cy="1792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CL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_tradnl" dirty="0"/>
              <a:t>Objetivo específico 5</a:t>
            </a:r>
          </a:p>
          <a:p>
            <a:pPr marL="0" indent="0">
              <a:buNone/>
            </a:pPr>
            <a:r>
              <a:rPr lang="es-ES_tradnl" dirty="0"/>
              <a:t>Caracterizar las comunidades en base a sus prioridades temáticas: Explorar si las comunidades detectadas reflejan diferencias estructurales relacionadas con características políticas, económicas o sociales</a:t>
            </a:r>
          </a:p>
        </p:txBody>
      </p:sp>
    </p:spTree>
    <p:extLst>
      <p:ext uri="{BB962C8B-B14F-4D97-AF65-F5344CB8AC3E}">
        <p14:creationId xmlns:p14="http://schemas.microsoft.com/office/powerpoint/2010/main" val="34624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7BA6B-F02B-6F7E-6EFB-AE3589AFD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22D-5BA7-4C4F-649C-1D9DB365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15"/>
            <a:ext cx="10515600" cy="677291"/>
          </a:xfrm>
        </p:spPr>
        <p:txBody>
          <a:bodyPr>
            <a:normAutofit/>
          </a:bodyPr>
          <a:lstStyle/>
          <a:p>
            <a:r>
              <a:rPr lang="es-ES_tradnl" sz="3200" dirty="0"/>
              <a:t>2.2 Descripción de los datos/ </a:t>
            </a:r>
            <a:r>
              <a:rPr lang="es-ES_tradnl" sz="3200" dirty="0" err="1"/>
              <a:t>Manifesto</a:t>
            </a:r>
            <a:r>
              <a:rPr lang="es-ES_tradnl" sz="3200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F84C-59D1-86CF-6629-F47BBB4B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17"/>
            <a:ext cx="11190402" cy="402335"/>
          </a:xfrm>
        </p:spPr>
        <p:txBody>
          <a:bodyPr>
            <a:noAutofit/>
          </a:bodyPr>
          <a:lstStyle/>
          <a:p>
            <a:r>
              <a:rPr lang="es-ES_tradnl" sz="1800" dirty="0" err="1"/>
              <a:t>Manifesto</a:t>
            </a:r>
            <a:r>
              <a:rPr lang="es-ES_tradnl" sz="1800" dirty="0"/>
              <a:t> Project</a:t>
            </a:r>
            <a:r>
              <a:rPr lang="es-ES_tradnl" sz="2400" dirty="0"/>
              <a:t>: </a:t>
            </a:r>
            <a:r>
              <a:rPr lang="es-ES_tradnl" sz="1600" dirty="0">
                <a:effectLst/>
                <a:latin typeface="Helvetica" pitchFamily="2" charset="0"/>
              </a:rPr>
              <a:t>analiza los manifiestos electorales de los partidos políticos para estudiar sus preferencias políticas</a:t>
            </a:r>
          </a:p>
          <a:p>
            <a:endParaRPr lang="es-ES_tradnl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39983B-43AB-9B2F-66D2-1773E58331CD}"/>
              </a:ext>
            </a:extLst>
          </p:cNvPr>
          <p:cNvSpPr txBox="1">
            <a:spLocks/>
          </p:cNvSpPr>
          <p:nvPr/>
        </p:nvSpPr>
        <p:spPr>
          <a:xfrm>
            <a:off x="838200" y="1481570"/>
            <a:ext cx="10210014" cy="1584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/>
              <a:t>Ejemplo de un </a:t>
            </a:r>
            <a:r>
              <a:rPr lang="es-ES_tradnl" sz="1800" dirty="0" err="1"/>
              <a:t>manifesto</a:t>
            </a:r>
            <a:r>
              <a:rPr lang="es-ES_tradnl" sz="1800" dirty="0"/>
              <a:t> etiquetado:</a:t>
            </a:r>
          </a:p>
          <a:p>
            <a:pPr marL="457200" lvl="1" indent="0">
              <a:buNone/>
            </a:pPr>
            <a:r>
              <a:rPr lang="es-ES_tradnl" sz="1400" dirty="0"/>
              <a:t>Nombre archivo	: 155021_201311.csv</a:t>
            </a:r>
          </a:p>
          <a:p>
            <a:pPr marL="457200" lvl="1" indent="0">
              <a:buNone/>
            </a:pPr>
            <a:r>
              <a:rPr lang="es-ES_tradnl" sz="1400" dirty="0"/>
              <a:t>155980	: Identificador del partido político (155=Chile, 021=correlativo asociado a M. Bachelet)</a:t>
            </a:r>
          </a:p>
          <a:p>
            <a:pPr marL="457200" lvl="1" indent="0">
              <a:buNone/>
            </a:pPr>
            <a:r>
              <a:rPr lang="es-ES_tradnl" sz="1400" dirty="0"/>
              <a:t>2013    	: Año de la elección</a:t>
            </a:r>
          </a:p>
          <a:p>
            <a:pPr marL="457200" lvl="1" indent="0">
              <a:buNone/>
            </a:pPr>
            <a:r>
              <a:rPr lang="es-ES_tradnl" sz="1400" dirty="0"/>
              <a:t>11        	: mes de la elección</a:t>
            </a:r>
          </a:p>
          <a:p>
            <a:pPr marL="457200" lvl="1" indent="0">
              <a:buNone/>
            </a:pPr>
            <a:endParaRPr lang="es-ES_tradnl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D39FC-848D-D2CC-B2E9-49787239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85" y="3161749"/>
            <a:ext cx="9494057" cy="34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3A0E7-1DC6-6F05-8257-92DC862C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834A-469F-B8CF-CDD8-37E4BD5E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78080-21F8-B467-B97D-FF467CB7E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Segunda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Hipótesis (Preguntas de investigación)  +  Objetivos +  Descripción de los Datos Metodología,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Exploratory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ES_tradnl" b="0" i="0" u="none" strike="noStrike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Modelos       (5 minutos)</a:t>
            </a:r>
          </a:p>
          <a:p>
            <a:pPr algn="l"/>
            <a:endParaRPr lang="es-ES_tradnl" b="0" i="0" u="none" strike="noStrike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9641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F4F61-AE3E-00A7-84AE-E40A943A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F1AB-4D70-4748-49A9-77F36D071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124B6-E8E0-E08F-8FA5-022F4D3ED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Tercera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Resultados y Alcances    (8minutos)</a:t>
            </a:r>
          </a:p>
          <a:p>
            <a:pPr algn="l"/>
            <a:endParaRPr lang="es-ES_tradnl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182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7E9D-BFD8-F7F9-2375-4A3CC27E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1A0-41BA-7BDD-B7CE-FB47716C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3" y="416307"/>
            <a:ext cx="9144000" cy="868483"/>
          </a:xfrm>
        </p:spPr>
        <p:txBody>
          <a:bodyPr>
            <a:normAutofit fontScale="90000"/>
          </a:bodyPr>
          <a:lstStyle/>
          <a:p>
            <a:r>
              <a:rPr lang="en-CL"/>
              <a:t>AGENDA CASPTONE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7C30F-A41D-6DF7-3909-1F5515D6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2582"/>
            <a:ext cx="9144000" cy="4409955"/>
          </a:xfrm>
        </p:spPr>
        <p:txBody>
          <a:bodyPr>
            <a:normAutofit/>
          </a:bodyPr>
          <a:lstStyle/>
          <a:p>
            <a:pPr algn="l"/>
            <a:r>
              <a:rPr lang="es-ES_tradnl" b="1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Cuarta parte:</a:t>
            </a:r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Conclusiones + Discusión + Limitaciones  + Trabajo Futuro  (3 minutos)                                 </a:t>
            </a:r>
          </a:p>
          <a:p>
            <a:pPr algn="l"/>
            <a:r>
              <a:rPr lang="es-ES_tradnl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            </a:t>
            </a: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8107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568</Words>
  <Application>Microsoft Macintosh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</vt:lpstr>
      <vt:lpstr>Office Theme</vt:lpstr>
      <vt:lpstr>AGENDA CASPTONE</vt:lpstr>
      <vt:lpstr>AGENDA CASPTONE</vt:lpstr>
      <vt:lpstr>1. Descripción del problema</vt:lpstr>
      <vt:lpstr>2.1 Hipótesis y Objetivos</vt:lpstr>
      <vt:lpstr>2.2 Descripción de los datos/ Manifesto Project</vt:lpstr>
      <vt:lpstr>AGENDA CASPTONE</vt:lpstr>
      <vt:lpstr>AGENDA CASPTONE</vt:lpstr>
      <vt:lpstr>AGENDA CASPTONE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Bunster</dc:creator>
  <cp:lastModifiedBy>Matias Bunster</cp:lastModifiedBy>
  <cp:revision>2</cp:revision>
  <dcterms:created xsi:type="dcterms:W3CDTF">2025-01-13T12:51:20Z</dcterms:created>
  <dcterms:modified xsi:type="dcterms:W3CDTF">2025-01-14T01:51:07Z</dcterms:modified>
</cp:coreProperties>
</file>