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/>
    <p:restoredTop sz="94752"/>
  </p:normalViewPr>
  <p:slideViewPr>
    <p:cSldViewPr snapToGrid="0">
      <p:cViewPr varScale="1">
        <p:scale>
          <a:sx n="111" d="100"/>
          <a:sy n="111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ías Bunster Raby" userId="495715c1b5296d13" providerId="LiveId" clId="{6EFC395C-0343-FB40-A236-C007B2807BD3}"/>
    <pc:docChg chg="custSel addSld modSld">
      <pc:chgData name="Matías Bunster Raby" userId="495715c1b5296d13" providerId="LiveId" clId="{6EFC395C-0343-FB40-A236-C007B2807BD3}" dt="2025-01-14T15:22:20.935" v="994" actId="20577"/>
      <pc:docMkLst>
        <pc:docMk/>
      </pc:docMkLst>
      <pc:sldChg chg="addSp modSp mod">
        <pc:chgData name="Matías Bunster Raby" userId="495715c1b5296d13" providerId="LiveId" clId="{6EFC395C-0343-FB40-A236-C007B2807BD3}" dt="2025-01-14T14:28:53.178" v="31" actId="1076"/>
        <pc:sldMkLst>
          <pc:docMk/>
          <pc:sldMk cId="3475361317" sldId="263"/>
        </pc:sldMkLst>
        <pc:spChg chg="mod">
          <ac:chgData name="Matías Bunster Raby" userId="495715c1b5296d13" providerId="LiveId" clId="{6EFC395C-0343-FB40-A236-C007B2807BD3}" dt="2025-01-14T14:26:03.914" v="24" actId="20577"/>
          <ac:spMkLst>
            <pc:docMk/>
            <pc:sldMk cId="3475361317" sldId="263"/>
            <ac:spMk id="3" creationId="{4185F84C-59D1-86CF-6629-F47BBB4B14DE}"/>
          </ac:spMkLst>
        </pc:spChg>
        <pc:spChg chg="mod">
          <ac:chgData name="Matías Bunster Raby" userId="495715c1b5296d13" providerId="LiveId" clId="{6EFC395C-0343-FB40-A236-C007B2807BD3}" dt="2025-01-14T14:28:49.777" v="30" actId="1076"/>
          <ac:spMkLst>
            <pc:docMk/>
            <pc:sldMk cId="3475361317" sldId="263"/>
            <ac:spMk id="6" creationId="{B89D65B8-A68C-0EC5-DE77-FCFC40453798}"/>
          </ac:spMkLst>
        </pc:spChg>
        <pc:spChg chg="mod">
          <ac:chgData name="Matías Bunster Raby" userId="495715c1b5296d13" providerId="LiveId" clId="{6EFC395C-0343-FB40-A236-C007B2807BD3}" dt="2025-01-14T14:26:08.537" v="25" actId="1076"/>
          <ac:spMkLst>
            <pc:docMk/>
            <pc:sldMk cId="3475361317" sldId="263"/>
            <ac:spMk id="10" creationId="{7A39983B-43AB-9B2F-66D2-1773E58331CD}"/>
          </ac:spMkLst>
        </pc:spChg>
        <pc:picChg chg="add mod">
          <ac:chgData name="Matías Bunster Raby" userId="495715c1b5296d13" providerId="LiveId" clId="{6EFC395C-0343-FB40-A236-C007B2807BD3}" dt="2025-01-14T14:28:53.178" v="31" actId="1076"/>
          <ac:picMkLst>
            <pc:docMk/>
            <pc:sldMk cId="3475361317" sldId="263"/>
            <ac:picMk id="4" creationId="{085D8FB1-7E73-8F2A-F1E5-83CE14B9CF13}"/>
          </ac:picMkLst>
        </pc:picChg>
      </pc:sldChg>
      <pc:sldChg chg="modSp mod">
        <pc:chgData name="Matías Bunster Raby" userId="495715c1b5296d13" providerId="LiveId" clId="{6EFC395C-0343-FB40-A236-C007B2807BD3}" dt="2025-01-14T14:40:05.810" v="229" actId="14100"/>
        <pc:sldMkLst>
          <pc:docMk/>
          <pc:sldMk cId="3680717655" sldId="264"/>
        </pc:sldMkLst>
        <pc:spChg chg="mod">
          <ac:chgData name="Matías Bunster Raby" userId="495715c1b5296d13" providerId="LiveId" clId="{6EFC395C-0343-FB40-A236-C007B2807BD3}" dt="2025-01-14T14:40:05.810" v="229" actId="14100"/>
          <ac:spMkLst>
            <pc:docMk/>
            <pc:sldMk cId="3680717655" sldId="264"/>
            <ac:spMk id="3" creationId="{B79CE183-1E0D-09B2-624A-50DC6B655CFE}"/>
          </ac:spMkLst>
        </pc:spChg>
        <pc:picChg chg="mod">
          <ac:chgData name="Matías Bunster Raby" userId="495715c1b5296d13" providerId="LiveId" clId="{6EFC395C-0343-FB40-A236-C007B2807BD3}" dt="2025-01-14T14:39:29.665" v="136" actId="1076"/>
          <ac:picMkLst>
            <pc:docMk/>
            <pc:sldMk cId="3680717655" sldId="264"/>
            <ac:picMk id="4" creationId="{74AAA454-C609-5902-8E00-C9C9862F2C35}"/>
          </ac:picMkLst>
        </pc:picChg>
      </pc:sldChg>
      <pc:sldChg chg="modSp mod">
        <pc:chgData name="Matías Bunster Raby" userId="495715c1b5296d13" providerId="LiveId" clId="{6EFC395C-0343-FB40-A236-C007B2807BD3}" dt="2025-01-14T14:29:52.840" v="85" actId="1038"/>
        <pc:sldMkLst>
          <pc:docMk/>
          <pc:sldMk cId="2658117371" sldId="265"/>
        </pc:sldMkLst>
        <pc:spChg chg="mod">
          <ac:chgData name="Matías Bunster Raby" userId="495715c1b5296d13" providerId="LiveId" clId="{6EFC395C-0343-FB40-A236-C007B2807BD3}" dt="2025-01-14T14:29:38.285" v="50" actId="20577"/>
          <ac:spMkLst>
            <pc:docMk/>
            <pc:sldMk cId="2658117371" sldId="265"/>
            <ac:spMk id="3" creationId="{45E18453-B37D-77B0-C6B0-33D6DD83AB49}"/>
          </ac:spMkLst>
        </pc:sp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5" creationId="{2D3EEF3D-21F2-18FC-5967-85B633119F8F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8" creationId="{23F806CA-E574-4D8C-FB61-0F4C361D1789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9" creationId="{9B52FD52-A7F4-23DB-51F6-953548BF1F7E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1" creationId="{492467DB-FD56-5E66-E687-A47E1397FBC9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2" creationId="{D1BEEFB7-4504-B71D-5F94-00DF15370225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4" creationId="{13B64D17-D812-BE6C-2B46-38D4E2F6C10E}"/>
          </ac:picMkLst>
        </pc:picChg>
        <pc:picChg chg="mod">
          <ac:chgData name="Matías Bunster Raby" userId="495715c1b5296d13" providerId="LiveId" clId="{6EFC395C-0343-FB40-A236-C007B2807BD3}" dt="2025-01-14T14:29:52.840" v="85" actId="1038"/>
          <ac:picMkLst>
            <pc:docMk/>
            <pc:sldMk cId="2658117371" sldId="265"/>
            <ac:picMk id="15" creationId="{269A78B0-626C-9B18-5575-70539A6F71D1}"/>
          </ac:picMkLst>
        </pc:picChg>
      </pc:sldChg>
      <pc:sldChg chg="addSp modSp mod">
        <pc:chgData name="Matías Bunster Raby" userId="495715c1b5296d13" providerId="LiveId" clId="{6EFC395C-0343-FB40-A236-C007B2807BD3}" dt="2025-01-14T14:34:13.085" v="109" actId="1076"/>
        <pc:sldMkLst>
          <pc:docMk/>
          <pc:sldMk cId="3869463505" sldId="266"/>
        </pc:sldMkLst>
        <pc:spChg chg="add mod">
          <ac:chgData name="Matías Bunster Raby" userId="495715c1b5296d13" providerId="LiveId" clId="{6EFC395C-0343-FB40-A236-C007B2807BD3}" dt="2025-01-14T14:33:32.990" v="93" actId="1036"/>
          <ac:spMkLst>
            <pc:docMk/>
            <pc:sldMk cId="3869463505" sldId="266"/>
            <ac:spMk id="3" creationId="{13FA3B80-7AD6-4246-1CB7-5D84E1D673FB}"/>
          </ac:spMkLst>
        </pc:spChg>
        <pc:spChg chg="add mod">
          <ac:chgData name="Matías Bunster Raby" userId="495715c1b5296d13" providerId="LiveId" clId="{6EFC395C-0343-FB40-A236-C007B2807BD3}" dt="2025-01-14T14:34:13.085" v="109" actId="1076"/>
          <ac:spMkLst>
            <pc:docMk/>
            <pc:sldMk cId="3869463505" sldId="266"/>
            <ac:spMk id="4" creationId="{1D8DE3DC-613C-0007-84BE-AB3CF5E89A17}"/>
          </ac:spMkLst>
        </pc:spChg>
      </pc:sldChg>
      <pc:sldChg chg="addSp delSp modSp add mod">
        <pc:chgData name="Matías Bunster Raby" userId="495715c1b5296d13" providerId="LiveId" clId="{6EFC395C-0343-FB40-A236-C007B2807BD3}" dt="2025-01-14T15:07:19.132" v="555" actId="20577"/>
        <pc:sldMkLst>
          <pc:docMk/>
          <pc:sldMk cId="955934297" sldId="267"/>
        </pc:sldMkLst>
        <pc:spChg chg="mod">
          <ac:chgData name="Matías Bunster Raby" userId="495715c1b5296d13" providerId="LiveId" clId="{6EFC395C-0343-FB40-A236-C007B2807BD3}" dt="2025-01-14T15:07:19.132" v="555" actId="20577"/>
          <ac:spMkLst>
            <pc:docMk/>
            <pc:sldMk cId="955934297" sldId="267"/>
            <ac:spMk id="3" creationId="{A0F1BE09-A9BF-6914-15FA-5552956BA3D8}"/>
          </ac:spMkLst>
        </pc:spChg>
        <pc:picChg chg="del">
          <ac:chgData name="Matías Bunster Raby" userId="495715c1b5296d13" providerId="LiveId" clId="{6EFC395C-0343-FB40-A236-C007B2807BD3}" dt="2025-01-14T14:42:35.759" v="231" actId="478"/>
          <ac:picMkLst>
            <pc:docMk/>
            <pc:sldMk cId="955934297" sldId="267"/>
            <ac:picMk id="4" creationId="{D4DE8966-482D-C57C-9023-2A5F4DD328DF}"/>
          </ac:picMkLst>
        </pc:picChg>
        <pc:picChg chg="add del mod">
          <ac:chgData name="Matías Bunster Raby" userId="495715c1b5296d13" providerId="LiveId" clId="{6EFC395C-0343-FB40-A236-C007B2807BD3}" dt="2025-01-14T15:00:52.131" v="492" actId="478"/>
          <ac:picMkLst>
            <pc:docMk/>
            <pc:sldMk cId="955934297" sldId="267"/>
            <ac:picMk id="5" creationId="{2DD0EFEF-7EB3-15F6-44CB-8F19949E5879}"/>
          </ac:picMkLst>
        </pc:picChg>
        <pc:picChg chg="add mod">
          <ac:chgData name="Matías Bunster Raby" userId="495715c1b5296d13" providerId="LiveId" clId="{6EFC395C-0343-FB40-A236-C007B2807BD3}" dt="2025-01-14T15:01:06.182" v="494" actId="1076"/>
          <ac:picMkLst>
            <pc:docMk/>
            <pc:sldMk cId="955934297" sldId="267"/>
            <ac:picMk id="6" creationId="{52D96B3A-C4EC-A181-FF05-5327E9C7C362}"/>
          </ac:picMkLst>
        </pc:picChg>
      </pc:sldChg>
      <pc:sldChg chg="delSp modSp add mod">
        <pc:chgData name="Matías Bunster Raby" userId="495715c1b5296d13" providerId="LiveId" clId="{6EFC395C-0343-FB40-A236-C007B2807BD3}" dt="2025-01-14T15:15:14.816" v="846" actId="20577"/>
        <pc:sldMkLst>
          <pc:docMk/>
          <pc:sldMk cId="1329575635" sldId="268"/>
        </pc:sldMkLst>
        <pc:spChg chg="mod">
          <ac:chgData name="Matías Bunster Raby" userId="495715c1b5296d13" providerId="LiveId" clId="{6EFC395C-0343-FB40-A236-C007B2807BD3}" dt="2025-01-14T15:03:19.922" v="531" actId="20577"/>
          <ac:spMkLst>
            <pc:docMk/>
            <pc:sldMk cId="1329575635" sldId="268"/>
            <ac:spMk id="2" creationId="{2E62E3C3-8371-2476-9C22-8682EC41819D}"/>
          </ac:spMkLst>
        </pc:spChg>
        <pc:spChg chg="mod">
          <ac:chgData name="Matías Bunster Raby" userId="495715c1b5296d13" providerId="LiveId" clId="{6EFC395C-0343-FB40-A236-C007B2807BD3}" dt="2025-01-14T15:15:14.816" v="846" actId="20577"/>
          <ac:spMkLst>
            <pc:docMk/>
            <pc:sldMk cId="1329575635" sldId="268"/>
            <ac:spMk id="3" creationId="{B5F48F27-5246-1AE6-0822-888DE02B7B92}"/>
          </ac:spMkLst>
        </pc:spChg>
        <pc:picChg chg="del">
          <ac:chgData name="Matías Bunster Raby" userId="495715c1b5296d13" providerId="LiveId" clId="{6EFC395C-0343-FB40-A236-C007B2807BD3}" dt="2025-01-14T15:03:22.420" v="532" actId="478"/>
          <ac:picMkLst>
            <pc:docMk/>
            <pc:sldMk cId="1329575635" sldId="268"/>
            <ac:picMk id="6" creationId="{40E15B81-ABE2-2999-90A6-156C3C2411BB}"/>
          </ac:picMkLst>
        </pc:picChg>
      </pc:sldChg>
      <pc:sldChg chg="modSp add mod">
        <pc:chgData name="Matías Bunster Raby" userId="495715c1b5296d13" providerId="LiveId" clId="{6EFC395C-0343-FB40-A236-C007B2807BD3}" dt="2025-01-14T15:16:46.682" v="941" actId="14100"/>
        <pc:sldMkLst>
          <pc:docMk/>
          <pc:sldMk cId="3744352210" sldId="269"/>
        </pc:sldMkLst>
        <pc:spChg chg="mod">
          <ac:chgData name="Matías Bunster Raby" userId="495715c1b5296d13" providerId="LiveId" clId="{6EFC395C-0343-FB40-A236-C007B2807BD3}" dt="2025-01-14T15:11:28.890" v="736" actId="20577"/>
          <ac:spMkLst>
            <pc:docMk/>
            <pc:sldMk cId="3744352210" sldId="269"/>
            <ac:spMk id="2" creationId="{78C4A4C2-05A4-D74A-FED9-4C9A0E0D0D77}"/>
          </ac:spMkLst>
        </pc:spChg>
        <pc:spChg chg="mod">
          <ac:chgData name="Matías Bunster Raby" userId="495715c1b5296d13" providerId="LiveId" clId="{6EFC395C-0343-FB40-A236-C007B2807BD3}" dt="2025-01-14T15:16:46.682" v="941" actId="14100"/>
          <ac:spMkLst>
            <pc:docMk/>
            <pc:sldMk cId="3744352210" sldId="269"/>
            <ac:spMk id="3" creationId="{86AFF68E-888F-2D4F-A7C9-46FB3305BC54}"/>
          </ac:spMkLst>
        </pc:spChg>
      </pc:sldChg>
      <pc:sldChg chg="addSp delSp modSp add mod">
        <pc:chgData name="Matías Bunster Raby" userId="495715c1b5296d13" providerId="LiveId" clId="{6EFC395C-0343-FB40-A236-C007B2807BD3}" dt="2025-01-14T15:22:20.935" v="994" actId="20577"/>
        <pc:sldMkLst>
          <pc:docMk/>
          <pc:sldMk cId="1507208496" sldId="270"/>
        </pc:sldMkLst>
        <pc:spChg chg="mod">
          <ac:chgData name="Matías Bunster Raby" userId="495715c1b5296d13" providerId="LiveId" clId="{6EFC395C-0343-FB40-A236-C007B2807BD3}" dt="2025-01-14T15:17:03.480" v="949" actId="20577"/>
          <ac:spMkLst>
            <pc:docMk/>
            <pc:sldMk cId="1507208496" sldId="270"/>
            <ac:spMk id="2" creationId="{66F08FDB-5524-4E6B-443A-9FF4D01531B9}"/>
          </ac:spMkLst>
        </pc:spChg>
        <pc:spChg chg="del">
          <ac:chgData name="Matías Bunster Raby" userId="495715c1b5296d13" providerId="LiveId" clId="{6EFC395C-0343-FB40-A236-C007B2807BD3}" dt="2025-01-14T15:17:12.126" v="950" actId="478"/>
          <ac:spMkLst>
            <pc:docMk/>
            <pc:sldMk cId="1507208496" sldId="270"/>
            <ac:spMk id="3" creationId="{831D2F63-1D2C-B35E-551B-7AEA8AFCD901}"/>
          </ac:spMkLst>
        </pc:spChg>
        <pc:spChg chg="add del mod">
          <ac:chgData name="Matías Bunster Raby" userId="495715c1b5296d13" providerId="LiveId" clId="{6EFC395C-0343-FB40-A236-C007B2807BD3}" dt="2025-01-14T15:17:14.493" v="951" actId="478"/>
          <ac:spMkLst>
            <pc:docMk/>
            <pc:sldMk cId="1507208496" sldId="270"/>
            <ac:spMk id="5" creationId="{C0AD0BD7-E980-8879-1049-A4E62ED00F21}"/>
          </ac:spMkLst>
        </pc:spChg>
        <pc:spChg chg="add mod">
          <ac:chgData name="Matías Bunster Raby" userId="495715c1b5296d13" providerId="LiveId" clId="{6EFC395C-0343-FB40-A236-C007B2807BD3}" dt="2025-01-14T15:22:20.935" v="994" actId="20577"/>
          <ac:spMkLst>
            <pc:docMk/>
            <pc:sldMk cId="1507208496" sldId="270"/>
            <ac:spMk id="7" creationId="{E5ECDC5E-B4D3-7D85-CB2A-229A34E657D2}"/>
          </ac:spMkLst>
        </pc:spChg>
        <pc:picChg chg="add mod">
          <ac:chgData name="Matías Bunster Raby" userId="495715c1b5296d13" providerId="LiveId" clId="{6EFC395C-0343-FB40-A236-C007B2807BD3}" dt="2025-01-14T15:18:40.588" v="958" actId="1076"/>
          <ac:picMkLst>
            <pc:docMk/>
            <pc:sldMk cId="1507208496" sldId="270"/>
            <ac:picMk id="6" creationId="{E31734EA-A9B9-08ED-E90E-075D4AAEE6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EFD9-6385-A64D-B41D-68AAFDF176E3}" type="datetimeFigureOut">
              <a:rPr lang="es-ES_tradnl" smtClean="0"/>
              <a:t>14/1/25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C983-7984-F64B-9B65-F1FE3A074B8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7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F486-63B7-C619-0676-BBCD80E6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FAF-88D9-9999-00A4-0E28655FD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08164-F916-A3A7-9F72-41D9B29B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97F6-C624-2065-F8FC-4493324B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0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51DC5-15C5-9AB8-CE3D-988F2049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41A0C-7FF8-AECF-E53A-06297C66F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D293-E0DC-0FC3-8D07-C5B887582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BF37-C780-8616-9A1A-E09EEE2F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2E675-5EF3-B09D-05AA-8E7EB3430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93CE3-0C07-9891-03BC-168F459A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15DF8-3BB5-C9AE-999D-9EDDF51E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7BA5-8625-709B-C46F-6FC2B0F1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794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AA1D8-3E91-B5D0-CE67-DC90A714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BFF71-28B0-E48A-CC70-23B538EFC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F2234-E999-46C2-3003-857C5B86D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1054-0350-46D3-5EF2-DE50BAC37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89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ACA39-C32F-FD51-8903-1B59C34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9ABC9-64D8-7FEF-859E-D73B63037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907E0-A067-30B3-8DB6-020A01BC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6335-6969-B1EF-9F65-CFE11414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89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A55A-52B4-368B-6E08-6EB4E7F7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D180D-86EA-BA8D-4DA2-36B62ABDD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BB1D6-0C81-1337-AA3D-3374ADCF2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481-7A1B-A301-4E60-D90E44094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91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EC92-8EE6-4E31-DDC5-C566A3F9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124CF-EFD6-089F-0D41-3F665B1AE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54492-43FB-41D3-C339-AE55D9BED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9422-32AC-6B23-2ED6-DABF007C4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125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58527-8812-E535-EECF-53CC11EA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D1D0D-35F1-980D-0659-3B83987EC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A6A6D-7E23-A525-69F2-F1676E396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9B8A-C8E8-C6E0-C730-B2719505A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0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14-01-25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MANIFESTO_PROJECT/155021_201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(Descripción del Contexto/Problema): Estado del arte + Planteamiento del Problema (4 minutos):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 minutos)                 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B915-A868-4E08-657F-5E556CB84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E3C3-8371-2476-9C22-8682EC41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2.3 Análisis exploratorio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8F27-5246-1AE6-0822-888DE02B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3444292"/>
          </a:xfrm>
        </p:spPr>
        <p:txBody>
          <a:bodyPr>
            <a:noAutofit/>
          </a:bodyPr>
          <a:lstStyle/>
          <a:p>
            <a:r>
              <a:rPr lang="es-ES_tradnl" sz="1800" dirty="0" err="1"/>
              <a:t>Dataset</a:t>
            </a:r>
            <a:r>
              <a:rPr lang="es-ES_tradnl" sz="1800" dirty="0"/>
              <a:t> pre procesado por </a:t>
            </a:r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</a:p>
          <a:p>
            <a:r>
              <a:rPr lang="es-ES_tradnl" sz="1800" dirty="0"/>
              <a:t>No hay valores </a:t>
            </a:r>
            <a:r>
              <a:rPr lang="es-ES_tradnl" sz="1800" dirty="0" err="1"/>
              <a:t>NaN</a:t>
            </a:r>
            <a:endParaRPr lang="es-ES_tradnl" sz="1800" dirty="0"/>
          </a:p>
          <a:p>
            <a:r>
              <a:rPr lang="es-ES_tradnl" sz="1800" dirty="0"/>
              <a:t> Datos bien codificados</a:t>
            </a:r>
          </a:p>
          <a:p>
            <a:r>
              <a:rPr lang="es-ES_tradnl" sz="1800" dirty="0"/>
              <a:t>El foco estuvo en determinar si los datos son un reflejo de la realidad local (la que conocemos)</a:t>
            </a:r>
          </a:p>
          <a:p>
            <a:endParaRPr lang="es-ES_tradnl" sz="1800" dirty="0"/>
          </a:p>
          <a:p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13295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1295A-380D-A213-6013-C53B515C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4C2-05A4-D74A-FED9-4C9A0E0D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F68E-888F-2D4F-A7C9-46FB3305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7705736" cy="1804929"/>
          </a:xfrm>
        </p:spPr>
        <p:txBody>
          <a:bodyPr>
            <a:noAutofit/>
          </a:bodyPr>
          <a:lstStyle/>
          <a:p>
            <a:r>
              <a:rPr lang="es-ES_tradnl" sz="2400" dirty="0"/>
              <a:t>Temas seleccionados</a:t>
            </a:r>
          </a:p>
          <a:p>
            <a:pPr lvl="1"/>
            <a:r>
              <a:rPr lang="es-ES_tradnl" sz="1800" dirty="0"/>
              <a:t>Orden y Corrupción</a:t>
            </a:r>
          </a:p>
          <a:p>
            <a:pPr lvl="1"/>
            <a:r>
              <a:rPr lang="es-ES_tradnl" sz="1800" dirty="0"/>
              <a:t>Pueblos originarios</a:t>
            </a:r>
          </a:p>
          <a:p>
            <a:pPr lvl="1"/>
            <a:r>
              <a:rPr lang="es-ES_tradnl" sz="1800" dirty="0"/>
              <a:t>Inmigración</a:t>
            </a:r>
          </a:p>
          <a:p>
            <a:pPr lvl="1"/>
            <a:r>
              <a:rPr lang="es-ES_tradnl" sz="1800" dirty="0"/>
              <a:t>Derechos Humanos</a:t>
            </a:r>
          </a:p>
          <a:p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74435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D1FC-13CF-F751-C6D2-9AE433D0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8FDB-5524-4E6B-443A-9FF4D015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3. Resultados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734EA-A9B9-08ED-E90E-075D4AAE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198"/>
            <a:ext cx="7772400" cy="5373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ECDC5E-B4D3-7D85-CB2A-229A34E6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1615659"/>
            <a:ext cx="3376804" cy="4452637"/>
          </a:xfrm>
        </p:spPr>
        <p:txBody>
          <a:bodyPr>
            <a:noAutofit/>
          </a:bodyPr>
          <a:lstStyle/>
          <a:p>
            <a:r>
              <a:rPr lang="en-US" sz="1200" dirty="0" err="1">
                <a:effectLst/>
                <a:latin typeface="Helvetica" pitchFamily="2" charset="0"/>
              </a:rPr>
              <a:t>Comentario</a:t>
            </a:r>
            <a:r>
              <a:rPr lang="en-US" sz="1050" dirty="0">
                <a:effectLst/>
                <a:latin typeface="Helvetica" pitchFamily="2" charset="0"/>
              </a:rPr>
              <a:t>: </a:t>
            </a:r>
          </a:p>
          <a:p>
            <a:r>
              <a:rPr lang="en-US" sz="1200" dirty="0">
                <a:effectLst/>
                <a:latin typeface="Helvetica" pitchFamily="2" charset="0"/>
              </a:rPr>
              <a:t>Se </a:t>
            </a:r>
            <a:r>
              <a:rPr lang="en-US" sz="1200" dirty="0" err="1">
                <a:effectLst/>
                <a:latin typeface="Helvetica" pitchFamily="2" charset="0"/>
              </a:rPr>
              <a:t>puede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apreciar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claramente</a:t>
            </a:r>
            <a:r>
              <a:rPr lang="en-US" sz="1200" dirty="0">
                <a:effectLst/>
                <a:latin typeface="Helvetica" pitchFamily="2" charset="0"/>
              </a:rPr>
              <a:t> la </a:t>
            </a:r>
            <a:r>
              <a:rPr lang="en-US" sz="1200" dirty="0" err="1">
                <a:effectLst/>
                <a:latin typeface="Helvetica" pitchFamily="2" charset="0"/>
              </a:rPr>
              <a:t>importancia</a:t>
            </a:r>
            <a:r>
              <a:rPr lang="en-US" sz="1200" dirty="0">
                <a:effectLst/>
                <a:latin typeface="Helvetica" pitchFamily="2" charset="0"/>
              </a:rPr>
              <a:t> que ha </a:t>
            </a:r>
            <a:r>
              <a:rPr lang="en-US" sz="1200" dirty="0" err="1">
                <a:effectLst/>
                <a:latin typeface="Helvetica" pitchFamily="2" charset="0"/>
              </a:rPr>
              <a:t>ido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adquiriendo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este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aspecto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Chile, </a:t>
            </a:r>
            <a:r>
              <a:rPr lang="en-US" sz="1200" dirty="0" err="1">
                <a:effectLst/>
                <a:latin typeface="Helvetica" pitchFamily="2" charset="0"/>
              </a:rPr>
              <a:t>variando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desde</a:t>
            </a:r>
            <a:r>
              <a:rPr lang="en-US" sz="1200" dirty="0">
                <a:effectLst/>
                <a:latin typeface="Helvetica" pitchFamily="2" charset="0"/>
              </a:rPr>
              <a:t> 1,1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1989 a 5,2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2021 (4.8 </a:t>
            </a:r>
            <a:r>
              <a:rPr lang="en-US" sz="1200" dirty="0" err="1">
                <a:effectLst/>
                <a:latin typeface="Helvetica" pitchFamily="2" charset="0"/>
              </a:rPr>
              <a:t>veces</a:t>
            </a:r>
            <a:r>
              <a:rPr lang="en-US" sz="1200" dirty="0">
                <a:effectLst/>
                <a:latin typeface="Helvetica" pitchFamily="2" charset="0"/>
              </a:rPr>
              <a:t>). </a:t>
            </a:r>
            <a:r>
              <a:rPr lang="en-US" sz="1200" dirty="0" err="1">
                <a:effectLst/>
                <a:latin typeface="Helvetica" pitchFamily="2" charset="0"/>
              </a:rPr>
              <a:t>Esto</a:t>
            </a:r>
            <a:r>
              <a:rPr lang="en-US" sz="1200" dirty="0">
                <a:effectLst/>
                <a:latin typeface="Helvetica" pitchFamily="2" charset="0"/>
              </a:rPr>
              <a:t> ha </a:t>
            </a:r>
            <a:r>
              <a:rPr lang="en-US" sz="1200" dirty="0" err="1">
                <a:effectLst/>
                <a:latin typeface="Helvetica" pitchFamily="2" charset="0"/>
              </a:rPr>
              <a:t>sido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impulsado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por</a:t>
            </a:r>
            <a:r>
              <a:rPr lang="en-US" sz="1200" dirty="0">
                <a:effectLst/>
                <a:latin typeface="Helvetica" pitchFamily="2" charset="0"/>
              </a:rPr>
              <a:t> un </a:t>
            </a:r>
            <a:r>
              <a:rPr lang="en-US" sz="1200" dirty="0" err="1">
                <a:effectLst/>
                <a:latin typeface="Helvetica" pitchFamily="2" charset="0"/>
              </a:rPr>
              <a:t>fuerte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aumento</a:t>
            </a:r>
            <a:r>
              <a:rPr lang="en-US" sz="1200" dirty="0">
                <a:effectLst/>
                <a:latin typeface="Helvetica" pitchFamily="2" charset="0"/>
              </a:rPr>
              <a:t> de las </a:t>
            </a:r>
            <a:r>
              <a:rPr lang="en-US" sz="1200" dirty="0" err="1">
                <a:effectLst/>
                <a:latin typeface="Helvetica" pitchFamily="2" charset="0"/>
              </a:rPr>
              <a:t>menciones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los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programas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presidenciales</a:t>
            </a:r>
            <a:r>
              <a:rPr lang="en-US" sz="1200" dirty="0">
                <a:effectLst/>
                <a:latin typeface="Helvetica" pitchFamily="2" charset="0"/>
              </a:rPr>
              <a:t> a </a:t>
            </a:r>
            <a:r>
              <a:rPr lang="en-US" sz="1200" dirty="0" err="1">
                <a:effectLst/>
                <a:latin typeface="Helvetica" pitchFamily="2" charset="0"/>
              </a:rPr>
              <a:t>dotar</a:t>
            </a:r>
            <a:r>
              <a:rPr lang="en-US" sz="1200" dirty="0">
                <a:effectLst/>
                <a:latin typeface="Helvetica" pitchFamily="2" charset="0"/>
              </a:rPr>
              <a:t> de </a:t>
            </a:r>
            <a:r>
              <a:rPr lang="en-US" sz="1200" dirty="0" err="1">
                <a:effectLst/>
                <a:latin typeface="Helvetica" pitchFamily="2" charset="0"/>
              </a:rPr>
              <a:t>mayores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recursos</a:t>
            </a:r>
            <a:r>
              <a:rPr lang="en-US" sz="1200" dirty="0">
                <a:effectLst/>
                <a:latin typeface="Helvetica" pitchFamily="2" charset="0"/>
              </a:rPr>
              <a:t> a las </a:t>
            </a:r>
            <a:r>
              <a:rPr lang="en-US" sz="1200" dirty="0" err="1">
                <a:effectLst/>
                <a:latin typeface="Helvetica" pitchFamily="2" charset="0"/>
              </a:rPr>
              <a:t>policías</a:t>
            </a:r>
            <a:r>
              <a:rPr lang="en-US" sz="1200" dirty="0">
                <a:effectLst/>
                <a:latin typeface="Helvetica" pitchFamily="2" charset="0"/>
              </a:rPr>
              <a:t> y mayor </a:t>
            </a:r>
            <a:r>
              <a:rPr lang="en-US" sz="1200" dirty="0" err="1">
                <a:effectLst/>
                <a:latin typeface="Helvetica" pitchFamily="2" charset="0"/>
              </a:rPr>
              <a:t>rigurosidad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los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tribunales</a:t>
            </a:r>
            <a:r>
              <a:rPr lang="en-US" sz="1200" dirty="0">
                <a:effectLst/>
                <a:latin typeface="Helvetica" pitchFamily="2" charset="0"/>
              </a:rPr>
              <a:t>. </a:t>
            </a:r>
          </a:p>
          <a:p>
            <a:r>
              <a:rPr lang="en-US" sz="1200" dirty="0" err="1">
                <a:effectLst/>
                <a:latin typeface="Helvetica" pitchFamily="2" charset="0"/>
              </a:rPr>
              <a:t>Debe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mencionarse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el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caso</a:t>
            </a:r>
            <a:r>
              <a:rPr lang="en-US" sz="1200" dirty="0">
                <a:effectLst/>
                <a:latin typeface="Helvetica" pitchFamily="2" charset="0"/>
              </a:rPr>
              <a:t> MOP-GATE (</a:t>
            </a:r>
            <a:r>
              <a:rPr lang="en-US" sz="1200" dirty="0" err="1">
                <a:effectLst/>
                <a:latin typeface="Helvetica" pitchFamily="2" charset="0"/>
              </a:rPr>
              <a:t>financiamiento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ilegal</a:t>
            </a:r>
            <a:r>
              <a:rPr lang="en-US" sz="1200" dirty="0">
                <a:effectLst/>
                <a:latin typeface="Helvetica" pitchFamily="2" charset="0"/>
              </a:rPr>
              <a:t> de la </a:t>
            </a:r>
            <a:r>
              <a:rPr lang="en-US" sz="1200" dirty="0" err="1">
                <a:effectLst/>
                <a:latin typeface="Helvetica" pitchFamily="2" charset="0"/>
              </a:rPr>
              <a:t>política</a:t>
            </a:r>
            <a:r>
              <a:rPr lang="en-US" sz="1200" dirty="0">
                <a:effectLst/>
                <a:latin typeface="Helvetica" pitchFamily="2" charset="0"/>
              </a:rPr>
              <a:t>)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2003 lo que es </a:t>
            </a:r>
            <a:r>
              <a:rPr lang="en-US" sz="1200" dirty="0" err="1">
                <a:effectLst/>
                <a:latin typeface="Helvetica" pitchFamily="2" charset="0"/>
              </a:rPr>
              <a:t>consistente</a:t>
            </a:r>
            <a:r>
              <a:rPr lang="en-US" sz="1200" dirty="0">
                <a:effectLst/>
                <a:latin typeface="Helvetica" pitchFamily="2" charset="0"/>
              </a:rPr>
              <a:t> con </a:t>
            </a:r>
            <a:r>
              <a:rPr lang="en-US" sz="1200" dirty="0" err="1">
                <a:effectLst/>
                <a:latin typeface="Helvetica" pitchFamily="2" charset="0"/>
              </a:rPr>
              <a:t>el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aumento</a:t>
            </a:r>
            <a:r>
              <a:rPr lang="en-US" sz="1200" dirty="0">
                <a:effectLst/>
                <a:latin typeface="Helvetica" pitchFamily="2" charset="0"/>
              </a:rPr>
              <a:t> de la variable per304</a:t>
            </a:r>
            <a:r>
              <a:rPr lang="en-US" sz="1200">
                <a:effectLst/>
                <a:latin typeface="Helvetica" pitchFamily="2" charset="0"/>
              </a:rPr>
              <a:t>. </a:t>
            </a:r>
          </a:p>
          <a:p>
            <a:r>
              <a:rPr lang="en-US" sz="1200">
                <a:effectLst/>
                <a:latin typeface="Helvetica" pitchFamily="2" charset="0"/>
              </a:rPr>
              <a:t>En </a:t>
            </a:r>
            <a:r>
              <a:rPr lang="en-US" sz="1200" dirty="0">
                <a:effectLst/>
                <a:latin typeface="Helvetica" pitchFamily="2" charset="0"/>
              </a:rPr>
              <a:t>forma similar, la variable per605_1 (Ley y Orden: Favorable), </a:t>
            </a:r>
            <a:r>
              <a:rPr lang="en-US" sz="1200" dirty="0" err="1">
                <a:effectLst/>
                <a:latin typeface="Helvetica" pitchFamily="2" charset="0"/>
              </a:rPr>
              <a:t>toma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relevancia</a:t>
            </a:r>
            <a:r>
              <a:rPr lang="en-US" sz="1200" dirty="0">
                <a:effectLst/>
                <a:latin typeface="Helvetica" pitchFamily="2" charset="0"/>
              </a:rPr>
              <a:t> a </a:t>
            </a:r>
            <a:r>
              <a:rPr lang="en-US" sz="1200" dirty="0" err="1">
                <a:effectLst/>
                <a:latin typeface="Helvetica" pitchFamily="2" charset="0"/>
              </a:rPr>
              <a:t>partir</a:t>
            </a:r>
            <a:r>
              <a:rPr lang="en-US" sz="1200" dirty="0">
                <a:effectLst/>
                <a:latin typeface="Helvetica" pitchFamily="2" charset="0"/>
              </a:rPr>
              <a:t> de 2009 con </a:t>
            </a:r>
            <a:r>
              <a:rPr lang="en-US" sz="1200" dirty="0" err="1">
                <a:effectLst/>
                <a:latin typeface="Helvetica" pitchFamily="2" charset="0"/>
              </a:rPr>
              <a:t>aumentos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2014 y 2015, </a:t>
            </a:r>
            <a:r>
              <a:rPr lang="en-US" sz="1200" dirty="0" err="1">
                <a:effectLst/>
                <a:latin typeface="Helvetica" pitchFamily="2" charset="0"/>
              </a:rPr>
              <a:t>coincidentemente</a:t>
            </a:r>
            <a:r>
              <a:rPr lang="en-US" sz="1200" dirty="0">
                <a:effectLst/>
                <a:latin typeface="Helvetica" pitchFamily="2" charset="0"/>
              </a:rPr>
              <a:t> con </a:t>
            </a:r>
            <a:r>
              <a:rPr lang="en-US" sz="1200" dirty="0" err="1">
                <a:effectLst/>
                <a:latin typeface="Helvetica" pitchFamily="2" charset="0"/>
              </a:rPr>
              <a:t>los</a:t>
            </a:r>
            <a:r>
              <a:rPr lang="en-US" sz="1200" dirty="0">
                <a:effectLst/>
                <a:latin typeface="Helvetica" pitchFamily="2" charset="0"/>
              </a:rPr>
              <a:t> </a:t>
            </a:r>
            <a:r>
              <a:rPr lang="en-US" sz="1200" dirty="0" err="1">
                <a:effectLst/>
                <a:latin typeface="Helvetica" pitchFamily="2" charset="0"/>
              </a:rPr>
              <a:t>escándalos</a:t>
            </a:r>
            <a:r>
              <a:rPr lang="en-US" sz="1200" dirty="0">
                <a:effectLst/>
                <a:latin typeface="Helvetica" pitchFamily="2" charset="0"/>
              </a:rPr>
              <a:t> de </a:t>
            </a:r>
            <a:r>
              <a:rPr lang="en-US" sz="1200" dirty="0" err="1">
                <a:effectLst/>
                <a:latin typeface="Helvetica" pitchFamily="2" charset="0"/>
              </a:rPr>
              <a:t>financiamiento</a:t>
            </a:r>
            <a:r>
              <a:rPr lang="en-US" sz="1200" dirty="0">
                <a:effectLst/>
                <a:latin typeface="Helvetica" pitchFamily="2" charset="0"/>
              </a:rPr>
              <a:t> irregular de la </a:t>
            </a:r>
            <a:r>
              <a:rPr lang="en-US" sz="1200" dirty="0" err="1">
                <a:effectLst/>
                <a:latin typeface="Helvetica" pitchFamily="2" charset="0"/>
              </a:rPr>
              <a:t>política</a:t>
            </a:r>
            <a:r>
              <a:rPr lang="en-US" sz="1200" dirty="0">
                <a:effectLst/>
                <a:latin typeface="Helvetica" pitchFamily="2" charset="0"/>
              </a:rPr>
              <a:t> (</a:t>
            </a:r>
            <a:r>
              <a:rPr lang="en-US" sz="1200" dirty="0" err="1">
                <a:effectLst/>
                <a:latin typeface="Helvetica" pitchFamily="2" charset="0"/>
              </a:rPr>
              <a:t>casos</a:t>
            </a:r>
            <a:r>
              <a:rPr lang="en-US" sz="1200" dirty="0">
                <a:effectLst/>
                <a:latin typeface="Helvetica" pitchFamily="2" charset="0"/>
              </a:rPr>
              <a:t> Penta y SQM), y “</a:t>
            </a:r>
            <a:r>
              <a:rPr lang="en-US" sz="1200" dirty="0" err="1">
                <a:effectLst/>
                <a:latin typeface="Helvetica" pitchFamily="2" charset="0"/>
              </a:rPr>
              <a:t>PacoGate</a:t>
            </a:r>
            <a:r>
              <a:rPr lang="en-US" sz="1200" dirty="0">
                <a:effectLst/>
                <a:latin typeface="Helvetica" pitchFamily="2" charset="0"/>
              </a:rPr>
              <a:t>” </a:t>
            </a:r>
            <a:r>
              <a:rPr lang="en-US" sz="1200" dirty="0" err="1">
                <a:effectLst/>
                <a:latin typeface="Helvetica" pitchFamily="2" charset="0"/>
              </a:rPr>
              <a:t>en</a:t>
            </a:r>
            <a:r>
              <a:rPr lang="en-US" sz="1200" dirty="0">
                <a:effectLst/>
                <a:latin typeface="Helvetica" pitchFamily="2" charset="0"/>
              </a:rPr>
              <a:t> 2017.</a:t>
            </a:r>
          </a:p>
          <a:p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50720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A0E7-1DC6-6F05-8257-92DC862C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834A-469F-B8CF-CDD8-37E4BD5E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78080-21F8-B467-B97D-FF467CB7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9641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4F61-AE3E-00A7-84AE-E40A943A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1AB-4D70-4748-49A9-77F36D07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24B6-E8E0-E08F-8FA5-022F4D3E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(8minutos)</a:t>
            </a:r>
          </a:p>
          <a:p>
            <a:pPr algn="l"/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182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7E9D-BFD8-F7F9-2375-4A3CC27E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1A0-41BA-7BDD-B7CE-FB47716C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C30F-A41D-6DF7-3909-1F5515D6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10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614-438C-44F7-5772-63C99669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AA5-DA9A-BDE6-1AD8-0775C552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7BCC-52D1-C2AC-5459-862665C4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parte/ Descripción del Problema: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Estado del arte + Planteamiento del Problema (4 minutos):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11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87-8B95-7992-0DD1-02078DF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38861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1. 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F22-AC59-8D7C-D6A3-C0F421E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960811"/>
          </a:xfrm>
        </p:spPr>
        <p:txBody>
          <a:bodyPr>
            <a:normAutofit/>
          </a:bodyPr>
          <a:lstStyle/>
          <a:p>
            <a:r>
              <a:rPr lang="es-ES_tradnl" sz="2400" dirty="0"/>
              <a:t>En una elección presidencial, los programas de gobierno son meras declaraciones de intenciones de los candidatos. </a:t>
            </a:r>
          </a:p>
          <a:p>
            <a:r>
              <a:rPr lang="es-ES_tradnl" sz="2400" dirty="0"/>
              <a:t>Una vez que un candidato triunfa en una elección, la implementación del programa enfrenta diversos factores, como la realidad económica y política del país, y la necesidad de negociación legislativa.</a:t>
            </a:r>
          </a:p>
        </p:txBody>
      </p:sp>
    </p:spTree>
    <p:extLst>
      <p:ext uri="{BB962C8B-B14F-4D97-AF65-F5344CB8AC3E}">
        <p14:creationId xmlns:p14="http://schemas.microsoft.com/office/powerpoint/2010/main" val="40984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24C-30DF-CFC7-A990-FD42568F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E36-CD48-98FA-CFEB-3A31D64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2.1 Hipótesis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40C-5B25-16D3-6A08-96A3346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3"/>
            <a:ext cx="2755392" cy="3630168"/>
          </a:xfrm>
        </p:spPr>
        <p:txBody>
          <a:bodyPr>
            <a:normAutofit/>
          </a:bodyPr>
          <a:lstStyle/>
          <a:p>
            <a:r>
              <a:rPr lang="es-ES_tradnl" sz="1800" dirty="0"/>
              <a:t>Hipótesis</a:t>
            </a:r>
          </a:p>
          <a:p>
            <a:pPr marL="0" indent="0">
              <a:buNone/>
            </a:pPr>
            <a:r>
              <a:rPr lang="es-ES_tradnl" sz="1800" dirty="0"/>
              <a:t>“Los programas de gobierno reflejan patrones comunes que permiten agrupar países en comunidades según sus prioridades temáticas, mostrando diferencias consistentes entre comunidades en términos de énfasis político”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B6FA1-4082-95A5-0742-14D6667BE641}"/>
              </a:ext>
            </a:extLst>
          </p:cNvPr>
          <p:cNvSpPr txBox="1">
            <a:spLocks/>
          </p:cNvSpPr>
          <p:nvPr/>
        </p:nvSpPr>
        <p:spPr>
          <a:xfrm>
            <a:off x="3432048" y="1444753"/>
            <a:ext cx="2755392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Objetivo 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800" dirty="0"/>
              <a:t>“Identificar patrones comunes en los programas de gobierno relacionados con la corrupción que permitan agrupar países en comunidades, analizando las diferencias y similitudes temáticas entre las comunidades a lo largo del tiempo”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2B8D7-64E4-8687-D43B-3913E7A1140A}"/>
              </a:ext>
            </a:extLst>
          </p:cNvPr>
          <p:cNvSpPr txBox="1">
            <a:spLocks/>
          </p:cNvSpPr>
          <p:nvPr/>
        </p:nvSpPr>
        <p:spPr>
          <a:xfrm>
            <a:off x="6297168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1</a:t>
            </a:r>
          </a:p>
          <a:p>
            <a:pPr marL="0" indent="0">
              <a:buNone/>
            </a:pPr>
            <a:r>
              <a:rPr lang="es-ES_tradnl" sz="1400" dirty="0"/>
              <a:t>Analizar las variables del </a:t>
            </a:r>
            <a:r>
              <a:rPr lang="es-ES_tradnl" sz="1400" dirty="0" err="1"/>
              <a:t>Manifesto</a:t>
            </a:r>
            <a:r>
              <a:rPr lang="es-ES_tradnl" sz="1400" dirty="0"/>
              <a:t> Project relacionadas con la corrupción, y cómo estas se distribuyen en los programas de gobierno de los países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33896-7A5D-01D2-AFCC-F1022AB279E3}"/>
              </a:ext>
            </a:extLst>
          </p:cNvPr>
          <p:cNvSpPr txBox="1">
            <a:spLocks/>
          </p:cNvSpPr>
          <p:nvPr/>
        </p:nvSpPr>
        <p:spPr>
          <a:xfrm>
            <a:off x="6297168" y="2871852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2</a:t>
            </a:r>
          </a:p>
          <a:p>
            <a:pPr marL="0" indent="0">
              <a:buNone/>
            </a:pPr>
            <a:r>
              <a:rPr lang="es-ES_tradnl" dirty="0"/>
              <a:t>Detectar comunidades de países: Aplicar técnicas de </a:t>
            </a:r>
            <a:r>
              <a:rPr lang="es-ES_tradnl" dirty="0" err="1"/>
              <a:t>clustering</a:t>
            </a:r>
            <a:r>
              <a:rPr lang="es-ES_tradnl" dirty="0"/>
              <a:t> para identificar comunidades de países en base a sus programas de gobierno y analizar su composición en diferentes períodos de tiempo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58E31-208F-B68D-B02B-404A9AF42DAB}"/>
              </a:ext>
            </a:extLst>
          </p:cNvPr>
          <p:cNvSpPr txBox="1">
            <a:spLocks/>
          </p:cNvSpPr>
          <p:nvPr/>
        </p:nvSpPr>
        <p:spPr>
          <a:xfrm>
            <a:off x="6297168" y="4934459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3</a:t>
            </a:r>
          </a:p>
          <a:p>
            <a:pPr marL="0" indent="0">
              <a:buNone/>
            </a:pPr>
            <a:r>
              <a:rPr lang="es-ES_tradnl" dirty="0"/>
              <a:t>Calcular y visualizar las diferencias en las variables relacionadas con la corrupción y las áreas temáticas principales entre las comunidades detectadas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36D6C-2316-0510-4722-5BA407FEC72B}"/>
              </a:ext>
            </a:extLst>
          </p:cNvPr>
          <p:cNvSpPr txBox="1">
            <a:spLocks/>
          </p:cNvSpPr>
          <p:nvPr/>
        </p:nvSpPr>
        <p:spPr>
          <a:xfrm>
            <a:off x="9277609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400" dirty="0"/>
              <a:t>Visualizar coincidencias entre países: Construir </a:t>
            </a:r>
            <a:r>
              <a:rPr lang="es-ES_tradnl" sz="1400" dirty="0" err="1"/>
              <a:t>heatmaps</a:t>
            </a:r>
            <a:r>
              <a:rPr lang="es-ES_tradnl" sz="1400" dirty="0"/>
              <a:t> (mapas de calor) y redes de coincidencias para entender cuántas veces los países comparten un mismo clúster en diferentes períodos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085438-38E7-72EC-DAB7-665C4F3564EF}"/>
              </a:ext>
            </a:extLst>
          </p:cNvPr>
          <p:cNvSpPr txBox="1">
            <a:spLocks/>
          </p:cNvSpPr>
          <p:nvPr/>
        </p:nvSpPr>
        <p:spPr>
          <a:xfrm>
            <a:off x="9277609" y="2871851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5</a:t>
            </a:r>
          </a:p>
          <a:p>
            <a:pPr marL="0" indent="0">
              <a:buNone/>
            </a:pPr>
            <a:r>
              <a:rPr lang="es-ES_tradnl" dirty="0"/>
              <a:t>Caracterizar las comunidades en base a sus prioridades temáticas: Explorar si las comunidades detectadas reflejan diferencias estructurales relacionadas con características políticas, económicas o sociales</a:t>
            </a:r>
          </a:p>
        </p:txBody>
      </p:sp>
    </p:spTree>
    <p:extLst>
      <p:ext uri="{BB962C8B-B14F-4D97-AF65-F5344CB8AC3E}">
        <p14:creationId xmlns:p14="http://schemas.microsoft.com/office/powerpoint/2010/main" val="34624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BA6B-F02B-6F7E-6EFB-AE3589AF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2D-5BA7-4C4F-649C-1D9DB36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F84C-59D1-86CF-6629-F47BBB4B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analiza los programas de gobierno de los partidos políticos para estudiar sus preferencias políticas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9983B-43AB-9B2F-66D2-1773E58331CD}"/>
              </a:ext>
            </a:extLst>
          </p:cNvPr>
          <p:cNvSpPr txBox="1">
            <a:spLocks/>
          </p:cNvSpPr>
          <p:nvPr/>
        </p:nvSpPr>
        <p:spPr>
          <a:xfrm>
            <a:off x="838200" y="1522353"/>
            <a:ext cx="10210014" cy="40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Ejemplo de un </a:t>
            </a:r>
            <a:r>
              <a:rPr lang="es-ES_tradnl" sz="1800" dirty="0" err="1"/>
              <a:t>manifesto</a:t>
            </a:r>
            <a:r>
              <a:rPr lang="es-ES_tradnl" sz="1800" dirty="0"/>
              <a:t>:</a:t>
            </a:r>
            <a:r>
              <a:rPr lang="es-ES_tradnl" sz="1000" dirty="0">
                <a:hlinkClick r:id="rId3" tooltip="Manifesto MBJ 2013"/>
              </a:rPr>
              <a:t>../MANIFESTO_PROJECT/155021_2013.pdf</a:t>
            </a:r>
            <a:endParaRPr lang="es-ES_tradnl" sz="1000" dirty="0"/>
          </a:p>
          <a:p>
            <a:pPr marL="457200" lvl="1" indent="0"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D65B8-A68C-0EC5-DE77-FCFC40453798}"/>
              </a:ext>
            </a:extLst>
          </p:cNvPr>
          <p:cNvSpPr txBox="1">
            <a:spLocks/>
          </p:cNvSpPr>
          <p:nvPr/>
        </p:nvSpPr>
        <p:spPr>
          <a:xfrm>
            <a:off x="838200" y="5873983"/>
            <a:ext cx="11003280" cy="711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El programa se separa en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sentences</a:t>
            </a:r>
            <a:r>
              <a:rPr lang="es-ES_tradnl" sz="1800" dirty="0"/>
              <a:t>’</a:t>
            </a:r>
          </a:p>
          <a:p>
            <a:r>
              <a:rPr lang="es-ES_tradnl" sz="1800" dirty="0"/>
              <a:t>A cada ‘</a:t>
            </a:r>
            <a:r>
              <a:rPr lang="es-ES_tradnl" sz="1800" dirty="0" err="1"/>
              <a:t>quasi</a:t>
            </a:r>
            <a:r>
              <a:rPr lang="es-ES_tradnl" sz="1800" dirty="0"/>
              <a:t> </a:t>
            </a:r>
            <a:r>
              <a:rPr lang="es-ES_tradnl" sz="1800" dirty="0" err="1"/>
              <a:t>sentence</a:t>
            </a:r>
            <a:r>
              <a:rPr lang="es-ES_tradnl" sz="1800" dirty="0"/>
              <a:t>’ se le asigna una etiqueta que indica una categoría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D8FB1-7E73-8F2A-F1E5-83CE14B9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07" y="1924689"/>
            <a:ext cx="6096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EFAC-C447-6A13-5BBF-7ADD7C31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06F-26A3-9FF3-AFBA-505D565E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453-B37D-77B0-C6B0-33D6DD83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225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600" dirty="0">
                <a:effectLst/>
                <a:latin typeface="Helvetica" pitchFamily="2" charset="0"/>
              </a:rPr>
              <a:t>Categorías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EF3D-21F2-18FC-5967-85B6331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" y="1165826"/>
            <a:ext cx="4668520" cy="1854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806CA-E574-4D8C-FB61-0F4C361D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3020567"/>
            <a:ext cx="4668520" cy="100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2FD52-A7F4-23DB-51F6-953548BF1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75" y="4073564"/>
            <a:ext cx="4668520" cy="1124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467DB-FD56-5E66-E687-A47E1397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611" y="1165826"/>
            <a:ext cx="4668520" cy="2750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EEFB7-4504-B71D-5F94-00DF15370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611" y="4073564"/>
            <a:ext cx="4668520" cy="138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64D17-D812-BE6C-2B46-38D4E2F6C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75" y="5197635"/>
            <a:ext cx="4668520" cy="1547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A78B0-626C-9B18-5575-70539A6F71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9611" y="5508433"/>
            <a:ext cx="4725317" cy="12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7302-36AC-663C-6D67-3D6713C2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13F-EAF7-CA17-6D87-0EAE08EC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8B24A-3325-CD82-C2CA-0DDFC02B7B30}"/>
              </a:ext>
            </a:extLst>
          </p:cNvPr>
          <p:cNvSpPr txBox="1">
            <a:spLocks/>
          </p:cNvSpPr>
          <p:nvPr/>
        </p:nvSpPr>
        <p:spPr>
          <a:xfrm>
            <a:off x="909320" y="1033144"/>
            <a:ext cx="10210014" cy="158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_tradnl" sz="1400" dirty="0"/>
              <a:t>Nombre archivo	: </a:t>
            </a:r>
            <a:r>
              <a:rPr lang="es-ES_tradnl" sz="1400" dirty="0">
                <a:highlight>
                  <a:srgbClr val="FFFF00"/>
                </a:highlight>
              </a:rPr>
              <a:t>155021_201311.csv</a:t>
            </a:r>
          </a:p>
          <a:p>
            <a:pPr marL="457200" lvl="1" indent="0">
              <a:buNone/>
            </a:pPr>
            <a:r>
              <a:rPr lang="es-ES_tradnl" sz="1400" dirty="0"/>
              <a:t>155980	: Identificador del partido político (155=Chile, 021=correlativo asociado a M. Bachelet)</a:t>
            </a:r>
          </a:p>
          <a:p>
            <a:pPr marL="457200" lvl="1" indent="0">
              <a:buNone/>
            </a:pPr>
            <a:r>
              <a:rPr lang="es-ES_tradnl" sz="1400" dirty="0"/>
              <a:t>2013    	: Año de la elección</a:t>
            </a:r>
          </a:p>
          <a:p>
            <a:pPr marL="457200" lvl="1" indent="0">
              <a:buNone/>
            </a:pPr>
            <a:r>
              <a:rPr lang="es-ES_tradnl" sz="1400" dirty="0"/>
              <a:t>11        	: mes de la elección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9BF24-6D59-18A7-A81B-9CB4AC1E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2" y="2618105"/>
            <a:ext cx="9924998" cy="403968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13FA3B80-7AD6-4246-1CB7-5D84E1D673FB}"/>
              </a:ext>
            </a:extLst>
          </p:cNvPr>
          <p:cNvSpPr/>
          <p:nvPr/>
        </p:nvSpPr>
        <p:spPr>
          <a:xfrm>
            <a:off x="10810067" y="2043553"/>
            <a:ext cx="208344" cy="4767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DE3DC-613C-0007-84BE-AB3CF5E89A17}"/>
              </a:ext>
            </a:extLst>
          </p:cNvPr>
          <p:cNvSpPr txBox="1"/>
          <p:nvPr/>
        </p:nvSpPr>
        <p:spPr>
          <a:xfrm>
            <a:off x="10564714" y="1711818"/>
            <a:ext cx="699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050" dirty="0"/>
              <a:t>Etiqueta</a:t>
            </a:r>
          </a:p>
        </p:txBody>
      </p:sp>
    </p:spTree>
    <p:extLst>
      <p:ext uri="{BB962C8B-B14F-4D97-AF65-F5344CB8AC3E}">
        <p14:creationId xmlns:p14="http://schemas.microsoft.com/office/powerpoint/2010/main" val="38694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C32E-2221-A2F8-80D1-C8012D2F0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676-D431-48C7-A1F9-0384DC0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E183-1E0D-09B2-624A-50DC6B65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937380"/>
          </a:xfrm>
        </p:spPr>
        <p:txBody>
          <a:bodyPr>
            <a:noAutofit/>
          </a:bodyPr>
          <a:lstStyle/>
          <a:p>
            <a:r>
              <a:rPr lang="es-ES_tradnl" sz="1800" dirty="0"/>
              <a:t>Una vez etiquetado el documento completo, se cuenta el total de etiquetas y se calcula el % para cada categoría. Esto, junto con otros datos, se registra en el </a:t>
            </a:r>
            <a:r>
              <a:rPr lang="es-ES_tradnl" sz="1800" dirty="0" err="1"/>
              <a:t>dataset</a:t>
            </a:r>
            <a:r>
              <a:rPr lang="es-ES_tradnl" sz="1800" dirty="0"/>
              <a:t> final en las variables ‘per’.</a:t>
            </a:r>
          </a:p>
          <a:p>
            <a:r>
              <a:rPr lang="es-ES_tradnl" sz="1800" dirty="0"/>
              <a:t>La suma de las variables ‘per’ de un programa de gobierno es 100%</a:t>
            </a:r>
          </a:p>
          <a:p>
            <a:endParaRPr lang="es-ES_tradn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A454-C609-5902-8E00-C9C9862F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8" y="2130692"/>
            <a:ext cx="12005585" cy="45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DC683-E9C2-194D-D154-172D42B3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3C71-E1A0-6B95-4417-2EC6BE0C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 (</a:t>
            </a:r>
            <a:r>
              <a:rPr lang="es-ES_tradnl" sz="3200" dirty="0" err="1"/>
              <a:t>cont</a:t>
            </a:r>
            <a:r>
              <a:rPr lang="es-ES_tradnl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BE09-A9BF-6914-15FA-5552956B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624071"/>
            <a:ext cx="4125686" cy="3444292"/>
          </a:xfrm>
        </p:spPr>
        <p:txBody>
          <a:bodyPr>
            <a:noAutofit/>
          </a:bodyPr>
          <a:lstStyle/>
          <a:p>
            <a:r>
              <a:rPr lang="es-ES_tradnl" sz="1800" dirty="0"/>
              <a:t>MPDataset_MPDS2024a.csv</a:t>
            </a:r>
          </a:p>
          <a:p>
            <a:r>
              <a:rPr lang="es-ES_tradnl" sz="1800" dirty="0"/>
              <a:t>5.151 filas (programas), 175 columnas</a:t>
            </a:r>
          </a:p>
          <a:p>
            <a:r>
              <a:rPr lang="es-ES_tradnl" sz="1800" dirty="0"/>
              <a:t>67 países</a:t>
            </a:r>
          </a:p>
          <a:p>
            <a:r>
              <a:rPr lang="es-ES_tradnl" sz="1800" dirty="0"/>
              <a:t>802 procesos eleccionarios</a:t>
            </a:r>
          </a:p>
          <a:p>
            <a:r>
              <a:rPr lang="es-ES_tradnl" sz="1800" dirty="0"/>
              <a:t>1.387 partidos políticos</a:t>
            </a:r>
          </a:p>
          <a:p>
            <a:r>
              <a:rPr lang="es-ES_tradnl" sz="1800" dirty="0"/>
              <a:t>Primer registro: Año 1920 (noviembre), país: Estados Unidos</a:t>
            </a:r>
          </a:p>
          <a:p>
            <a:r>
              <a:rPr lang="es-ES_tradnl" sz="1800" dirty="0"/>
              <a:t>Último registro: Año 2023 (junio), país: Montenegro</a:t>
            </a:r>
          </a:p>
          <a:p>
            <a:endParaRPr lang="es-ES_trad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6B3A-C4EC-A181-FF05-5327E9C7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74" y="1238017"/>
            <a:ext cx="5918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953</Words>
  <Application>Microsoft Macintosh PowerPoint</Application>
  <PresentationFormat>Widescreen</PresentationFormat>
  <Paragraphs>108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Helvetica</vt:lpstr>
      <vt:lpstr>Office Theme</vt:lpstr>
      <vt:lpstr>AGENDA CASPTONE</vt:lpstr>
      <vt:lpstr>AGENDA CASPTONE</vt:lpstr>
      <vt:lpstr>1. Descripción del problema</vt:lpstr>
      <vt:lpstr>2.1 Hipótesis y Objetivos</vt:lpstr>
      <vt:lpstr>2.2 Descripción de los datos/ Manifesto Project</vt:lpstr>
      <vt:lpstr>2.2 Descripción de los datos/ Manifesto Project (cont)</vt:lpstr>
      <vt:lpstr>2.2 Descripción de los datos/ Manifesto Project (cont)</vt:lpstr>
      <vt:lpstr>2.2 Descripción de los datos/ Manifesto Project (cont)</vt:lpstr>
      <vt:lpstr>2.2 Descripción de los datos/ Manifesto Project (cont)</vt:lpstr>
      <vt:lpstr>2.3 Análisis exploratorio de datos</vt:lpstr>
      <vt:lpstr>3. Resultados</vt:lpstr>
      <vt:lpstr>3. Resultados (cont)</vt:lpstr>
      <vt:lpstr>AGENDA CASPTONE</vt:lpstr>
      <vt:lpstr>AGENDA CASPTONE</vt:lpstr>
      <vt:lpstr>AGENDA CASPTONE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2</cp:revision>
  <dcterms:created xsi:type="dcterms:W3CDTF">2025-01-13T12:51:20Z</dcterms:created>
  <dcterms:modified xsi:type="dcterms:W3CDTF">2025-01-14T15:22:30Z</dcterms:modified>
</cp:coreProperties>
</file>