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44"/>
  </p:notesMasterIdLst>
  <p:handoutMasterIdLst>
    <p:handoutMasterId r:id="rId45"/>
  </p:handoutMasterIdLst>
  <p:sldIdLst>
    <p:sldId id="278" r:id="rId2"/>
    <p:sldId id="284" r:id="rId3"/>
    <p:sldId id="286" r:id="rId4"/>
    <p:sldId id="263" r:id="rId5"/>
    <p:sldId id="293" r:id="rId6"/>
    <p:sldId id="264" r:id="rId7"/>
    <p:sldId id="310" r:id="rId8"/>
    <p:sldId id="265" r:id="rId9"/>
    <p:sldId id="281" r:id="rId10"/>
    <p:sldId id="282" r:id="rId11"/>
    <p:sldId id="283" r:id="rId12"/>
    <p:sldId id="276" r:id="rId13"/>
    <p:sldId id="302" r:id="rId14"/>
    <p:sldId id="311" r:id="rId15"/>
    <p:sldId id="287" r:id="rId16"/>
    <p:sldId id="307" r:id="rId17"/>
    <p:sldId id="308" r:id="rId18"/>
    <p:sldId id="309" r:id="rId19"/>
    <p:sldId id="306" r:id="rId20"/>
    <p:sldId id="288" r:id="rId21"/>
    <p:sldId id="289" r:id="rId22"/>
    <p:sldId id="292" r:id="rId23"/>
    <p:sldId id="290" r:id="rId24"/>
    <p:sldId id="260" r:id="rId25"/>
    <p:sldId id="271" r:id="rId26"/>
    <p:sldId id="303" r:id="rId27"/>
    <p:sldId id="304" r:id="rId28"/>
    <p:sldId id="267" r:id="rId29"/>
    <p:sldId id="269" r:id="rId30"/>
    <p:sldId id="272" r:id="rId31"/>
    <p:sldId id="294" r:id="rId32"/>
    <p:sldId id="295" r:id="rId33"/>
    <p:sldId id="312" r:id="rId34"/>
    <p:sldId id="313" r:id="rId35"/>
    <p:sldId id="296" r:id="rId36"/>
    <p:sldId id="297" r:id="rId37"/>
    <p:sldId id="298" r:id="rId38"/>
    <p:sldId id="300" r:id="rId39"/>
    <p:sldId id="299" r:id="rId40"/>
    <p:sldId id="301" r:id="rId41"/>
    <p:sldId id="280" r:id="rId42"/>
    <p:sldId id="305" r:id="rId43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 autoAdjust="0"/>
    <p:restoredTop sz="91138" autoAdjust="0"/>
  </p:normalViewPr>
  <p:slideViewPr>
    <p:cSldViewPr snapToGrid="0" showGuides="1">
      <p:cViewPr varScale="1">
        <p:scale>
          <a:sx n="135" d="100"/>
          <a:sy n="135" d="100"/>
        </p:scale>
        <p:origin x="1616" y="16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4A7C2D8-961B-844D-BFCA-D0C86222640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BA1A6E-0776-C245-B64D-FBB196BE04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67F8D-DD9E-3943-AA21-46BF571A036C}" type="datetimeFigureOut">
              <a:t>8/16/20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45CBC-0C25-124A-B0E7-C8C0A237FD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F0F43F-4EC6-7242-87D9-EB3B66E269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21D0C-69B8-884E-AB8F-21B0EC6634B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117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99DF9-24B9-42E0-AB51-70649D04D989}" type="datetimeFigureOut">
              <a:rPr lang="es-CL" smtClean="0"/>
              <a:t>16-08-20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14498-B057-4736-9541-68C19ECA211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60473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Como podrán adivinar, en este curso estudiaremos distintos algoritmos y como implementarlos de manera eficiente usando estructuras de datos. Este curso busca estudiar de manera teórica y práctica los distintos contenidos.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1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279758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noProof="0" dirty="0"/>
              <a:t>Esto lo vieron en discretas, pero es importante tener estas definiciones.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26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00387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noProof="0" dirty="0"/>
              <a:t>Esto lo vieron en discretas, pero es importante tener estas definiciones.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27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3748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noProof="0" dirty="0"/>
              <a:t>Esto lo vieron en discretas, pero es importante tener estas definiciones.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28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689601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Las demostraciones de esto deberían haberlas visto en Discretas.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29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820167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Un algoritmo toma al menos tanto tiempo como memoria que </a:t>
            </a:r>
            <a:r>
              <a:rPr lang="es-CL" b="1" dirty="0"/>
              <a:t>usa</a:t>
            </a:r>
            <a:r>
              <a:rPr lang="es-CL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30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637310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32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037196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33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736124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35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809479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Para que vayan adelantando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41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26789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 </a:t>
            </a:r>
            <a:r>
              <a:rPr lang="en-US" dirty="0" err="1"/>
              <a:t>decir</a:t>
            </a:r>
            <a:r>
              <a:rPr lang="en-US" dirty="0"/>
              <a:t>, la nota de </a:t>
            </a:r>
            <a:r>
              <a:rPr lang="en-US" dirty="0" err="1"/>
              <a:t>asistencia</a:t>
            </a:r>
            <a:r>
              <a:rPr lang="en-US" dirty="0"/>
              <a:t> al taller </a:t>
            </a:r>
            <a:r>
              <a:rPr lang="en-US" dirty="0" err="1"/>
              <a:t>califica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una </a:t>
            </a:r>
            <a:r>
              <a:rPr lang="en-US" dirty="0" err="1"/>
              <a:t>tarea</a:t>
            </a:r>
            <a:r>
              <a:rPr lang="en-US" dirty="0"/>
              <a:t> y se borra la </a:t>
            </a:r>
            <a:r>
              <a:rPr lang="en-US" dirty="0" err="1"/>
              <a:t>peor</a:t>
            </a:r>
            <a:r>
              <a:rPr lang="en-US" dirty="0"/>
              <a:t>.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53556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45960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Para que sepan exactamente como va a ser la cosa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8826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Pueden encontrar el programa del curso en el repositorio.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86739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Pueden encontrar el programa del curso en el repositorio.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949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Pueden encontrar el programa del curso en el repositorio.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93393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b="1" dirty="0"/>
              <a:t>Un algoritmo no necesariamente está ligado a un programa, y a veces ni siquiera a un computador.</a:t>
            </a:r>
          </a:p>
          <a:p>
            <a:r>
              <a:rPr lang="es-CL" b="0" dirty="0"/>
              <a:t>A veces verán código, a veces no. </a:t>
            </a:r>
            <a:endParaRPr lang="es-CL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24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68141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Es por esta razón que nos importa tanto trabajar con </a:t>
            </a:r>
            <a:r>
              <a:rPr lang="es-CL" b="1" dirty="0"/>
              <a:t>C</a:t>
            </a:r>
            <a:r>
              <a:rPr lang="es-CL" b="0" dirty="0"/>
              <a:t>, ya que se logra el mejor </a:t>
            </a:r>
            <a:r>
              <a:rPr lang="es-CL" b="1" dirty="0"/>
              <a:t>tiempo de ejecución.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25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3534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c.cl/codigodehonor/el-codigo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7184B9-292C-4A5A-AAD7-AABF1225CE76}"/>
              </a:ext>
            </a:extLst>
          </p:cNvPr>
          <p:cNvSpPr txBox="1"/>
          <p:nvPr/>
        </p:nvSpPr>
        <p:spPr>
          <a:xfrm>
            <a:off x="308758" y="1122909"/>
            <a:ext cx="85264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6600" dirty="0">
                <a:solidFill>
                  <a:schemeClr val="accent2"/>
                </a:solidFill>
                <a:latin typeface="+mj-lt"/>
              </a:rPr>
              <a:t>Estructuras de Datos y Algoritmos – </a:t>
            </a:r>
            <a:r>
              <a:rPr lang="es-CL" sz="6600" cap="small" dirty="0">
                <a:solidFill>
                  <a:schemeClr val="accent2"/>
                </a:solidFill>
                <a:latin typeface="+mj-lt"/>
              </a:rPr>
              <a:t>IIC</a:t>
            </a:r>
            <a:r>
              <a:rPr lang="es-CL" sz="6600" dirty="0">
                <a:solidFill>
                  <a:schemeClr val="accent2"/>
                </a:solidFill>
                <a:latin typeface="+mj-lt"/>
              </a:rPr>
              <a:t>2133</a:t>
            </a:r>
          </a:p>
        </p:txBody>
      </p:sp>
    </p:spTree>
    <p:extLst>
      <p:ext uri="{BB962C8B-B14F-4D97-AF65-F5344CB8AC3E}">
        <p14:creationId xmlns:p14="http://schemas.microsoft.com/office/powerpoint/2010/main" val="1040846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48478-6F77-4601-9461-B42F1CAA5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 </a:t>
            </a:r>
            <a:r>
              <a:rPr lang="es-CL" b="1" dirty="0"/>
              <a:t>nota final, </a:t>
            </a:r>
            <a:r>
              <a:rPr lang="es-CL" b="1" i="1" dirty="0"/>
              <a:t>NF</a:t>
            </a:r>
            <a:r>
              <a:rPr lang="es-CL" b="1" dirty="0"/>
              <a:t>,</a:t>
            </a:r>
            <a:r>
              <a:rPr lang="es-CL" dirty="0"/>
              <a:t> se calcula así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58661F-31BC-499F-898D-21D6FE7776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endParaRPr lang="es-CL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𝑵𝑭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𝑁𝑇</m:t>
                                  </m:r>
                                </m:num>
                                <m:den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,          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≥3.7 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𝑁𝑇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≥3.7 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s-CL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s-CL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s-C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CL" b="0" i="1" smtClean="0">
                                          <a:latin typeface="Cambria Math" panose="02040503050406030204" pitchFamily="18" charset="0"/>
                                        </a:rPr>
                                        <m:t>3.9, </m:t>
                                      </m:r>
                                      <m:f>
                                        <m:fPr>
                                          <m:ctrlPr>
                                            <a:rPr lang="es-C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CL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  <m:r>
                                            <a:rPr lang="es-CL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s-CL" i="1">
                                              <a:latin typeface="Cambria Math" panose="02040503050406030204" pitchFamily="18" charset="0"/>
                                            </a:rPr>
                                            <m:t>𝑁𝑇</m:t>
                                          </m:r>
                                        </m:num>
                                        <m:den>
                                          <m:r>
                                            <a:rPr lang="es-CL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,                  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𝑒𝑛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𝑜𝑡𝑟𝑜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𝑐𝑎𝑠𝑜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58661F-31BC-499F-898D-21D6FE7776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612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68FAE-FB0B-AD48-B09B-310550933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Código de Honor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13759-826A-C54B-A683-C71C5AD62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77500" lnSpcReduction="20000"/>
          </a:bodyPr>
          <a:lstStyle/>
          <a:p>
            <a:pPr marL="0" indent="0">
              <a:buNone/>
            </a:pPr>
            <a:r>
              <a:rPr lang="en-US" sz="3600" dirty="0"/>
              <a:t>Este </a:t>
            </a:r>
            <a:r>
              <a:rPr lang="en-US" sz="3600" dirty="0" err="1"/>
              <a:t>curso</a:t>
            </a:r>
            <a:r>
              <a:rPr lang="en-US" sz="3600" dirty="0"/>
              <a:t> </a:t>
            </a:r>
            <a:r>
              <a:rPr lang="en-US" sz="3600" dirty="0" err="1"/>
              <a:t>suscribe</a:t>
            </a:r>
            <a:r>
              <a:rPr lang="en-US" sz="3600" dirty="0"/>
              <a:t> el </a:t>
            </a:r>
            <a:r>
              <a:rPr lang="en-US" sz="3600" b="1" dirty="0"/>
              <a:t>Código de Honor </a:t>
            </a:r>
            <a:r>
              <a:rPr lang="en-US" sz="3600" dirty="0"/>
              <a:t>de la </a:t>
            </a:r>
            <a:r>
              <a:rPr lang="en-US" sz="3600" dirty="0" err="1"/>
              <a:t>universidad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pl-PL" sz="3600" dirty="0">
                <a:latin typeface="Consolas"/>
                <a:cs typeface="Consolas"/>
                <a:hlinkClick r:id="rId2"/>
              </a:rPr>
              <a:t>http://www.uc.cl/codigo-de-honor/</a:t>
            </a:r>
            <a:endParaRPr lang="en-GB" sz="36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pl-PL" sz="3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pl-PL" sz="3600" dirty="0">
                <a:latin typeface="Calibri" panose="020F0502020204030204" pitchFamily="34" charset="0"/>
                <a:cs typeface="Calibri" panose="020F0502020204030204" pitchFamily="34" charset="0"/>
              </a:rPr>
              <a:t>Copias y otros serán sancionados con nota final </a:t>
            </a:r>
            <a:r>
              <a:rPr lang="pl-PL" sz="3600" b="1" i="1" dirty="0">
                <a:latin typeface="Calibri" panose="020F0502020204030204" pitchFamily="34" charset="0"/>
                <a:cs typeface="Calibri" panose="020F0502020204030204" pitchFamily="34" charset="0"/>
              </a:rPr>
              <a:t>NF</a:t>
            </a:r>
            <a:r>
              <a:rPr lang="pl-PL" sz="36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pl-PL" sz="3600" b="1" dirty="0">
                <a:latin typeface="Calibri" panose="020F0502020204030204" pitchFamily="34" charset="0"/>
                <a:cs typeface="Calibri" panose="020F0502020204030204" pitchFamily="34" charset="0"/>
              </a:rPr>
              <a:t>1.1</a:t>
            </a:r>
            <a:r>
              <a:rPr lang="pl-PL" sz="3600" dirty="0">
                <a:latin typeface="Calibri" panose="020F0502020204030204" pitchFamily="34" charset="0"/>
                <a:cs typeface="Calibri" panose="020F0502020204030204" pitchFamily="34" charset="0"/>
              </a:rPr>
              <a:t> en el curso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089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8E677-4ED0-4AE0-8B09-35A22F760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GitHub: plataforma oficial del curso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AB86F-DDDB-417B-BE47-9237E10B0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CL" dirty="0"/>
              <a:t>En el GitHub del curso podrán encontrar: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Guías de instalación de C y algunas librerías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El foro para dudas de tareas, materia,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Los enunciados de las tareas y las diapositivas de clases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Sus propios repositorios para entregar las tareas</a:t>
            </a:r>
          </a:p>
          <a:p>
            <a:pPr marL="0" indent="0">
              <a:buNone/>
            </a:pPr>
            <a:r>
              <a:rPr lang="es-CL" dirty="0"/>
              <a:t> Deben contestar la encuesta en el </a:t>
            </a:r>
            <a:r>
              <a:rPr lang="es-CL" b="1" dirty="0">
                <a:solidFill>
                  <a:srgbClr val="FFC000"/>
                </a:solidFill>
              </a:rPr>
              <a:t>SIDING</a:t>
            </a:r>
            <a:r>
              <a:rPr lang="es-CL" dirty="0"/>
              <a:t> para poder acceder</a:t>
            </a:r>
          </a:p>
        </p:txBody>
      </p:sp>
    </p:spTree>
    <p:extLst>
      <p:ext uri="{BB962C8B-B14F-4D97-AF65-F5344CB8AC3E}">
        <p14:creationId xmlns:p14="http://schemas.microsoft.com/office/powerpoint/2010/main" val="2447445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8E677-4ED0-4AE0-8B09-35A22F760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 err="1"/>
              <a:t>Discord</a:t>
            </a:r>
            <a:r>
              <a:rPr lang="es-CL" dirty="0"/>
              <a:t>: punto de encuentro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AB86F-DDDB-417B-BE47-9237E10B0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just"/>
            <a:r>
              <a:rPr lang="es-CL" dirty="0"/>
              <a:t>Debido a la cuarentena, ya no existe la posibilidad de acercarse a los ayudantes en busca de ayuda</a:t>
            </a:r>
          </a:p>
          <a:p>
            <a:pPr algn="just"/>
            <a:endParaRPr lang="es-CL" dirty="0"/>
          </a:p>
          <a:p>
            <a:pPr algn="just"/>
            <a:r>
              <a:rPr lang="es-CL" dirty="0"/>
              <a:t>El punto de encuentro entre ayudantes y estudiantes será el servidor de </a:t>
            </a:r>
            <a:r>
              <a:rPr lang="es-CL" b="1" dirty="0" err="1">
                <a:solidFill>
                  <a:srgbClr val="7030A0"/>
                </a:solidFill>
              </a:rPr>
              <a:t>Discord</a:t>
            </a:r>
            <a:r>
              <a:rPr lang="es-CL" dirty="0"/>
              <a:t> del curso</a:t>
            </a:r>
          </a:p>
        </p:txBody>
      </p:sp>
    </p:spTree>
    <p:extLst>
      <p:ext uri="{BB962C8B-B14F-4D97-AF65-F5344CB8AC3E}">
        <p14:creationId xmlns:p14="http://schemas.microsoft.com/office/powerpoint/2010/main" val="2037695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8E677-4ED0-4AE0-8B09-35A22F760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 err="1"/>
              <a:t>Problemas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AB86F-DDDB-417B-BE47-9237E10B0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25000"/>
              </a:lnSpc>
              <a:spcBef>
                <a:spcPts val="2400"/>
              </a:spcBef>
            </a:pPr>
            <a:r>
              <a:rPr lang="es-CL" dirty="0"/>
              <a:t>El equipo docente del curso estamos aquí para ayudarlos a aprender</a:t>
            </a:r>
          </a:p>
          <a:p>
            <a:pPr>
              <a:lnSpc>
                <a:spcPct val="125000"/>
              </a:lnSpc>
              <a:spcBef>
                <a:spcPts val="2400"/>
              </a:spcBef>
            </a:pPr>
            <a:r>
              <a:rPr lang="es-CL" dirty="0"/>
              <a:t>Si durante el semestre se les presentan problemas, a veces podemos ayudar</a:t>
            </a:r>
          </a:p>
          <a:p>
            <a:pPr>
              <a:lnSpc>
                <a:spcPct val="125000"/>
              </a:lnSpc>
              <a:spcBef>
                <a:spcPts val="2400"/>
              </a:spcBef>
            </a:pPr>
            <a:r>
              <a:rPr lang="es-CL" dirty="0"/>
              <a:t>Comuníquense con nosotros: </a:t>
            </a:r>
            <a:r>
              <a:rPr lang="es-CL" sz="2400" dirty="0">
                <a:latin typeface="Consolas" panose="020B0609020204030204" pitchFamily="49" charset="0"/>
                <a:cs typeface="Consolas" panose="020B0609020204030204" pitchFamily="49" charset="0"/>
              </a:rPr>
              <a:t>yadran@ing.puc.cl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04771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5E41D-A7AC-4234-832D-0757BCB5F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25995-B179-4919-94C9-E0E2EF55D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3199" y="1219377"/>
            <a:ext cx="5390801" cy="4904072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</a:t>
            </a:r>
            <a:r>
              <a:rPr lang="es-CL" sz="3200" dirty="0">
                <a:solidFill>
                  <a:schemeClr val="bg1">
                    <a:lumMod val="85000"/>
                  </a:schemeClr>
                </a:solidFill>
              </a:rPr>
              <a:t>Programa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del </a:t>
            </a:r>
            <a:r>
              <a:rPr lang="es-CL" sz="3200" dirty="0">
                <a:solidFill>
                  <a:schemeClr val="bg1">
                    <a:lumMod val="85000"/>
                  </a:schemeClr>
                </a:solidFill>
              </a:rPr>
              <a:t>curso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</a:t>
            </a:r>
            <a:r>
              <a:rPr lang="en-US" sz="3200" dirty="0" err="1"/>
              <a:t>Prerrequisitos</a:t>
            </a:r>
            <a:endParaRPr lang="en-US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Algoritmos y notación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Memoria de un </a:t>
            </a:r>
            <a:r>
              <a:rPr lang="es-CL" sz="3200" dirty="0">
                <a:solidFill>
                  <a:schemeClr val="bg1">
                    <a:lumMod val="85000"/>
                  </a:schemeClr>
                </a:solidFill>
              </a:rPr>
              <a:t>computador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85000"/>
                  </a:schemeClr>
                </a:solidFill>
              </a:rPr>
              <a:t>Estructuras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85000"/>
                  </a:schemeClr>
                </a:solidFill>
              </a:rPr>
              <a:t>básicas</a:t>
            </a:r>
            <a:endParaRPr lang="es-CL" sz="3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314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C1600-ED18-453E-9080-6DB1F7C22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Matemáticas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FA3E3-71B1-413E-B863-EDCCBD471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CL" dirty="0"/>
              <a:t> Exponentes</a:t>
            </a:r>
            <a:endParaRPr lang="es-CL" dirty="0">
              <a:solidFill>
                <a:schemeClr val="accent2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CL" dirty="0"/>
              <a:t> Logaritmos </a:t>
            </a:r>
            <a:endParaRPr lang="es-CL" b="1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s-CL" b="1" i="1" dirty="0"/>
              <a:t> </a:t>
            </a:r>
            <a:r>
              <a:rPr lang="es-CL" dirty="0"/>
              <a:t>Series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L" dirty="0"/>
              <a:t> Aritmética modular</a:t>
            </a:r>
          </a:p>
        </p:txBody>
      </p:sp>
    </p:spTree>
    <p:extLst>
      <p:ext uri="{BB962C8B-B14F-4D97-AF65-F5344CB8AC3E}">
        <p14:creationId xmlns:p14="http://schemas.microsoft.com/office/powerpoint/2010/main" val="3359693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C1600-ED18-453E-9080-6DB1F7C22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Demostraciones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FA3E3-71B1-413E-B863-EDCCBD471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CL" dirty="0"/>
              <a:t> Por inducción</a:t>
            </a:r>
            <a:endParaRPr lang="es-CL" dirty="0">
              <a:solidFill>
                <a:schemeClr val="accent2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CL" dirty="0"/>
              <a:t> Por contradicción </a:t>
            </a:r>
            <a:endParaRPr lang="es-CL" b="1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s-CL" b="1" i="1" dirty="0"/>
              <a:t> </a:t>
            </a:r>
            <a:r>
              <a:rPr lang="es-CL" dirty="0"/>
              <a:t>Por contraejemplo</a:t>
            </a:r>
          </a:p>
        </p:txBody>
      </p:sp>
    </p:spTree>
    <p:extLst>
      <p:ext uri="{BB962C8B-B14F-4D97-AF65-F5344CB8AC3E}">
        <p14:creationId xmlns:p14="http://schemas.microsoft.com/office/powerpoint/2010/main" val="4064089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C1600-ED18-453E-9080-6DB1F7C22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Algoritmos y programación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FA3E3-71B1-413E-B863-EDCCBD471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CL" dirty="0"/>
              <a:t> Recursión</a:t>
            </a:r>
            <a:endParaRPr lang="es-CL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278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5E41D-A7AC-4234-832D-0757BCB5F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25995-B179-4919-94C9-E0E2EF55D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3199" y="1219377"/>
            <a:ext cx="5390801" cy="4904072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</a:t>
            </a:r>
            <a:r>
              <a:rPr lang="es-CL" sz="3200" dirty="0">
                <a:solidFill>
                  <a:schemeClr val="bg1">
                    <a:lumMod val="85000"/>
                  </a:schemeClr>
                </a:solidFill>
              </a:rPr>
              <a:t>Programa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del </a:t>
            </a:r>
            <a:r>
              <a:rPr lang="es-CL" sz="3200" dirty="0">
                <a:solidFill>
                  <a:schemeClr val="bg1">
                    <a:lumMod val="85000"/>
                  </a:schemeClr>
                </a:solidFill>
              </a:rPr>
              <a:t>curso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L" sz="3200" dirty="0">
                <a:solidFill>
                  <a:schemeClr val="bg1">
                    <a:lumMod val="85000"/>
                  </a:schemeClr>
                </a:solidFill>
              </a:rPr>
              <a:t> Prerrequisitos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</a:t>
            </a:r>
            <a:r>
              <a:rPr lang="en-US" sz="3200" dirty="0" err="1"/>
              <a:t>Algoritmos</a:t>
            </a:r>
            <a:r>
              <a:rPr lang="en-US" sz="3200" dirty="0"/>
              <a:t> y </a:t>
            </a:r>
            <a:r>
              <a:rPr lang="en-US" sz="3200" dirty="0" err="1"/>
              <a:t>notación</a:t>
            </a:r>
            <a:endParaRPr lang="en-US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Memoria de un </a:t>
            </a:r>
            <a:r>
              <a:rPr lang="es-CL" sz="3200" dirty="0">
                <a:solidFill>
                  <a:schemeClr val="bg1">
                    <a:lumMod val="85000"/>
                  </a:schemeClr>
                </a:solidFill>
              </a:rPr>
              <a:t>computador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85000"/>
                  </a:schemeClr>
                </a:solidFill>
              </a:rPr>
              <a:t>Estructuras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85000"/>
                  </a:schemeClr>
                </a:solidFill>
              </a:rPr>
              <a:t>básicas</a:t>
            </a:r>
            <a:endParaRPr lang="es-CL" sz="3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983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5E41D-A7AC-4234-832D-0757BCB5F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25995-B179-4919-94C9-E0E2EF55D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3199" y="1219377"/>
            <a:ext cx="5390801" cy="4904072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</a:t>
            </a:r>
            <a:r>
              <a:rPr lang="es-CL" sz="3200" dirty="0"/>
              <a:t>Programa</a:t>
            </a:r>
            <a:r>
              <a:rPr lang="en-US" sz="3200" dirty="0"/>
              <a:t> del </a:t>
            </a:r>
            <a:r>
              <a:rPr lang="es-CL" sz="3200" dirty="0"/>
              <a:t>curso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L" sz="3200" dirty="0"/>
              <a:t> Prerrequisitos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</a:t>
            </a:r>
            <a:r>
              <a:rPr lang="en-US" sz="3200" dirty="0" err="1"/>
              <a:t>Algoritmos</a:t>
            </a:r>
            <a:r>
              <a:rPr lang="en-US" sz="3200" dirty="0"/>
              <a:t> y </a:t>
            </a:r>
            <a:r>
              <a:rPr lang="en-US" sz="3200" dirty="0" err="1"/>
              <a:t>notación</a:t>
            </a:r>
            <a:endParaRPr lang="en-US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Memoria de un </a:t>
            </a:r>
            <a:r>
              <a:rPr lang="es-CL" sz="3200" dirty="0"/>
              <a:t>computador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</a:t>
            </a:r>
            <a:r>
              <a:rPr lang="en-US" sz="3200" dirty="0" err="1"/>
              <a:t>Estructuras</a:t>
            </a:r>
            <a:r>
              <a:rPr lang="en-US" sz="3200" dirty="0"/>
              <a:t> </a:t>
            </a:r>
            <a:r>
              <a:rPr lang="en-US" sz="3200" dirty="0" err="1"/>
              <a:t>básicas</a:t>
            </a:r>
            <a:endParaRPr lang="es-CL" sz="3200" dirty="0"/>
          </a:p>
        </p:txBody>
      </p:sp>
    </p:spTree>
    <p:extLst>
      <p:ext uri="{BB962C8B-B14F-4D97-AF65-F5344CB8AC3E}">
        <p14:creationId xmlns:p14="http://schemas.microsoft.com/office/powerpoint/2010/main" val="11594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9BB74-AFAD-48FC-B023-A7092FE62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Algoritmo: Definición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3EC03-CEAB-40F5-A64D-987359653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s-CL" i="1" dirty="0"/>
              <a:t>“Secuencia ordenada de pasos que permite hacer un cálculo o hallar la solución de un tipo de problemas”</a:t>
            </a:r>
          </a:p>
          <a:p>
            <a:pPr marL="0" indent="0" algn="ctr">
              <a:buNone/>
            </a:pPr>
            <a:endParaRPr lang="es-CL" i="1" dirty="0"/>
          </a:p>
          <a:p>
            <a:r>
              <a:rPr lang="es-CL" dirty="0"/>
              <a:t>Los algoritmos son </a:t>
            </a:r>
            <a:r>
              <a:rPr lang="es-CL" b="1" dirty="0">
                <a:solidFill>
                  <a:srgbClr val="FFC000"/>
                </a:solidFill>
              </a:rPr>
              <a:t>independientes</a:t>
            </a:r>
            <a:r>
              <a:rPr lang="es-CL" dirty="0"/>
              <a:t> de los lenguajes de programación</a:t>
            </a:r>
          </a:p>
          <a:p>
            <a:r>
              <a:rPr lang="es-CL" dirty="0"/>
              <a:t>Usaremos </a:t>
            </a:r>
            <a:r>
              <a:rPr lang="es-CL" b="1" dirty="0">
                <a:solidFill>
                  <a:schemeClr val="accent2"/>
                </a:solidFill>
              </a:rPr>
              <a:t>pseudocódigo</a:t>
            </a:r>
            <a:r>
              <a:rPr lang="es-CL" dirty="0"/>
              <a:t> para describirlos</a:t>
            </a:r>
          </a:p>
        </p:txBody>
      </p:sp>
    </p:spTree>
    <p:extLst>
      <p:ext uri="{BB962C8B-B14F-4D97-AF65-F5344CB8AC3E}">
        <p14:creationId xmlns:p14="http://schemas.microsoft.com/office/powerpoint/2010/main" val="3102220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C1600-ED18-453E-9080-6DB1F7C22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Notación para pseudocódigo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FA3E3-71B1-413E-B863-EDCCBD471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CL" dirty="0"/>
              <a:t> Control de flujo: </a:t>
            </a:r>
            <a:r>
              <a:rPr lang="es-CL" b="1" i="1" dirty="0" err="1">
                <a:solidFill>
                  <a:schemeClr val="accent2"/>
                </a:solidFill>
              </a:rPr>
              <a:t>if</a:t>
            </a:r>
            <a:r>
              <a:rPr lang="es-CL" dirty="0">
                <a:solidFill>
                  <a:schemeClr val="accent2"/>
                </a:solidFill>
              </a:rPr>
              <a:t>,</a:t>
            </a:r>
            <a:r>
              <a:rPr lang="es-CL" b="1" i="1" dirty="0">
                <a:solidFill>
                  <a:schemeClr val="accent2"/>
                </a:solidFill>
              </a:rPr>
              <a:t> </a:t>
            </a:r>
            <a:r>
              <a:rPr lang="es-CL" b="1" i="1" dirty="0" err="1">
                <a:solidFill>
                  <a:schemeClr val="accent2"/>
                </a:solidFill>
              </a:rPr>
              <a:t>else</a:t>
            </a:r>
            <a:r>
              <a:rPr lang="es-CL" dirty="0">
                <a:solidFill>
                  <a:schemeClr val="accent2"/>
                </a:solidFill>
              </a:rPr>
              <a:t>,</a:t>
            </a:r>
            <a:r>
              <a:rPr lang="es-CL" b="1" i="1" dirty="0">
                <a:solidFill>
                  <a:schemeClr val="accent2"/>
                </a:solidFill>
              </a:rPr>
              <a:t> </a:t>
            </a:r>
            <a:r>
              <a:rPr lang="es-CL" b="1" i="1" dirty="0" err="1">
                <a:solidFill>
                  <a:schemeClr val="accent2"/>
                </a:solidFill>
              </a:rPr>
              <a:t>while</a:t>
            </a:r>
            <a:r>
              <a:rPr lang="es-CL" dirty="0">
                <a:solidFill>
                  <a:schemeClr val="accent2"/>
                </a:solidFill>
              </a:rPr>
              <a:t>,</a:t>
            </a:r>
            <a:r>
              <a:rPr lang="es-CL" b="1" i="1" dirty="0">
                <a:solidFill>
                  <a:schemeClr val="accent2"/>
                </a:solidFill>
              </a:rPr>
              <a:t> </a:t>
            </a:r>
            <a:r>
              <a:rPr lang="es-CL" b="1" i="1" dirty="0" err="1">
                <a:solidFill>
                  <a:schemeClr val="accent2"/>
                </a:solidFill>
              </a:rPr>
              <a:t>for</a:t>
            </a:r>
            <a:r>
              <a:rPr lang="es-CL" dirty="0">
                <a:solidFill>
                  <a:schemeClr val="accent2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L" dirty="0"/>
              <a:t> Lenguaje matemático (operaciones lógicas, de conjuntos, vectoriales, etc.) </a:t>
            </a:r>
            <a:endParaRPr lang="es-CL" b="1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s-CL" b="1" i="1" dirty="0"/>
              <a:t> </a:t>
            </a:r>
            <a:r>
              <a:rPr lang="es-CL" dirty="0"/>
              <a:t>Atributos, métodos y subíndices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L" dirty="0"/>
              <a:t> Lenguaje natural, si es más claro que usando lo anterior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20367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5C1625B-2C62-4122-88FD-7E1462C731B3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CL" sz="27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Algoritmo simple para identificar si un número es primo</a:t>
                </a:r>
                <a:endParaRPr lang="es-CL" sz="2700" b="1" i="1" dirty="0">
                  <a:solidFill>
                    <a:schemeClr val="accent4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CL" sz="2700" b="1" i="1" dirty="0">
                  <a:solidFill>
                    <a:schemeClr val="accent4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𝒊𝒔𝒑𝒓𝒊𝒎𝒆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..√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0" smtClean="0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𝒇𝒂𝒍𝒔𝒆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endParaRPr lang="es-CL" b="1" dirty="0"/>
              </a:p>
              <a:p>
                <a:pPr marL="0" indent="0">
                  <a:buNone/>
                </a:pPr>
                <a:endParaRPr lang="es-CL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5C1625B-2C62-4122-88FD-7E1462C731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964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5C1625B-2C62-4122-88FD-7E1462C731B3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CL" sz="27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En este caso puede ser más claro usar lenguaje natural:</a:t>
                </a:r>
              </a:p>
              <a:p>
                <a:pPr marL="0" indent="0">
                  <a:buNone/>
                </a:pPr>
                <a:endParaRPr lang="es-CL" sz="2700" b="1" i="1" dirty="0">
                  <a:solidFill>
                    <a:schemeClr val="accent4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𝒊𝒔𝒑𝒓𝒊𝒎𝒆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..√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es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divisible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por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𝒇𝒂𝒍𝒔𝒆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endParaRPr lang="es-CL" b="1" dirty="0"/>
              </a:p>
              <a:p>
                <a:pPr marL="0" indent="0">
                  <a:buNone/>
                </a:pPr>
                <a:endParaRPr lang="es-CL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5C1625B-2C62-4122-88FD-7E1462C731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7635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6CB9B-3B66-4CE3-9204-1EC778C2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Algoritmos y su implementación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00E60-6B75-45C4-BF68-D09531CBF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8641076" cy="4904072"/>
          </a:xfrm>
        </p:spPr>
        <p:txBody>
          <a:bodyPr anchor="ctr"/>
          <a:lstStyle/>
          <a:p>
            <a:r>
              <a:rPr lang="es-CL" dirty="0"/>
              <a:t>Para un </a:t>
            </a:r>
            <a:r>
              <a:rPr lang="es-CL" b="1" dirty="0">
                <a:solidFill>
                  <a:schemeClr val="accent2"/>
                </a:solidFill>
              </a:rPr>
              <a:t>algoritmo</a:t>
            </a:r>
            <a:r>
              <a:rPr lang="es-CL" b="1" dirty="0"/>
              <a:t> </a:t>
            </a:r>
            <a:r>
              <a:rPr lang="es-CL" dirty="0"/>
              <a:t>no existe una única </a:t>
            </a:r>
            <a:r>
              <a:rPr lang="es-CL" b="1" dirty="0">
                <a:solidFill>
                  <a:schemeClr val="accent2"/>
                </a:solidFill>
              </a:rPr>
              <a:t>implementación</a:t>
            </a:r>
          </a:p>
          <a:p>
            <a:endParaRPr lang="es-CL" b="1" dirty="0"/>
          </a:p>
          <a:p>
            <a:r>
              <a:rPr lang="es-CL" dirty="0"/>
              <a:t>En clases veremos los algoritmos de manera conceptual</a:t>
            </a:r>
          </a:p>
          <a:p>
            <a:endParaRPr lang="es-CL" dirty="0"/>
          </a:p>
          <a:p>
            <a:r>
              <a:rPr lang="es-CL" dirty="0"/>
              <a:t>En las tareas tendrán que pensar cómo implementarlos</a:t>
            </a:r>
          </a:p>
        </p:txBody>
      </p:sp>
    </p:spTree>
    <p:extLst>
      <p:ext uri="{BB962C8B-B14F-4D97-AF65-F5344CB8AC3E}">
        <p14:creationId xmlns:p14="http://schemas.microsoft.com/office/powerpoint/2010/main" val="3333399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EF992-7CF7-4525-830E-DB0FD2F7D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3600" dirty="0"/>
              <a:t>Buenos algoritmos, mejores algoritmos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8A0CB-57A2-453E-97E6-ADEFC1BB4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CL" dirty="0"/>
              <a:t>Además de que sea correcta</a:t>
            </a:r>
          </a:p>
          <a:p>
            <a:pPr marL="0" indent="0">
              <a:buNone/>
            </a:pPr>
            <a:r>
              <a:rPr lang="es-CL" dirty="0"/>
              <a:t>… en este curso nos interesa estudiar qué tan buena es una solución a un problema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/>
              <a:t>La principal herramienta que usamos para esto es la de  </a:t>
            </a:r>
            <a:r>
              <a:rPr lang="es-CL" b="1" dirty="0">
                <a:solidFill>
                  <a:schemeClr val="accent2"/>
                </a:solidFill>
              </a:rPr>
              <a:t>complejidad computacional</a:t>
            </a:r>
          </a:p>
        </p:txBody>
      </p:sp>
    </p:spTree>
    <p:extLst>
      <p:ext uri="{BB962C8B-B14F-4D97-AF65-F5344CB8AC3E}">
        <p14:creationId xmlns:p14="http://schemas.microsoft.com/office/powerpoint/2010/main" val="3204734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7636-3C66-431E-A644-D89196892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Complejidad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15CCA39-0CF2-4AF2-AFA2-3FD0C863C8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CL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s-CL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000" b="0" i="1" smtClean="0">
                          <a:latin typeface="Cambria Math" panose="02040503050406030204" pitchFamily="18" charset="0"/>
                        </a:rPr>
                        <m:t>∃ </m:t>
                      </m:r>
                      <m:sSub>
                        <m:sSubPr>
                          <m:ctrlPr>
                            <a:rPr lang="es-CL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CL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s-CL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CL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CL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CL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s-CL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s-CL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s-CL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CL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∀ 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s-CL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&gt;</m:t>
                      </m:r>
                      <m:sSub>
                        <m:sSubPr>
                          <m:ctrlPr>
                            <a:rPr lang="es-CL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CL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r>
                  <a:rPr lang="es-CL" b="0" dirty="0"/>
                  <a:t> </a:t>
                </a:r>
                <a:endParaRPr lang="es-CL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15CCA39-0CF2-4AF2-AFA2-3FD0C863C8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9B3FD2C-1193-42D9-B733-DFD0C7C690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867" y="2949390"/>
            <a:ext cx="3214260" cy="348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386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477788F8-2C7E-4E45-9396-1604471454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867" y="2949389"/>
            <a:ext cx="3214266" cy="34899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BE7636-3C66-431E-A644-D89196892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Complejidad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15CCA39-0CF2-4AF2-AFA2-3FD0C863C8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CL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s-CL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s-CL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L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s-CL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CL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CL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s-CL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CL" sz="20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15CCA39-0CF2-4AF2-AFA2-3FD0C863C8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1451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itting, table, computer, screen&#10;&#10;Description automatically generated">
            <a:extLst>
              <a:ext uri="{FF2B5EF4-FFF2-40B4-BE49-F238E27FC236}">
                <a16:creationId xmlns:a16="http://schemas.microsoft.com/office/drawing/2014/main" id="{70B4D0DB-DA2F-4BBA-9F12-7E402ACEB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866" y="3002493"/>
            <a:ext cx="3214268" cy="34391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BE7636-3C66-431E-A644-D89196892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Complejidad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15CCA39-0CF2-4AF2-AFA2-3FD0C863C8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CL" sz="2000" b="0" dirty="0"/>
                  <a:t>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CL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s-CL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s-CL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000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CL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CL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CL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s-CL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s-CL" sz="20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s-CL" sz="2000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s-CL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CL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CL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s-CL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s-CL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s-CL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CL" sz="20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15CCA39-0CF2-4AF2-AFA2-3FD0C863C8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9441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03A8D2-4C81-409B-B58D-8EDAD473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Complejidad: resumen de cálculo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5AB4E4D-49EB-44D2-96A5-911BB6FA50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12000"/>
                  </a:lnSpc>
                  <a:spcBef>
                    <a:spcPts val="2400"/>
                  </a:spcBef>
                  <a:buFont typeface="Arial" panose="020B0604020202020204" pitchFamily="34" charset="0"/>
                  <a:buChar char="•"/>
                </a:pPr>
                <a:r>
                  <a:rPr lang="es-CL" dirty="0"/>
                  <a:t> Si un algoritmo tiene varias partes que se ejecutan una después de otra (secuencialmente), su complejidad es la </a:t>
                </a:r>
                <a:r>
                  <a:rPr lang="es-CL" b="1" dirty="0">
                    <a:solidFill>
                      <a:schemeClr val="accent2"/>
                    </a:solidFill>
                  </a:rPr>
                  <a:t>suma</a:t>
                </a:r>
                <a:r>
                  <a:rPr lang="es-CL" dirty="0"/>
                  <a:t> de las complejidades de cada parte</a:t>
                </a:r>
              </a:p>
              <a:p>
                <a:pPr>
                  <a:lnSpc>
                    <a:spcPct val="112000"/>
                  </a:lnSpc>
                  <a:buFont typeface="Arial" panose="020B0604020202020204" pitchFamily="34" charset="0"/>
                  <a:buChar char="•"/>
                </a:pPr>
                <a:r>
                  <a:rPr lang="es-CL" dirty="0"/>
                  <a:t> Por lo tanto, si una parte se repite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dirty="0"/>
                  <a:t> veces (p.ej., un </a:t>
                </a:r>
                <a:r>
                  <a:rPr lang="es-CL" i="1" dirty="0"/>
                  <a:t>loop</a:t>
                </a:r>
                <a:r>
                  <a:rPr lang="es-CL" dirty="0"/>
                  <a:t>), entonces (a veces) se puede </a:t>
                </a:r>
                <a:r>
                  <a:rPr lang="es-CL" b="1" dirty="0">
                    <a:solidFill>
                      <a:schemeClr val="accent2"/>
                    </a:solidFill>
                  </a:rPr>
                  <a:t>multiplicar</a:t>
                </a:r>
                <a:r>
                  <a:rPr lang="es-CL" dirty="0"/>
                  <a:t> su complejidad por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CL" dirty="0"/>
                  <a:t> </a:t>
                </a:r>
                <a:r>
                  <a:rPr lang="es-CL"/>
                  <a:t>y luego sumar al resto del algoritmo</a:t>
                </a:r>
                <a:endParaRPr lang="es-CL" dirty="0"/>
              </a:p>
              <a:p>
                <a:pPr>
                  <a:lnSpc>
                    <a:spcPct val="112000"/>
                  </a:lnSpc>
                  <a:buFont typeface="Arial" panose="020B0604020202020204" pitchFamily="34" charset="0"/>
                  <a:buChar char="•"/>
                </a:pPr>
                <a:r>
                  <a:rPr lang="es-CL" dirty="0"/>
                  <a:t> Al final, sólo queda el término que </a:t>
                </a:r>
                <a:r>
                  <a:rPr lang="es-CL" b="1" dirty="0">
                    <a:solidFill>
                      <a:schemeClr val="accent2"/>
                    </a:solidFill>
                  </a:rPr>
                  <a:t>crece más rápido</a:t>
                </a:r>
                <a:endParaRPr lang="es-CL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5AB4E4D-49EB-44D2-96A5-911BB6FA50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6748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5E41D-A7AC-4234-832D-0757BCB5F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25995-B179-4919-94C9-E0E2EF55D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3199" y="1219377"/>
            <a:ext cx="5390801" cy="4904072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</a:t>
            </a:r>
            <a:r>
              <a:rPr lang="en-US" sz="3200" dirty="0" err="1"/>
              <a:t>Programa</a:t>
            </a:r>
            <a:r>
              <a:rPr lang="en-US" sz="3200" dirty="0"/>
              <a:t> del </a:t>
            </a:r>
            <a:r>
              <a:rPr lang="en-US" sz="3200" dirty="0" err="1"/>
              <a:t>curso</a:t>
            </a:r>
            <a:endParaRPr lang="en-US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Prerrequisitos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err="1">
                <a:solidFill>
                  <a:schemeClr val="bg1">
                    <a:lumMod val="85000"/>
                  </a:schemeClr>
                </a:solidFill>
              </a:rPr>
              <a:t>Algoritmos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y </a:t>
            </a:r>
            <a:r>
              <a:rPr lang="en-US" sz="3200" dirty="0" err="1">
                <a:solidFill>
                  <a:schemeClr val="bg1">
                    <a:lumMod val="85000"/>
                  </a:schemeClr>
                </a:solidFill>
              </a:rPr>
              <a:t>notación</a:t>
            </a:r>
            <a:endParaRPr lang="en-US" sz="32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Memoria de un </a:t>
            </a:r>
            <a:r>
              <a:rPr lang="en-US" sz="3200" dirty="0" err="1">
                <a:solidFill>
                  <a:schemeClr val="bg1">
                    <a:lumMod val="85000"/>
                  </a:schemeClr>
                </a:solidFill>
              </a:rPr>
              <a:t>computador</a:t>
            </a:r>
            <a:endParaRPr lang="en-US" sz="32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85000"/>
                  </a:schemeClr>
                </a:solidFill>
              </a:rPr>
              <a:t>Estructuras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85000"/>
                  </a:schemeClr>
                </a:solidFill>
              </a:rPr>
              <a:t>básicas</a:t>
            </a:r>
            <a:endParaRPr lang="es-CL" sz="3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8599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72ACD-E4AD-438D-9524-A4CDC3CCE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Complejidad de tiempo y memoria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15FCD6-D24A-471F-94A5-821F7D8103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CL" sz="2400" dirty="0"/>
                  <a:t>Nos interesan dos tipos de complejidades para algoritmos: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s-CL" sz="2400" dirty="0"/>
                  <a:t> Complejidad de tiempo: 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s-CL" sz="24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s-CL" sz="2400" dirty="0"/>
                  <a:t> Complejidad de memoria </a:t>
                </a:r>
                <a:r>
                  <a:rPr lang="es-CL" sz="2400" b="1" dirty="0"/>
                  <a:t>adicional</a:t>
                </a:r>
                <a:r>
                  <a:rPr lang="es-CL" sz="2400" dirty="0"/>
                  <a:t>: 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s-CL" sz="2400" dirty="0"/>
                  <a:t> </a:t>
                </a:r>
              </a:p>
              <a:p>
                <a:pPr marL="0" indent="0">
                  <a:buNone/>
                </a:pPr>
                <a:r>
                  <a:rPr lang="es-CL" sz="2400" dirty="0"/>
                  <a:t> Ambos son relativos al </a:t>
                </a:r>
                <a:r>
                  <a:rPr lang="es-CL" sz="2400" b="1" dirty="0"/>
                  <a:t>tamaño del input </a:t>
                </a:r>
                <a:r>
                  <a:rPr lang="es-CL" sz="2400" dirty="0"/>
                  <a:t>(i.e., el número de datos de entrada),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s-CL" sz="2400" dirty="0"/>
              </a:p>
              <a:p>
                <a:pPr marL="0" indent="0">
                  <a:buNone/>
                </a:pPr>
                <a:r>
                  <a:rPr lang="es-CL" sz="2400" dirty="0"/>
                  <a:t> Si bien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s-CL" sz="2400" dirty="0"/>
                  <a:t> es nuestra prioridad, nunca olvidar que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CL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s-CL" sz="2400" b="0" i="0" smtClean="0"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s-CL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s-C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CL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15FCD6-D24A-471F-94A5-821F7D8103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5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65469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5E41D-A7AC-4234-832D-0757BCB5F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25995-B179-4919-94C9-E0E2EF55D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3199" y="1219377"/>
            <a:ext cx="5390801" cy="4904072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</a:t>
            </a:r>
            <a:r>
              <a:rPr lang="es-CL" sz="3200" dirty="0">
                <a:solidFill>
                  <a:schemeClr val="bg1">
                    <a:lumMod val="85000"/>
                  </a:schemeClr>
                </a:solidFill>
              </a:rPr>
              <a:t>Programa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del </a:t>
            </a:r>
            <a:r>
              <a:rPr lang="es-CL" sz="3200" dirty="0">
                <a:solidFill>
                  <a:schemeClr val="bg1">
                    <a:lumMod val="85000"/>
                  </a:schemeClr>
                </a:solidFill>
              </a:rPr>
              <a:t>curso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L" sz="3200" dirty="0">
                <a:solidFill>
                  <a:schemeClr val="bg1">
                    <a:lumMod val="85000"/>
                  </a:schemeClr>
                </a:solidFill>
              </a:rPr>
              <a:t> Prerrequisitos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</a:t>
            </a:r>
            <a:r>
              <a:rPr lang="en-US" sz="3200" dirty="0" err="1">
                <a:solidFill>
                  <a:schemeClr val="bg1">
                    <a:lumMod val="85000"/>
                  </a:schemeClr>
                </a:solidFill>
              </a:rPr>
              <a:t>Algoritmos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y </a:t>
            </a:r>
            <a:r>
              <a:rPr lang="en-US" sz="3200" dirty="0" err="1">
                <a:solidFill>
                  <a:schemeClr val="bg1">
                    <a:lumMod val="85000"/>
                  </a:schemeClr>
                </a:solidFill>
              </a:rPr>
              <a:t>notación</a:t>
            </a:r>
            <a:endParaRPr lang="en-US" sz="32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</a:t>
            </a:r>
            <a:r>
              <a:rPr lang="en-US" sz="3200" dirty="0">
                <a:solidFill>
                  <a:schemeClr val="tx1"/>
                </a:solidFill>
              </a:rPr>
              <a:t>Memoria de un </a:t>
            </a:r>
            <a:r>
              <a:rPr lang="es-CL" sz="3200" dirty="0">
                <a:solidFill>
                  <a:schemeClr val="tx1"/>
                </a:solidFill>
              </a:rPr>
              <a:t>computador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85000"/>
                  </a:schemeClr>
                </a:solidFill>
              </a:rPr>
              <a:t>Estructuras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85000"/>
                  </a:schemeClr>
                </a:solidFill>
              </a:rPr>
              <a:t>básicas</a:t>
            </a:r>
            <a:endParaRPr lang="es-CL" sz="3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5213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72ACD-E4AD-438D-9524-A4CDC3CCE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Memoria RAM: experimento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5FCD6-D24A-471F-94A5-821F7D810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s-CL" sz="2400" dirty="0"/>
              <a:t>Abre una consola de Python en tu computador</a:t>
            </a:r>
          </a:p>
          <a:p>
            <a:r>
              <a:rPr lang="es-CL" sz="2400" dirty="0"/>
              <a:t>Ejecuta el siguiente código:</a:t>
            </a:r>
          </a:p>
          <a:p>
            <a:endParaRPr lang="es-CL" sz="2400" dirty="0"/>
          </a:p>
          <a:p>
            <a:pPr>
              <a:lnSpc>
                <a:spcPct val="100000"/>
              </a:lnSpc>
            </a:pPr>
            <a:r>
              <a:rPr lang="es-CL" sz="2400" dirty="0">
                <a:latin typeface="Consolas" panose="020B0609020204030204" pitchFamily="49" charset="0"/>
              </a:rPr>
              <a:t>a = </a:t>
            </a:r>
            <a:r>
              <a:rPr lang="es-CL" sz="2400" dirty="0" err="1">
                <a:latin typeface="Consolas" panose="020B0609020204030204" pitchFamily="49" charset="0"/>
              </a:rPr>
              <a:t>object</a:t>
            </a:r>
            <a:r>
              <a:rPr lang="es-CL" sz="2400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s-CL" sz="2400" dirty="0" err="1">
                <a:latin typeface="Consolas" panose="020B0609020204030204" pitchFamily="49" charset="0"/>
              </a:rPr>
              <a:t>print</a:t>
            </a:r>
            <a:r>
              <a:rPr lang="es-CL" sz="2400" dirty="0">
                <a:latin typeface="Consolas" panose="020B0609020204030204" pitchFamily="49" charset="0"/>
              </a:rPr>
              <a:t>(a)</a:t>
            </a:r>
          </a:p>
          <a:p>
            <a:endParaRPr lang="es-CL" sz="2400" dirty="0"/>
          </a:p>
          <a:p>
            <a:r>
              <a:rPr lang="es-CL" sz="2400" dirty="0"/>
              <a:t>¿Qué significa lo que aparece en consola?</a:t>
            </a:r>
          </a:p>
        </p:txBody>
      </p:sp>
    </p:spTree>
    <p:extLst>
      <p:ext uri="{BB962C8B-B14F-4D97-AF65-F5344CB8AC3E}">
        <p14:creationId xmlns:p14="http://schemas.microsoft.com/office/powerpoint/2010/main" val="28076040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72ACD-E4AD-438D-9524-A4CDC3CCE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Memoria 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5FCD6-D24A-471F-94A5-821F7D810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>
              <a:lnSpc>
                <a:spcPct val="125000"/>
              </a:lnSpc>
            </a:pPr>
            <a:r>
              <a:rPr lang="es-CL" sz="2400" dirty="0"/>
              <a:t>Bit: unidad indivisible de información computacional que sólo pue-de valer 0 o 1 </a:t>
            </a:r>
            <a:r>
              <a:rPr lang="es-CL" sz="2400" b="1" dirty="0"/>
              <a:t>/</a:t>
            </a:r>
            <a:r>
              <a:rPr lang="es-CL" sz="2400" dirty="0"/>
              <a:t> celda física indivisible de almacenamiento</a:t>
            </a:r>
          </a:p>
          <a:p>
            <a:pPr>
              <a:lnSpc>
                <a:spcPct val="125000"/>
              </a:lnSpc>
            </a:pPr>
            <a:r>
              <a:rPr lang="es-CL" sz="2400" dirty="0"/>
              <a:t>La memoria principal (RAM) de un computador puede ser imagi-nada como una gran tabla, arreglo o matriz de bits:</a:t>
            </a:r>
          </a:p>
          <a:p>
            <a:pPr marL="635508" lvl="1" indent="-342900">
              <a:lnSpc>
                <a:spcPct val="125000"/>
              </a:lnSpc>
            </a:pPr>
            <a:r>
              <a:rPr lang="es-CL" sz="2000" dirty="0"/>
              <a:t> 32 columnas</a:t>
            </a:r>
          </a:p>
          <a:p>
            <a:pPr marL="635508" lvl="1" indent="-342900">
              <a:lnSpc>
                <a:spcPct val="125000"/>
              </a:lnSpc>
            </a:pPr>
            <a:r>
              <a:rPr lang="es-CL" sz="2000" dirty="0"/>
              <a:t> algunos miles de millones de filas</a:t>
            </a:r>
          </a:p>
          <a:p>
            <a:pPr marL="0" indent="0">
              <a:lnSpc>
                <a:spcPct val="125000"/>
              </a:lnSpc>
              <a:spcBef>
                <a:spcPts val="2400"/>
              </a:spcBef>
              <a:buNone/>
            </a:pPr>
            <a:r>
              <a:rPr lang="es-CL" sz="2400" dirty="0"/>
              <a:t>Cada fila tiene una dirección única:</a:t>
            </a:r>
          </a:p>
          <a:p>
            <a:pPr marL="635508" lvl="1" indent="-342900">
              <a:lnSpc>
                <a:spcPct val="125000"/>
              </a:lnSpc>
            </a:pPr>
            <a:r>
              <a:rPr lang="es-CL" sz="2000" dirty="0"/>
              <a:t>su posición relativa dentro de la tabla</a:t>
            </a:r>
          </a:p>
          <a:p>
            <a:pPr marL="635508" lvl="1" indent="-342900">
              <a:lnSpc>
                <a:spcPct val="125000"/>
              </a:lnSpc>
            </a:pPr>
            <a:r>
              <a:rPr lang="es-CL" sz="2000" dirty="0"/>
              <a:t>un número natural que parte en 0 (la dirección de la primera fila) y aumenta de 4 en 4</a:t>
            </a:r>
          </a:p>
        </p:txBody>
      </p:sp>
    </p:spTree>
    <p:extLst>
      <p:ext uri="{BB962C8B-B14F-4D97-AF65-F5344CB8AC3E}">
        <p14:creationId xmlns:p14="http://schemas.microsoft.com/office/powerpoint/2010/main" val="19064448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5DDE81E-1339-2644-835A-59A0D54E1477}"/>
              </a:ext>
            </a:extLst>
          </p:cNvPr>
          <p:cNvSpPr/>
          <p:nvPr/>
        </p:nvSpPr>
        <p:spPr>
          <a:xfrm>
            <a:off x="5615910" y="3792592"/>
            <a:ext cx="235670" cy="301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63634B-DBEA-F245-8B3C-C34FDF78C5AD}"/>
              </a:ext>
            </a:extLst>
          </p:cNvPr>
          <p:cNvSpPr/>
          <p:nvPr/>
        </p:nvSpPr>
        <p:spPr>
          <a:xfrm>
            <a:off x="5498075" y="4340110"/>
            <a:ext cx="235670" cy="301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F61C59-BE31-4A43-88D1-1A8FBE15FDA2}"/>
              </a:ext>
            </a:extLst>
          </p:cNvPr>
          <p:cNvSpPr/>
          <p:nvPr/>
        </p:nvSpPr>
        <p:spPr>
          <a:xfrm>
            <a:off x="1390456" y="1538139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F7FE17-205B-9747-BF3B-69FDCB8202C0}"/>
              </a:ext>
            </a:extLst>
          </p:cNvPr>
          <p:cNvSpPr/>
          <p:nvPr/>
        </p:nvSpPr>
        <p:spPr>
          <a:xfrm>
            <a:off x="1626126" y="1538139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F536ED-9A86-284A-B594-141792C24920}"/>
              </a:ext>
            </a:extLst>
          </p:cNvPr>
          <p:cNvSpPr/>
          <p:nvPr/>
        </p:nvSpPr>
        <p:spPr>
          <a:xfrm>
            <a:off x="1861796" y="1538139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087757-36BB-E14F-8B40-CC3D5F26A253}"/>
              </a:ext>
            </a:extLst>
          </p:cNvPr>
          <p:cNvSpPr/>
          <p:nvPr/>
        </p:nvSpPr>
        <p:spPr>
          <a:xfrm>
            <a:off x="2097466" y="1538139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B5F6EA-CFD4-694D-9486-F12F300E62E4}"/>
              </a:ext>
            </a:extLst>
          </p:cNvPr>
          <p:cNvSpPr/>
          <p:nvPr/>
        </p:nvSpPr>
        <p:spPr>
          <a:xfrm>
            <a:off x="2333136" y="1538139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FE13D2-DC37-DF44-8F77-264C329C44E6}"/>
              </a:ext>
            </a:extLst>
          </p:cNvPr>
          <p:cNvSpPr/>
          <p:nvPr/>
        </p:nvSpPr>
        <p:spPr>
          <a:xfrm>
            <a:off x="2568806" y="1538139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8CACB98-33D4-A44E-BD4F-91DD9B81C90E}"/>
              </a:ext>
            </a:extLst>
          </p:cNvPr>
          <p:cNvSpPr/>
          <p:nvPr/>
        </p:nvSpPr>
        <p:spPr>
          <a:xfrm>
            <a:off x="2804476" y="1538139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547741-996D-1F45-94E5-9DF98CC6A057}"/>
              </a:ext>
            </a:extLst>
          </p:cNvPr>
          <p:cNvSpPr/>
          <p:nvPr/>
        </p:nvSpPr>
        <p:spPr>
          <a:xfrm>
            <a:off x="3040146" y="1538139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94D337-33C3-F148-BC4D-6FC3F73F78A7}"/>
              </a:ext>
            </a:extLst>
          </p:cNvPr>
          <p:cNvSpPr/>
          <p:nvPr/>
        </p:nvSpPr>
        <p:spPr>
          <a:xfrm>
            <a:off x="3984398" y="1538139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893DE5-DD2A-E545-9A35-0CA6654D1C4E}"/>
              </a:ext>
            </a:extLst>
          </p:cNvPr>
          <p:cNvSpPr/>
          <p:nvPr/>
        </p:nvSpPr>
        <p:spPr>
          <a:xfrm>
            <a:off x="4220068" y="1538139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6A8FAF-F254-3F41-A5C9-2378B53A6506}"/>
              </a:ext>
            </a:extLst>
          </p:cNvPr>
          <p:cNvSpPr/>
          <p:nvPr/>
        </p:nvSpPr>
        <p:spPr>
          <a:xfrm>
            <a:off x="4455738" y="1538139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D34C1D-B70B-A745-A015-7E88AE1D2224}"/>
              </a:ext>
            </a:extLst>
          </p:cNvPr>
          <p:cNvSpPr/>
          <p:nvPr/>
        </p:nvSpPr>
        <p:spPr>
          <a:xfrm>
            <a:off x="4691408" y="1538139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6264D3-6512-4C48-B051-41CCA06DD297}"/>
              </a:ext>
            </a:extLst>
          </p:cNvPr>
          <p:cNvSpPr txBox="1"/>
          <p:nvPr/>
        </p:nvSpPr>
        <p:spPr>
          <a:xfrm>
            <a:off x="3501630" y="1481463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…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BFDB9AD-19CE-B647-987E-6679849D7E46}"/>
              </a:ext>
            </a:extLst>
          </p:cNvPr>
          <p:cNvSpPr/>
          <p:nvPr/>
        </p:nvSpPr>
        <p:spPr>
          <a:xfrm>
            <a:off x="1390456" y="1839797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8044E2E-F27A-DA48-9D46-83FB8D1C8820}"/>
              </a:ext>
            </a:extLst>
          </p:cNvPr>
          <p:cNvSpPr/>
          <p:nvPr/>
        </p:nvSpPr>
        <p:spPr>
          <a:xfrm>
            <a:off x="1626126" y="1839797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675DBDA-3864-974C-92C4-4EB899DB858B}"/>
              </a:ext>
            </a:extLst>
          </p:cNvPr>
          <p:cNvSpPr/>
          <p:nvPr/>
        </p:nvSpPr>
        <p:spPr>
          <a:xfrm>
            <a:off x="1861796" y="1839797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6561404-633E-7240-BE2B-3B2B49DC3671}"/>
              </a:ext>
            </a:extLst>
          </p:cNvPr>
          <p:cNvSpPr/>
          <p:nvPr/>
        </p:nvSpPr>
        <p:spPr>
          <a:xfrm>
            <a:off x="2097466" y="1839797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935C81C-D71A-A140-91B7-023367835363}"/>
              </a:ext>
            </a:extLst>
          </p:cNvPr>
          <p:cNvSpPr/>
          <p:nvPr/>
        </p:nvSpPr>
        <p:spPr>
          <a:xfrm>
            <a:off x="2333136" y="1839797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A5CB4C3-0B61-1C4C-B845-942E55DD4E95}"/>
              </a:ext>
            </a:extLst>
          </p:cNvPr>
          <p:cNvSpPr/>
          <p:nvPr/>
        </p:nvSpPr>
        <p:spPr>
          <a:xfrm>
            <a:off x="2568806" y="1839797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4F408EE-4112-C844-9CE4-D403B943A783}"/>
              </a:ext>
            </a:extLst>
          </p:cNvPr>
          <p:cNvSpPr/>
          <p:nvPr/>
        </p:nvSpPr>
        <p:spPr>
          <a:xfrm>
            <a:off x="2804476" y="1839797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04978B5-6E3A-5B43-B781-D33BCB34B77D}"/>
              </a:ext>
            </a:extLst>
          </p:cNvPr>
          <p:cNvSpPr/>
          <p:nvPr/>
        </p:nvSpPr>
        <p:spPr>
          <a:xfrm>
            <a:off x="3040146" y="1839797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9A3CDDE-76D2-FD4E-98CE-85B11630F933}"/>
              </a:ext>
            </a:extLst>
          </p:cNvPr>
          <p:cNvSpPr/>
          <p:nvPr/>
        </p:nvSpPr>
        <p:spPr>
          <a:xfrm>
            <a:off x="3984398" y="1839797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9A9DD9-814C-3F46-94C1-F0C48572F5EC}"/>
              </a:ext>
            </a:extLst>
          </p:cNvPr>
          <p:cNvSpPr/>
          <p:nvPr/>
        </p:nvSpPr>
        <p:spPr>
          <a:xfrm>
            <a:off x="4220068" y="1839797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8161BD1-C76C-2A47-8165-07A98A62ABE0}"/>
              </a:ext>
            </a:extLst>
          </p:cNvPr>
          <p:cNvSpPr/>
          <p:nvPr/>
        </p:nvSpPr>
        <p:spPr>
          <a:xfrm>
            <a:off x="4455738" y="1839797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61AA52-C43F-654F-A6BA-9284C0557531}"/>
              </a:ext>
            </a:extLst>
          </p:cNvPr>
          <p:cNvSpPr/>
          <p:nvPr/>
        </p:nvSpPr>
        <p:spPr>
          <a:xfrm>
            <a:off x="4691408" y="1839797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C5683D2-5D35-DF45-85A6-7E9AD7CC2DEB}"/>
              </a:ext>
            </a:extLst>
          </p:cNvPr>
          <p:cNvSpPr txBox="1"/>
          <p:nvPr/>
        </p:nvSpPr>
        <p:spPr>
          <a:xfrm>
            <a:off x="3501630" y="1783121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…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B02F200-B03F-424F-87C9-5083C0F6451C}"/>
              </a:ext>
            </a:extLst>
          </p:cNvPr>
          <p:cNvSpPr/>
          <p:nvPr/>
        </p:nvSpPr>
        <p:spPr>
          <a:xfrm>
            <a:off x="1390456" y="2793465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C06572E-282B-E641-8D28-3CF3AD8C930E}"/>
              </a:ext>
            </a:extLst>
          </p:cNvPr>
          <p:cNvSpPr/>
          <p:nvPr/>
        </p:nvSpPr>
        <p:spPr>
          <a:xfrm>
            <a:off x="1626126" y="2793465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A44C930-6B46-084C-80B8-141D243875D5}"/>
              </a:ext>
            </a:extLst>
          </p:cNvPr>
          <p:cNvSpPr/>
          <p:nvPr/>
        </p:nvSpPr>
        <p:spPr>
          <a:xfrm>
            <a:off x="1861796" y="2793465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34F9881-E602-E044-A4F1-02D984DDC7A1}"/>
              </a:ext>
            </a:extLst>
          </p:cNvPr>
          <p:cNvSpPr/>
          <p:nvPr/>
        </p:nvSpPr>
        <p:spPr>
          <a:xfrm>
            <a:off x="2097466" y="2793465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C68E06A-8B10-1F49-AC81-796EDC0836E2}"/>
              </a:ext>
            </a:extLst>
          </p:cNvPr>
          <p:cNvSpPr/>
          <p:nvPr/>
        </p:nvSpPr>
        <p:spPr>
          <a:xfrm>
            <a:off x="2333136" y="2793465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23F61CC-F7B1-384A-A7B8-29E6D04958C5}"/>
              </a:ext>
            </a:extLst>
          </p:cNvPr>
          <p:cNvSpPr/>
          <p:nvPr/>
        </p:nvSpPr>
        <p:spPr>
          <a:xfrm>
            <a:off x="2568806" y="2793465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13F72EA-8794-584D-8D33-B71E47983312}"/>
              </a:ext>
            </a:extLst>
          </p:cNvPr>
          <p:cNvSpPr/>
          <p:nvPr/>
        </p:nvSpPr>
        <p:spPr>
          <a:xfrm>
            <a:off x="2804476" y="2793465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B432168-8900-6448-86DC-66F8DA6F9F2E}"/>
              </a:ext>
            </a:extLst>
          </p:cNvPr>
          <p:cNvSpPr/>
          <p:nvPr/>
        </p:nvSpPr>
        <p:spPr>
          <a:xfrm>
            <a:off x="3040146" y="2793465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7A88F70-FC2A-2349-B257-347B24DCBEBE}"/>
              </a:ext>
            </a:extLst>
          </p:cNvPr>
          <p:cNvSpPr/>
          <p:nvPr/>
        </p:nvSpPr>
        <p:spPr>
          <a:xfrm>
            <a:off x="3984398" y="2793465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9E14433-57E9-A74D-A5B9-BC6575A18EA5}"/>
              </a:ext>
            </a:extLst>
          </p:cNvPr>
          <p:cNvSpPr/>
          <p:nvPr/>
        </p:nvSpPr>
        <p:spPr>
          <a:xfrm>
            <a:off x="4220068" y="2793465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F7497C2-0DA6-E14E-AEBF-EB02E65ECD67}"/>
              </a:ext>
            </a:extLst>
          </p:cNvPr>
          <p:cNvSpPr/>
          <p:nvPr/>
        </p:nvSpPr>
        <p:spPr>
          <a:xfrm>
            <a:off x="4455738" y="2793465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829B4BB-D426-3F4D-A239-85411AF0C52F}"/>
              </a:ext>
            </a:extLst>
          </p:cNvPr>
          <p:cNvSpPr/>
          <p:nvPr/>
        </p:nvSpPr>
        <p:spPr>
          <a:xfrm>
            <a:off x="4691408" y="2793465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246A316-AEFF-024D-B847-994D896196E7}"/>
              </a:ext>
            </a:extLst>
          </p:cNvPr>
          <p:cNvSpPr txBox="1"/>
          <p:nvPr/>
        </p:nvSpPr>
        <p:spPr>
          <a:xfrm>
            <a:off x="3501630" y="2736789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…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02E3453-B8C1-C847-BE3C-28A83158F461}"/>
              </a:ext>
            </a:extLst>
          </p:cNvPr>
          <p:cNvSpPr/>
          <p:nvPr/>
        </p:nvSpPr>
        <p:spPr>
          <a:xfrm>
            <a:off x="1390456" y="3095123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3909735-587F-F44F-8215-D40938E2E2CF}"/>
              </a:ext>
            </a:extLst>
          </p:cNvPr>
          <p:cNvSpPr/>
          <p:nvPr/>
        </p:nvSpPr>
        <p:spPr>
          <a:xfrm>
            <a:off x="1626126" y="3095123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F18A5DD-A585-7348-BA2C-A94EEFC9A0DC}"/>
              </a:ext>
            </a:extLst>
          </p:cNvPr>
          <p:cNvSpPr/>
          <p:nvPr/>
        </p:nvSpPr>
        <p:spPr>
          <a:xfrm>
            <a:off x="1861796" y="3095123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B134968-9D2E-2345-AA37-6A6656B641CA}"/>
              </a:ext>
            </a:extLst>
          </p:cNvPr>
          <p:cNvSpPr/>
          <p:nvPr/>
        </p:nvSpPr>
        <p:spPr>
          <a:xfrm>
            <a:off x="2097466" y="3095123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C287DF2-0C3A-2947-9B3B-A4D8E8D10BD2}"/>
              </a:ext>
            </a:extLst>
          </p:cNvPr>
          <p:cNvSpPr/>
          <p:nvPr/>
        </p:nvSpPr>
        <p:spPr>
          <a:xfrm>
            <a:off x="2333136" y="3095123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7D8AB14-8468-CB45-96AA-68F44A10F8C4}"/>
              </a:ext>
            </a:extLst>
          </p:cNvPr>
          <p:cNvSpPr/>
          <p:nvPr/>
        </p:nvSpPr>
        <p:spPr>
          <a:xfrm>
            <a:off x="2568806" y="3095123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EBF41E1-CE5A-9348-BEBC-8B1AECAF3FEE}"/>
              </a:ext>
            </a:extLst>
          </p:cNvPr>
          <p:cNvSpPr/>
          <p:nvPr/>
        </p:nvSpPr>
        <p:spPr>
          <a:xfrm>
            <a:off x="2804476" y="3095123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89343BF-2E5B-CB44-A1BC-D8A2AB2F9432}"/>
              </a:ext>
            </a:extLst>
          </p:cNvPr>
          <p:cNvSpPr/>
          <p:nvPr/>
        </p:nvSpPr>
        <p:spPr>
          <a:xfrm>
            <a:off x="3040146" y="3095123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AA69364-8152-1E44-82A4-1641BF8F72A1}"/>
              </a:ext>
            </a:extLst>
          </p:cNvPr>
          <p:cNvSpPr/>
          <p:nvPr/>
        </p:nvSpPr>
        <p:spPr>
          <a:xfrm>
            <a:off x="3984398" y="3095123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6B02C10-D5BE-454A-9D9D-1B93B00CA70F}"/>
              </a:ext>
            </a:extLst>
          </p:cNvPr>
          <p:cNvSpPr/>
          <p:nvPr/>
        </p:nvSpPr>
        <p:spPr>
          <a:xfrm>
            <a:off x="4220068" y="3095123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E595512-CD98-C84E-B6FD-E4C9BD25E785}"/>
              </a:ext>
            </a:extLst>
          </p:cNvPr>
          <p:cNvSpPr/>
          <p:nvPr/>
        </p:nvSpPr>
        <p:spPr>
          <a:xfrm>
            <a:off x="4455738" y="3095123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674BFE5-5144-8F4A-B77A-4DE380A2BA4A}"/>
              </a:ext>
            </a:extLst>
          </p:cNvPr>
          <p:cNvSpPr/>
          <p:nvPr/>
        </p:nvSpPr>
        <p:spPr>
          <a:xfrm>
            <a:off x="4691408" y="3095123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B39F17A-71F9-994A-B4BD-FA2E5B94063E}"/>
              </a:ext>
            </a:extLst>
          </p:cNvPr>
          <p:cNvSpPr txBox="1"/>
          <p:nvPr/>
        </p:nvSpPr>
        <p:spPr>
          <a:xfrm>
            <a:off x="3501630" y="3038447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…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8682485-C718-5B48-B94E-72C8D5558EB7}"/>
              </a:ext>
            </a:extLst>
          </p:cNvPr>
          <p:cNvSpPr/>
          <p:nvPr/>
        </p:nvSpPr>
        <p:spPr>
          <a:xfrm>
            <a:off x="1390456" y="3396781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2545F2F-EBD4-B049-B5D1-435DE7F88E08}"/>
              </a:ext>
            </a:extLst>
          </p:cNvPr>
          <p:cNvSpPr/>
          <p:nvPr/>
        </p:nvSpPr>
        <p:spPr>
          <a:xfrm>
            <a:off x="1626126" y="3396781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3C614EC-481C-0147-888F-2B5D426EB3F1}"/>
              </a:ext>
            </a:extLst>
          </p:cNvPr>
          <p:cNvSpPr/>
          <p:nvPr/>
        </p:nvSpPr>
        <p:spPr>
          <a:xfrm>
            <a:off x="1861796" y="3396781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C8F89E3-915F-8F41-A75C-16D0D18EE442}"/>
              </a:ext>
            </a:extLst>
          </p:cNvPr>
          <p:cNvSpPr/>
          <p:nvPr/>
        </p:nvSpPr>
        <p:spPr>
          <a:xfrm>
            <a:off x="2097466" y="3396781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BCE740D-0472-7D47-85A4-FF34047CA702}"/>
              </a:ext>
            </a:extLst>
          </p:cNvPr>
          <p:cNvSpPr/>
          <p:nvPr/>
        </p:nvSpPr>
        <p:spPr>
          <a:xfrm>
            <a:off x="2333136" y="3396781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A31A552-4D64-C740-95C3-CF38DE6633F5}"/>
              </a:ext>
            </a:extLst>
          </p:cNvPr>
          <p:cNvSpPr/>
          <p:nvPr/>
        </p:nvSpPr>
        <p:spPr>
          <a:xfrm>
            <a:off x="2568806" y="3396781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6AEEA65-6201-1240-8FBD-0ACBB80655A8}"/>
              </a:ext>
            </a:extLst>
          </p:cNvPr>
          <p:cNvSpPr/>
          <p:nvPr/>
        </p:nvSpPr>
        <p:spPr>
          <a:xfrm>
            <a:off x="2804476" y="3396781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7736921-B3B1-3444-B592-348BF6BA2678}"/>
              </a:ext>
            </a:extLst>
          </p:cNvPr>
          <p:cNvSpPr/>
          <p:nvPr/>
        </p:nvSpPr>
        <p:spPr>
          <a:xfrm>
            <a:off x="3040146" y="3396781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6EB05B8-2EA3-434E-A806-6BA4FC2ADD17}"/>
              </a:ext>
            </a:extLst>
          </p:cNvPr>
          <p:cNvSpPr/>
          <p:nvPr/>
        </p:nvSpPr>
        <p:spPr>
          <a:xfrm>
            <a:off x="3984398" y="3396781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A67134E-DB83-9B42-9028-FBE19F3DB108}"/>
              </a:ext>
            </a:extLst>
          </p:cNvPr>
          <p:cNvSpPr/>
          <p:nvPr/>
        </p:nvSpPr>
        <p:spPr>
          <a:xfrm>
            <a:off x="4220068" y="3396781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0FDAFC2-97D5-3844-AEB8-C4D77BEF9DCB}"/>
              </a:ext>
            </a:extLst>
          </p:cNvPr>
          <p:cNvSpPr/>
          <p:nvPr/>
        </p:nvSpPr>
        <p:spPr>
          <a:xfrm>
            <a:off x="4455738" y="3396781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DA4EE9E4-D7B9-7A4F-8E71-CA450DFB5637}"/>
              </a:ext>
            </a:extLst>
          </p:cNvPr>
          <p:cNvSpPr/>
          <p:nvPr/>
        </p:nvSpPr>
        <p:spPr>
          <a:xfrm>
            <a:off x="4691408" y="3396781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3393AA6-E50E-404E-9A48-265A7124E73E}"/>
              </a:ext>
            </a:extLst>
          </p:cNvPr>
          <p:cNvSpPr txBox="1"/>
          <p:nvPr/>
        </p:nvSpPr>
        <p:spPr>
          <a:xfrm>
            <a:off x="3501630" y="3340105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…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449E32D6-1D31-B34B-A937-AEAA95DFC657}"/>
              </a:ext>
            </a:extLst>
          </p:cNvPr>
          <p:cNvSpPr/>
          <p:nvPr/>
        </p:nvSpPr>
        <p:spPr>
          <a:xfrm>
            <a:off x="1390456" y="3698439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F6920EA4-02B7-AE4B-AB24-EAC3ECF0A76D}"/>
              </a:ext>
            </a:extLst>
          </p:cNvPr>
          <p:cNvSpPr/>
          <p:nvPr/>
        </p:nvSpPr>
        <p:spPr>
          <a:xfrm>
            <a:off x="1626126" y="3698439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1A525488-14E1-8B4F-8497-060C8BA99D3C}"/>
              </a:ext>
            </a:extLst>
          </p:cNvPr>
          <p:cNvSpPr/>
          <p:nvPr/>
        </p:nvSpPr>
        <p:spPr>
          <a:xfrm>
            <a:off x="1861796" y="3698439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E5F598C-3266-3F41-9AFB-1E9468900756}"/>
              </a:ext>
            </a:extLst>
          </p:cNvPr>
          <p:cNvSpPr/>
          <p:nvPr/>
        </p:nvSpPr>
        <p:spPr>
          <a:xfrm>
            <a:off x="2097466" y="3698439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3324023A-12DB-964E-ACFD-539B91965A26}"/>
              </a:ext>
            </a:extLst>
          </p:cNvPr>
          <p:cNvSpPr/>
          <p:nvPr/>
        </p:nvSpPr>
        <p:spPr>
          <a:xfrm>
            <a:off x="2333136" y="3698439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C034F6C2-5143-2F43-A3D6-20892CDE48EE}"/>
              </a:ext>
            </a:extLst>
          </p:cNvPr>
          <p:cNvSpPr/>
          <p:nvPr/>
        </p:nvSpPr>
        <p:spPr>
          <a:xfrm>
            <a:off x="2568806" y="3698439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F19F2087-6D50-8342-8352-62A3D3A7CE2C}"/>
              </a:ext>
            </a:extLst>
          </p:cNvPr>
          <p:cNvSpPr/>
          <p:nvPr/>
        </p:nvSpPr>
        <p:spPr>
          <a:xfrm>
            <a:off x="2804476" y="3698439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5FE5EC2-8C8A-E343-A43F-4CC30D220699}"/>
              </a:ext>
            </a:extLst>
          </p:cNvPr>
          <p:cNvSpPr/>
          <p:nvPr/>
        </p:nvSpPr>
        <p:spPr>
          <a:xfrm>
            <a:off x="3040146" y="3698439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8918FC8-1723-A14F-AF9C-912EA5B8E59F}"/>
              </a:ext>
            </a:extLst>
          </p:cNvPr>
          <p:cNvSpPr/>
          <p:nvPr/>
        </p:nvSpPr>
        <p:spPr>
          <a:xfrm>
            <a:off x="3984398" y="3698439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01A2093-6545-614D-88E4-065FD23AA8B5}"/>
              </a:ext>
            </a:extLst>
          </p:cNvPr>
          <p:cNvSpPr/>
          <p:nvPr/>
        </p:nvSpPr>
        <p:spPr>
          <a:xfrm>
            <a:off x="4220068" y="3698439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3ECB4C2-8F8E-1A49-A98E-4709820758E7}"/>
              </a:ext>
            </a:extLst>
          </p:cNvPr>
          <p:cNvSpPr/>
          <p:nvPr/>
        </p:nvSpPr>
        <p:spPr>
          <a:xfrm>
            <a:off x="4455738" y="3698439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D8518E79-A158-534B-B1E7-2C4126AE81CF}"/>
              </a:ext>
            </a:extLst>
          </p:cNvPr>
          <p:cNvSpPr/>
          <p:nvPr/>
        </p:nvSpPr>
        <p:spPr>
          <a:xfrm>
            <a:off x="4691408" y="3698439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643FA69-E026-5D4B-9102-526BF0A4F259}"/>
              </a:ext>
            </a:extLst>
          </p:cNvPr>
          <p:cNvSpPr txBox="1"/>
          <p:nvPr/>
        </p:nvSpPr>
        <p:spPr>
          <a:xfrm>
            <a:off x="3501630" y="3641763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…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DE0A5C1-580D-C648-A65F-79FFDCFE7546}"/>
              </a:ext>
            </a:extLst>
          </p:cNvPr>
          <p:cNvSpPr/>
          <p:nvPr/>
        </p:nvSpPr>
        <p:spPr>
          <a:xfrm>
            <a:off x="1390456" y="4000097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B9F82748-915E-F240-B10C-F410EEF1D402}"/>
              </a:ext>
            </a:extLst>
          </p:cNvPr>
          <p:cNvSpPr/>
          <p:nvPr/>
        </p:nvSpPr>
        <p:spPr>
          <a:xfrm>
            <a:off x="1626126" y="4000097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F6FC4F2-2831-1144-93ED-1C85B49DAE7B}"/>
              </a:ext>
            </a:extLst>
          </p:cNvPr>
          <p:cNvSpPr/>
          <p:nvPr/>
        </p:nvSpPr>
        <p:spPr>
          <a:xfrm>
            <a:off x="1861796" y="4000097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0A20DDE-A3CE-A746-96A6-E5FD94F73641}"/>
              </a:ext>
            </a:extLst>
          </p:cNvPr>
          <p:cNvSpPr/>
          <p:nvPr/>
        </p:nvSpPr>
        <p:spPr>
          <a:xfrm>
            <a:off x="2097466" y="4000097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13D30100-2C80-CC4D-B712-C6765862DF1D}"/>
              </a:ext>
            </a:extLst>
          </p:cNvPr>
          <p:cNvSpPr/>
          <p:nvPr/>
        </p:nvSpPr>
        <p:spPr>
          <a:xfrm>
            <a:off x="2333136" y="4000097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0EFD2226-513B-F643-A95C-000876EEE774}"/>
              </a:ext>
            </a:extLst>
          </p:cNvPr>
          <p:cNvSpPr/>
          <p:nvPr/>
        </p:nvSpPr>
        <p:spPr>
          <a:xfrm>
            <a:off x="2568806" y="4000097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3B25361A-4242-0C48-932C-D63EE2AAD579}"/>
              </a:ext>
            </a:extLst>
          </p:cNvPr>
          <p:cNvSpPr/>
          <p:nvPr/>
        </p:nvSpPr>
        <p:spPr>
          <a:xfrm>
            <a:off x="2804476" y="4000097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7BDA84F2-4CA1-1644-BB39-0DBFCD98EC94}"/>
              </a:ext>
            </a:extLst>
          </p:cNvPr>
          <p:cNvSpPr/>
          <p:nvPr/>
        </p:nvSpPr>
        <p:spPr>
          <a:xfrm>
            <a:off x="3040146" y="4000097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97B0C278-D93F-1842-BA25-CB2477DA8C79}"/>
              </a:ext>
            </a:extLst>
          </p:cNvPr>
          <p:cNvSpPr/>
          <p:nvPr/>
        </p:nvSpPr>
        <p:spPr>
          <a:xfrm>
            <a:off x="3984398" y="4000097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C6262A8B-432A-574D-94B3-50FAA9C6E702}"/>
              </a:ext>
            </a:extLst>
          </p:cNvPr>
          <p:cNvSpPr/>
          <p:nvPr/>
        </p:nvSpPr>
        <p:spPr>
          <a:xfrm>
            <a:off x="4220068" y="4000097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69B93A7E-0913-5A48-84A1-9C1179DF8009}"/>
              </a:ext>
            </a:extLst>
          </p:cNvPr>
          <p:cNvSpPr/>
          <p:nvPr/>
        </p:nvSpPr>
        <p:spPr>
          <a:xfrm>
            <a:off x="4455738" y="4000097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648CD0E-C2CF-8045-B44C-25601AAD66CB}"/>
              </a:ext>
            </a:extLst>
          </p:cNvPr>
          <p:cNvSpPr/>
          <p:nvPr/>
        </p:nvSpPr>
        <p:spPr>
          <a:xfrm>
            <a:off x="4691408" y="4000097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B977EB3-52EF-7E4D-B675-FD5DADBF98E3}"/>
              </a:ext>
            </a:extLst>
          </p:cNvPr>
          <p:cNvSpPr txBox="1"/>
          <p:nvPr/>
        </p:nvSpPr>
        <p:spPr>
          <a:xfrm>
            <a:off x="3501630" y="3943421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…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CDA809B-E69D-8141-BE6B-597F85CED212}"/>
              </a:ext>
            </a:extLst>
          </p:cNvPr>
          <p:cNvSpPr/>
          <p:nvPr/>
        </p:nvSpPr>
        <p:spPr>
          <a:xfrm>
            <a:off x="1390456" y="4301755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25444589-29F1-934C-A904-A409B54A363F}"/>
              </a:ext>
            </a:extLst>
          </p:cNvPr>
          <p:cNvSpPr/>
          <p:nvPr/>
        </p:nvSpPr>
        <p:spPr>
          <a:xfrm>
            <a:off x="1626126" y="4301755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EE49C462-07D9-E440-BC05-A6F6D5E00AD8}"/>
              </a:ext>
            </a:extLst>
          </p:cNvPr>
          <p:cNvSpPr/>
          <p:nvPr/>
        </p:nvSpPr>
        <p:spPr>
          <a:xfrm>
            <a:off x="1861796" y="4301755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ABF6EAB7-D94C-6943-814A-1149813DC0C5}"/>
              </a:ext>
            </a:extLst>
          </p:cNvPr>
          <p:cNvSpPr/>
          <p:nvPr/>
        </p:nvSpPr>
        <p:spPr>
          <a:xfrm>
            <a:off x="2097466" y="4301755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6C5769DE-65F2-B44C-930C-D31420CB9804}"/>
              </a:ext>
            </a:extLst>
          </p:cNvPr>
          <p:cNvSpPr/>
          <p:nvPr/>
        </p:nvSpPr>
        <p:spPr>
          <a:xfrm>
            <a:off x="2333136" y="4301755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AD2932A2-6BA3-1046-9640-F0B7B89095D0}"/>
              </a:ext>
            </a:extLst>
          </p:cNvPr>
          <p:cNvSpPr/>
          <p:nvPr/>
        </p:nvSpPr>
        <p:spPr>
          <a:xfrm>
            <a:off x="2568806" y="4301755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EEAF3277-90A6-3745-8E29-809C8A02808C}"/>
              </a:ext>
            </a:extLst>
          </p:cNvPr>
          <p:cNvSpPr/>
          <p:nvPr/>
        </p:nvSpPr>
        <p:spPr>
          <a:xfrm>
            <a:off x="2804476" y="4301755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8A0A379-EC25-F143-AA9E-8D5A02BA13EB}"/>
              </a:ext>
            </a:extLst>
          </p:cNvPr>
          <p:cNvSpPr/>
          <p:nvPr/>
        </p:nvSpPr>
        <p:spPr>
          <a:xfrm>
            <a:off x="3040146" y="4301755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BC6A0DDA-7058-B443-A6BB-6BF122D28F74}"/>
              </a:ext>
            </a:extLst>
          </p:cNvPr>
          <p:cNvSpPr/>
          <p:nvPr/>
        </p:nvSpPr>
        <p:spPr>
          <a:xfrm>
            <a:off x="3984398" y="4301755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171B0FE8-382D-8D42-83D5-8D4844042B0E}"/>
              </a:ext>
            </a:extLst>
          </p:cNvPr>
          <p:cNvSpPr/>
          <p:nvPr/>
        </p:nvSpPr>
        <p:spPr>
          <a:xfrm>
            <a:off x="4220068" y="4301755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3E23B181-F9CF-C24C-A941-D63163B537A9}"/>
              </a:ext>
            </a:extLst>
          </p:cNvPr>
          <p:cNvSpPr/>
          <p:nvPr/>
        </p:nvSpPr>
        <p:spPr>
          <a:xfrm>
            <a:off x="4455738" y="4301755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FFC976A4-19C4-A943-AE78-5E06FB48F36D}"/>
              </a:ext>
            </a:extLst>
          </p:cNvPr>
          <p:cNvSpPr/>
          <p:nvPr/>
        </p:nvSpPr>
        <p:spPr>
          <a:xfrm>
            <a:off x="4691408" y="4301755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5AE301F1-BCB5-2747-8DDA-01AF79E18F32}"/>
              </a:ext>
            </a:extLst>
          </p:cNvPr>
          <p:cNvSpPr txBox="1"/>
          <p:nvPr/>
        </p:nvSpPr>
        <p:spPr>
          <a:xfrm>
            <a:off x="3501630" y="4245079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…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7061EEE3-0E85-2543-8BBA-A87BA117BBB5}"/>
              </a:ext>
            </a:extLst>
          </p:cNvPr>
          <p:cNvSpPr/>
          <p:nvPr/>
        </p:nvSpPr>
        <p:spPr>
          <a:xfrm>
            <a:off x="1390456" y="4603413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8A809E80-865F-AD41-81DE-493EEA133071}"/>
              </a:ext>
            </a:extLst>
          </p:cNvPr>
          <p:cNvSpPr/>
          <p:nvPr/>
        </p:nvSpPr>
        <p:spPr>
          <a:xfrm>
            <a:off x="1626126" y="4603413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6E4CCC30-CCE6-934C-B08B-7358B926871D}"/>
              </a:ext>
            </a:extLst>
          </p:cNvPr>
          <p:cNvSpPr/>
          <p:nvPr/>
        </p:nvSpPr>
        <p:spPr>
          <a:xfrm>
            <a:off x="1861796" y="4603413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31A91956-3384-1642-B746-D49B904CACCC}"/>
              </a:ext>
            </a:extLst>
          </p:cNvPr>
          <p:cNvSpPr/>
          <p:nvPr/>
        </p:nvSpPr>
        <p:spPr>
          <a:xfrm>
            <a:off x="2097466" y="4603413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DC9EFAC6-7E24-DA4E-85BD-B3FA339080BF}"/>
              </a:ext>
            </a:extLst>
          </p:cNvPr>
          <p:cNvSpPr/>
          <p:nvPr/>
        </p:nvSpPr>
        <p:spPr>
          <a:xfrm>
            <a:off x="2333136" y="4603413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D78AEA4D-7D15-8F41-83CC-1029FA2CEA28}"/>
              </a:ext>
            </a:extLst>
          </p:cNvPr>
          <p:cNvSpPr/>
          <p:nvPr/>
        </p:nvSpPr>
        <p:spPr>
          <a:xfrm>
            <a:off x="2568806" y="4603413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CD152910-C87B-884D-B81D-FB17FC1BA1D9}"/>
              </a:ext>
            </a:extLst>
          </p:cNvPr>
          <p:cNvSpPr/>
          <p:nvPr/>
        </p:nvSpPr>
        <p:spPr>
          <a:xfrm>
            <a:off x="2804476" y="4603413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14E094E0-1107-1B45-98AE-DE1CFF9EC57C}"/>
              </a:ext>
            </a:extLst>
          </p:cNvPr>
          <p:cNvSpPr/>
          <p:nvPr/>
        </p:nvSpPr>
        <p:spPr>
          <a:xfrm>
            <a:off x="3040146" y="4603413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F4CC9670-41FD-3B42-AC39-BD3EAE188AF0}"/>
              </a:ext>
            </a:extLst>
          </p:cNvPr>
          <p:cNvSpPr/>
          <p:nvPr/>
        </p:nvSpPr>
        <p:spPr>
          <a:xfrm>
            <a:off x="3984398" y="4603413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54C8FF4-B16A-5748-8FE8-1AE32ED2AC87}"/>
              </a:ext>
            </a:extLst>
          </p:cNvPr>
          <p:cNvSpPr/>
          <p:nvPr/>
        </p:nvSpPr>
        <p:spPr>
          <a:xfrm>
            <a:off x="4220068" y="4603413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4596A086-889B-AE40-996A-6A5980E37C30}"/>
              </a:ext>
            </a:extLst>
          </p:cNvPr>
          <p:cNvSpPr/>
          <p:nvPr/>
        </p:nvSpPr>
        <p:spPr>
          <a:xfrm>
            <a:off x="4455738" y="4603413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C5E2A39F-A142-5943-972A-D053E47CCDE4}"/>
              </a:ext>
            </a:extLst>
          </p:cNvPr>
          <p:cNvSpPr/>
          <p:nvPr/>
        </p:nvSpPr>
        <p:spPr>
          <a:xfrm>
            <a:off x="4691408" y="4603413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F5B98986-61B6-AB48-9F2F-A740CD65B4AE}"/>
              </a:ext>
            </a:extLst>
          </p:cNvPr>
          <p:cNvSpPr txBox="1"/>
          <p:nvPr/>
        </p:nvSpPr>
        <p:spPr>
          <a:xfrm>
            <a:off x="3501630" y="4546737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…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C0F3B47F-1104-A740-B176-44CA8B9F2235}"/>
              </a:ext>
            </a:extLst>
          </p:cNvPr>
          <p:cNvSpPr/>
          <p:nvPr/>
        </p:nvSpPr>
        <p:spPr>
          <a:xfrm>
            <a:off x="1390456" y="4905071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2ADE8D18-20FE-4246-B44C-307D3CFA935E}"/>
              </a:ext>
            </a:extLst>
          </p:cNvPr>
          <p:cNvSpPr/>
          <p:nvPr/>
        </p:nvSpPr>
        <p:spPr>
          <a:xfrm>
            <a:off x="1626126" y="4905071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F37004CA-5A1B-4347-AEE6-C6FDB7AFB9EF}"/>
              </a:ext>
            </a:extLst>
          </p:cNvPr>
          <p:cNvSpPr/>
          <p:nvPr/>
        </p:nvSpPr>
        <p:spPr>
          <a:xfrm>
            <a:off x="1861796" y="4905071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82468DAD-0738-4344-9167-152953A46373}"/>
              </a:ext>
            </a:extLst>
          </p:cNvPr>
          <p:cNvSpPr/>
          <p:nvPr/>
        </p:nvSpPr>
        <p:spPr>
          <a:xfrm>
            <a:off x="2097466" y="4905071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845DD06B-416B-734E-8898-482A9D10A375}"/>
              </a:ext>
            </a:extLst>
          </p:cNvPr>
          <p:cNvSpPr/>
          <p:nvPr/>
        </p:nvSpPr>
        <p:spPr>
          <a:xfrm>
            <a:off x="2333136" y="4905071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8B20CA7F-8F99-4044-8A88-E8856F2FA437}"/>
              </a:ext>
            </a:extLst>
          </p:cNvPr>
          <p:cNvSpPr/>
          <p:nvPr/>
        </p:nvSpPr>
        <p:spPr>
          <a:xfrm>
            <a:off x="2568806" y="4905071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2909E160-C63D-8F44-AAFE-A7C752640055}"/>
              </a:ext>
            </a:extLst>
          </p:cNvPr>
          <p:cNvSpPr/>
          <p:nvPr/>
        </p:nvSpPr>
        <p:spPr>
          <a:xfrm>
            <a:off x="2804476" y="4905071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B7ED491A-B133-A84F-9522-5C098053A4A4}"/>
              </a:ext>
            </a:extLst>
          </p:cNvPr>
          <p:cNvSpPr/>
          <p:nvPr/>
        </p:nvSpPr>
        <p:spPr>
          <a:xfrm>
            <a:off x="3040146" y="4905071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7FBA4B62-C8C5-1B42-AA20-8B19B3E03B8C}"/>
              </a:ext>
            </a:extLst>
          </p:cNvPr>
          <p:cNvSpPr/>
          <p:nvPr/>
        </p:nvSpPr>
        <p:spPr>
          <a:xfrm>
            <a:off x="3984398" y="4905071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0B8A27F8-F0D9-A349-B06D-CBF3B85E5CE1}"/>
              </a:ext>
            </a:extLst>
          </p:cNvPr>
          <p:cNvSpPr/>
          <p:nvPr/>
        </p:nvSpPr>
        <p:spPr>
          <a:xfrm>
            <a:off x="4220068" y="4905071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B2CA5749-9AC5-1543-A6A7-897D99853EEE}"/>
              </a:ext>
            </a:extLst>
          </p:cNvPr>
          <p:cNvSpPr/>
          <p:nvPr/>
        </p:nvSpPr>
        <p:spPr>
          <a:xfrm>
            <a:off x="4455738" y="4905071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5F4BEB5E-768C-9542-AB45-F69378E67B4D}"/>
              </a:ext>
            </a:extLst>
          </p:cNvPr>
          <p:cNvSpPr/>
          <p:nvPr/>
        </p:nvSpPr>
        <p:spPr>
          <a:xfrm>
            <a:off x="4691408" y="4905071"/>
            <a:ext cx="235670" cy="301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0A640C78-4966-2A4C-B3DD-BA723A7BC69F}"/>
              </a:ext>
            </a:extLst>
          </p:cNvPr>
          <p:cNvSpPr txBox="1"/>
          <p:nvPr/>
        </p:nvSpPr>
        <p:spPr>
          <a:xfrm>
            <a:off x="3501630" y="4848395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…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EE127EF-06AC-A241-8022-A427696BDD22}"/>
              </a:ext>
            </a:extLst>
          </p:cNvPr>
          <p:cNvSpPr txBox="1"/>
          <p:nvPr/>
        </p:nvSpPr>
        <p:spPr>
          <a:xfrm>
            <a:off x="1626126" y="2323961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⋮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F4F70756-421E-E04E-8406-1B630478CE12}"/>
              </a:ext>
            </a:extLst>
          </p:cNvPr>
          <p:cNvSpPr txBox="1"/>
          <p:nvPr/>
        </p:nvSpPr>
        <p:spPr>
          <a:xfrm>
            <a:off x="999245" y="3963201"/>
            <a:ext cx="391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12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A886F83D-9B22-084F-B633-047634E47DEC}"/>
              </a:ext>
            </a:extLst>
          </p:cNvPr>
          <p:cNvSpPr txBox="1"/>
          <p:nvPr/>
        </p:nvSpPr>
        <p:spPr>
          <a:xfrm>
            <a:off x="1126505" y="4264859"/>
            <a:ext cx="235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8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05BF47AD-9B53-F84A-BFC6-477740D822ED}"/>
              </a:ext>
            </a:extLst>
          </p:cNvPr>
          <p:cNvSpPr txBox="1"/>
          <p:nvPr/>
        </p:nvSpPr>
        <p:spPr>
          <a:xfrm>
            <a:off x="1126505" y="4566517"/>
            <a:ext cx="235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4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325C0A81-6CD3-E644-BF5E-8FCEA0EBDBF0}"/>
              </a:ext>
            </a:extLst>
          </p:cNvPr>
          <p:cNvSpPr txBox="1"/>
          <p:nvPr/>
        </p:nvSpPr>
        <p:spPr>
          <a:xfrm>
            <a:off x="1126505" y="4868175"/>
            <a:ext cx="235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0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4D63859-B486-4744-AB74-6A545ECCB4E5}"/>
              </a:ext>
            </a:extLst>
          </p:cNvPr>
          <p:cNvSpPr txBox="1"/>
          <p:nvPr/>
        </p:nvSpPr>
        <p:spPr>
          <a:xfrm>
            <a:off x="1010639" y="3692155"/>
            <a:ext cx="391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16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AD717584-F5F7-4C40-AF06-8D4FBD8DC68F}"/>
              </a:ext>
            </a:extLst>
          </p:cNvPr>
          <p:cNvSpPr txBox="1"/>
          <p:nvPr/>
        </p:nvSpPr>
        <p:spPr>
          <a:xfrm>
            <a:off x="1009100" y="3396781"/>
            <a:ext cx="391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20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1868E928-CF08-F149-8AB0-B187ACC17770}"/>
              </a:ext>
            </a:extLst>
          </p:cNvPr>
          <p:cNvSpPr txBox="1"/>
          <p:nvPr/>
        </p:nvSpPr>
        <p:spPr>
          <a:xfrm>
            <a:off x="1007561" y="3101407"/>
            <a:ext cx="391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24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40539CD-0FAC-3844-B9BE-A79378EB996A}"/>
              </a:ext>
            </a:extLst>
          </p:cNvPr>
          <p:cNvSpPr txBox="1"/>
          <p:nvPr/>
        </p:nvSpPr>
        <p:spPr>
          <a:xfrm>
            <a:off x="1006022" y="2806033"/>
            <a:ext cx="391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28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D041D4A3-5E38-9D4D-A518-3679B59E4C00}"/>
              </a:ext>
            </a:extLst>
          </p:cNvPr>
          <p:cNvSpPr txBox="1"/>
          <p:nvPr/>
        </p:nvSpPr>
        <p:spPr>
          <a:xfrm>
            <a:off x="196653" y="1501243"/>
            <a:ext cx="1226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1073741820</a:t>
            </a:r>
            <a:endParaRPr lang="en-US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E8F6435A-C031-8B48-8F62-6A5909D6CB4E}"/>
              </a:ext>
            </a:extLst>
          </p:cNvPr>
          <p:cNvSpPr txBox="1"/>
          <p:nvPr/>
        </p:nvSpPr>
        <p:spPr>
          <a:xfrm>
            <a:off x="254526" y="382712"/>
            <a:ext cx="104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dirección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CC3D8743-3CB0-FA4E-9564-8143D61C4D7A}"/>
              </a:ext>
            </a:extLst>
          </p:cNvPr>
          <p:cNvCxnSpPr>
            <a:stCxn id="231" idx="2"/>
          </p:cNvCxnSpPr>
          <p:nvPr/>
        </p:nvCxnSpPr>
        <p:spPr>
          <a:xfrm flipH="1">
            <a:off x="763574" y="752044"/>
            <a:ext cx="12986" cy="61484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Left Brace 233">
            <a:extLst>
              <a:ext uri="{FF2B5EF4-FFF2-40B4-BE49-F238E27FC236}">
                <a16:creationId xmlns:a16="http://schemas.microsoft.com/office/drawing/2014/main" id="{D9B4C016-B163-7B46-818E-288CB7C5991D}"/>
              </a:ext>
            </a:extLst>
          </p:cNvPr>
          <p:cNvSpPr/>
          <p:nvPr/>
        </p:nvSpPr>
        <p:spPr>
          <a:xfrm rot="16200000">
            <a:off x="2947611" y="3746983"/>
            <a:ext cx="386499" cy="3572438"/>
          </a:xfrm>
          <a:prstGeom prst="leftBrace">
            <a:avLst>
              <a:gd name="adj1" fmla="val 52236"/>
              <a:gd name="adj2" fmla="val 50264"/>
            </a:avLst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236034C-161D-EC4F-A695-103E5D32BAE1}"/>
              </a:ext>
            </a:extLst>
          </p:cNvPr>
          <p:cNvSpPr txBox="1"/>
          <p:nvPr/>
        </p:nvSpPr>
        <p:spPr>
          <a:xfrm>
            <a:off x="196653" y="1821349"/>
            <a:ext cx="1226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1073741816</a:t>
            </a:r>
            <a:endParaRPr lang="en-US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34F12FDC-DD53-0D4F-8943-FE29201E4A70}"/>
              </a:ext>
            </a:extLst>
          </p:cNvPr>
          <p:cNvSpPr txBox="1"/>
          <p:nvPr/>
        </p:nvSpPr>
        <p:spPr>
          <a:xfrm>
            <a:off x="2962375" y="5748767"/>
            <a:ext cx="391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32</a:t>
            </a:r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E4AF4D09-D690-0546-AC85-76126EB910DC}"/>
              </a:ext>
            </a:extLst>
          </p:cNvPr>
          <p:cNvSpPr/>
          <p:nvPr/>
        </p:nvSpPr>
        <p:spPr>
          <a:xfrm>
            <a:off x="1187780" y="2950589"/>
            <a:ext cx="4006392" cy="5895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E0CC6F3B-5FC2-3347-BE03-CCA24EF12B15}"/>
              </a:ext>
            </a:extLst>
          </p:cNvPr>
          <p:cNvSpPr txBox="1"/>
          <p:nvPr/>
        </p:nvSpPr>
        <p:spPr>
          <a:xfrm>
            <a:off x="5276216" y="2893829"/>
            <a:ext cx="3265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palabra de 32 bits o 4 bytes,</a:t>
            </a:r>
          </a:p>
          <a:p>
            <a:r>
              <a:rPr lang="en-US"/>
              <a:t>en las direcciones 24, 25, 26 y 27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5F12CD8C-17D7-224A-AF02-B63075F79D2B}"/>
              </a:ext>
            </a:extLst>
          </p:cNvPr>
          <p:cNvSpPr txBox="1"/>
          <p:nvPr/>
        </p:nvSpPr>
        <p:spPr>
          <a:xfrm>
            <a:off x="2568806" y="216817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RAM de 1 GB</a:t>
            </a:r>
          </a:p>
        </p:txBody>
      </p: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0868BEED-2365-3C4B-8465-E05FFE3EBE9C}"/>
              </a:ext>
            </a:extLst>
          </p:cNvPr>
          <p:cNvCxnSpPr>
            <a:cxnSpLocks/>
          </p:cNvCxnSpPr>
          <p:nvPr/>
        </p:nvCxnSpPr>
        <p:spPr>
          <a:xfrm>
            <a:off x="4809243" y="3238502"/>
            <a:ext cx="688832" cy="65411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7DF062A7-1219-8C46-95C4-F470521BA95E}"/>
              </a:ext>
            </a:extLst>
          </p:cNvPr>
          <p:cNvCxnSpPr>
            <a:cxnSpLocks/>
          </p:cNvCxnSpPr>
          <p:nvPr/>
        </p:nvCxnSpPr>
        <p:spPr>
          <a:xfrm>
            <a:off x="4573573" y="3238502"/>
            <a:ext cx="806667" cy="106325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ight Brace 248">
            <a:extLst>
              <a:ext uri="{FF2B5EF4-FFF2-40B4-BE49-F238E27FC236}">
                <a16:creationId xmlns:a16="http://schemas.microsoft.com/office/drawing/2014/main" id="{6795030D-E3EF-EF4F-93A6-F9B6F37BF2F6}"/>
              </a:ext>
            </a:extLst>
          </p:cNvPr>
          <p:cNvSpPr/>
          <p:nvPr/>
        </p:nvSpPr>
        <p:spPr>
          <a:xfrm>
            <a:off x="6023728" y="3792592"/>
            <a:ext cx="207390" cy="849176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1DA3FC2C-C076-0841-89B7-17B68ED59F2A}"/>
              </a:ext>
            </a:extLst>
          </p:cNvPr>
          <p:cNvSpPr txBox="1"/>
          <p:nvPr/>
        </p:nvSpPr>
        <p:spPr>
          <a:xfrm>
            <a:off x="6422577" y="3865781"/>
            <a:ext cx="2218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0, 1: únicos valores</a:t>
            </a:r>
          </a:p>
          <a:p>
            <a:r>
              <a:rPr lang="en-US"/>
              <a:t>posibles para cada bit</a:t>
            </a:r>
          </a:p>
        </p:txBody>
      </p:sp>
    </p:spTree>
    <p:extLst>
      <p:ext uri="{BB962C8B-B14F-4D97-AF65-F5344CB8AC3E}">
        <p14:creationId xmlns:p14="http://schemas.microsoft.com/office/powerpoint/2010/main" val="18208175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72ACD-E4AD-438D-9524-A4CDC3CCE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Memoria 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5FCD6-D24A-471F-94A5-821F7D810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4923212" cy="4904072"/>
          </a:xfrm>
        </p:spPr>
        <p:txBody>
          <a:bodyPr anchor="ctr">
            <a:normAutofit/>
          </a:bodyPr>
          <a:lstStyle/>
          <a:p>
            <a:r>
              <a:rPr lang="es-CL" sz="2400" dirty="0"/>
              <a:t>Cada variable de un programa tiene: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sz="2400" dirty="0"/>
              <a:t> posición (dirección) en memoria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sz="2400" dirty="0"/>
              <a:t> tamaño, en número de bytes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sz="2400" dirty="0"/>
              <a:t> valor</a:t>
            </a:r>
          </a:p>
          <a:p>
            <a:endParaRPr lang="es-CL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D6E603-06AF-4834-9516-24F09373861E}"/>
              </a:ext>
            </a:extLst>
          </p:cNvPr>
          <p:cNvSpPr/>
          <p:nvPr/>
        </p:nvSpPr>
        <p:spPr>
          <a:xfrm>
            <a:off x="6057900" y="1947136"/>
            <a:ext cx="1756064" cy="35848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54EC69-DB0E-4CE4-A5B6-B0C67E7CDD9E}"/>
              </a:ext>
            </a:extLst>
          </p:cNvPr>
          <p:cNvSpPr/>
          <p:nvPr/>
        </p:nvSpPr>
        <p:spPr>
          <a:xfrm>
            <a:off x="6057900" y="2327564"/>
            <a:ext cx="1756064" cy="35329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3.76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11392C-204B-42F5-833C-6F238979F825}"/>
              </a:ext>
            </a:extLst>
          </p:cNvPr>
          <p:cNvSpPr/>
          <p:nvPr/>
        </p:nvSpPr>
        <p:spPr>
          <a:xfrm>
            <a:off x="6057900" y="3429000"/>
            <a:ext cx="1756064" cy="8208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“hola mundo”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6B7E30-70DE-4B8E-8CC5-C3BFF82E850A}"/>
              </a:ext>
            </a:extLst>
          </p:cNvPr>
          <p:cNvCxnSpPr/>
          <p:nvPr/>
        </p:nvCxnSpPr>
        <p:spPr>
          <a:xfrm>
            <a:off x="5694218" y="2327564"/>
            <a:ext cx="363682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DC729C-072D-42AC-A6FD-480671DBBC54}"/>
              </a:ext>
            </a:extLst>
          </p:cNvPr>
          <p:cNvCxnSpPr/>
          <p:nvPr/>
        </p:nvCxnSpPr>
        <p:spPr>
          <a:xfrm>
            <a:off x="5694218" y="3429000"/>
            <a:ext cx="363682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B4610105-E741-42C9-AEC8-2AD8C2D4553B}"/>
              </a:ext>
            </a:extLst>
          </p:cNvPr>
          <p:cNvSpPr txBox="1"/>
          <p:nvPr/>
        </p:nvSpPr>
        <p:spPr>
          <a:xfrm>
            <a:off x="6343978" y="1519203"/>
            <a:ext cx="1183908" cy="381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654282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5E41D-A7AC-4234-832D-0757BCB5F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25995-B179-4919-94C9-E0E2EF55D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3199" y="1219377"/>
            <a:ext cx="5390801" cy="4904072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</a:t>
            </a:r>
            <a:r>
              <a:rPr lang="es-CL" sz="3200" dirty="0">
                <a:solidFill>
                  <a:schemeClr val="bg1">
                    <a:lumMod val="85000"/>
                  </a:schemeClr>
                </a:solidFill>
              </a:rPr>
              <a:t>Programa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del </a:t>
            </a:r>
            <a:r>
              <a:rPr lang="es-CL" sz="3200" dirty="0">
                <a:solidFill>
                  <a:schemeClr val="bg1">
                    <a:lumMod val="85000"/>
                  </a:schemeClr>
                </a:solidFill>
              </a:rPr>
              <a:t>curso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L" sz="3200" dirty="0">
                <a:solidFill>
                  <a:schemeClr val="bg1">
                    <a:lumMod val="85000"/>
                  </a:schemeClr>
                </a:solidFill>
              </a:rPr>
              <a:t> Prerrequisitos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</a:t>
            </a:r>
            <a:r>
              <a:rPr lang="en-US" sz="3200" dirty="0" err="1">
                <a:solidFill>
                  <a:schemeClr val="bg1">
                    <a:lumMod val="85000"/>
                  </a:schemeClr>
                </a:solidFill>
              </a:rPr>
              <a:t>Algoritmos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y </a:t>
            </a:r>
            <a:r>
              <a:rPr lang="en-US" sz="3200" dirty="0" err="1">
                <a:solidFill>
                  <a:schemeClr val="bg1">
                    <a:lumMod val="85000"/>
                  </a:schemeClr>
                </a:solidFill>
              </a:rPr>
              <a:t>notación</a:t>
            </a:r>
            <a:endParaRPr lang="en-US" sz="32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Memoria de un </a:t>
            </a:r>
            <a:r>
              <a:rPr lang="es-CL" sz="3200" dirty="0">
                <a:solidFill>
                  <a:schemeClr val="bg1">
                    <a:lumMod val="85000"/>
                  </a:schemeClr>
                </a:solidFill>
              </a:rPr>
              <a:t>computador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Estructuras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básicas</a:t>
            </a:r>
            <a:endParaRPr lang="es-CL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068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356CA-336C-4EC7-84E0-9EF86E19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Arreglos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2BBF6-60BF-470F-988D-67D18F99E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5079073" cy="4904072"/>
          </a:xfrm>
        </p:spPr>
        <p:txBody>
          <a:bodyPr anchor="ctr">
            <a:normAutofit fontScale="62500" lnSpcReduction="20000"/>
          </a:bodyPr>
          <a:lstStyle/>
          <a:p>
            <a:r>
              <a:rPr lang="es-CL" sz="3300" dirty="0"/>
              <a:t>Secuencia de </a:t>
            </a:r>
            <a:r>
              <a:rPr lang="es-CL" sz="3300" b="1" dirty="0">
                <a:solidFill>
                  <a:schemeClr val="accent2"/>
                </a:solidFill>
              </a:rPr>
              <a:t>largo</a:t>
            </a:r>
            <a:r>
              <a:rPr lang="es-CL" sz="3300" dirty="0">
                <a:solidFill>
                  <a:schemeClr val="accent2"/>
                </a:solidFill>
              </a:rPr>
              <a:t> </a:t>
            </a:r>
            <a:r>
              <a:rPr lang="es-CL" sz="3300" b="1" dirty="0">
                <a:solidFill>
                  <a:schemeClr val="accent2"/>
                </a:solidFill>
              </a:rPr>
              <a:t>fijo</a:t>
            </a:r>
            <a:r>
              <a:rPr lang="es-CL" sz="3300" dirty="0"/>
              <a:t> de celdas del mismo tamaño</a:t>
            </a:r>
          </a:p>
          <a:p>
            <a:r>
              <a:rPr lang="es-CL" sz="3300" dirty="0"/>
              <a:t>… y que almacenan valores del mismo tipo</a:t>
            </a:r>
          </a:p>
          <a:p>
            <a:endParaRPr lang="es-CL" sz="3300" dirty="0"/>
          </a:p>
          <a:p>
            <a:r>
              <a:rPr lang="es-CL" sz="3300" dirty="0"/>
              <a:t>Se almacena de manera </a:t>
            </a:r>
            <a:r>
              <a:rPr lang="es-CL" sz="3300" b="1" dirty="0">
                <a:solidFill>
                  <a:schemeClr val="accent2"/>
                </a:solidFill>
              </a:rPr>
              <a:t>contigua</a:t>
            </a:r>
            <a:r>
              <a:rPr lang="es-CL" sz="3300" dirty="0"/>
              <a:t> en memoria</a:t>
            </a:r>
          </a:p>
          <a:p>
            <a:endParaRPr lang="es-CL" sz="3300" dirty="0"/>
          </a:p>
          <a:p>
            <a:r>
              <a:rPr lang="es-CL" sz="3300" dirty="0"/>
              <a:t>Permite acceso por índice en tiempo O(1)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910679-0CED-4168-8709-7874B1BC128C}"/>
              </a:ext>
            </a:extLst>
          </p:cNvPr>
          <p:cNvSpPr/>
          <p:nvPr/>
        </p:nvSpPr>
        <p:spPr>
          <a:xfrm>
            <a:off x="6057900" y="1947136"/>
            <a:ext cx="1756064" cy="35848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5825EF-9919-45FD-B8FE-FD104B87AEEF}"/>
              </a:ext>
            </a:extLst>
          </p:cNvPr>
          <p:cNvSpPr/>
          <p:nvPr/>
        </p:nvSpPr>
        <p:spPr>
          <a:xfrm>
            <a:off x="6057900" y="2327564"/>
            <a:ext cx="1756064" cy="35329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2.47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335ECD-B4A4-45BD-8A7A-F181DB80FC8E}"/>
              </a:ext>
            </a:extLst>
          </p:cNvPr>
          <p:cNvCxnSpPr/>
          <p:nvPr/>
        </p:nvCxnSpPr>
        <p:spPr>
          <a:xfrm>
            <a:off x="5694218" y="2327564"/>
            <a:ext cx="363682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F0001F5-EFCF-4BA5-BF91-9F2FF27E8D61}"/>
              </a:ext>
            </a:extLst>
          </p:cNvPr>
          <p:cNvSpPr/>
          <p:nvPr/>
        </p:nvSpPr>
        <p:spPr>
          <a:xfrm>
            <a:off x="6057900" y="2674551"/>
            <a:ext cx="1756064" cy="35329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3.76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5F29C5-5B9E-44AC-B808-D66A10A542FC}"/>
              </a:ext>
            </a:extLst>
          </p:cNvPr>
          <p:cNvSpPr/>
          <p:nvPr/>
        </p:nvSpPr>
        <p:spPr>
          <a:xfrm>
            <a:off x="6057900" y="3015233"/>
            <a:ext cx="1756064" cy="35329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0.35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3AA7C1-46A9-4867-AEDA-1089300DAF22}"/>
              </a:ext>
            </a:extLst>
          </p:cNvPr>
          <p:cNvSpPr/>
          <p:nvPr/>
        </p:nvSpPr>
        <p:spPr>
          <a:xfrm>
            <a:off x="6057900" y="3362220"/>
            <a:ext cx="1756064" cy="35329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–2.0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A1ACC4-943A-405D-925E-7E0591F19B94}"/>
                  </a:ext>
                </a:extLst>
              </p:cNvPr>
              <p:cNvSpPr txBox="1"/>
              <p:nvPr/>
            </p:nvSpPr>
            <p:spPr>
              <a:xfrm>
                <a:off x="5330535" y="2065954"/>
                <a:ext cx="3636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A1ACC4-943A-405D-925E-7E0591F19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535" y="2065954"/>
                <a:ext cx="36368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174C4A-8A7E-4C2F-8A9F-BA29846A0A20}"/>
                  </a:ext>
                </a:extLst>
              </p:cNvPr>
              <p:cNvSpPr txBox="1"/>
              <p:nvPr/>
            </p:nvSpPr>
            <p:spPr>
              <a:xfrm>
                <a:off x="7808767" y="2239448"/>
                <a:ext cx="3636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8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CL" sz="28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174C4A-8A7E-4C2F-8A9F-BA29846A0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767" y="2239448"/>
                <a:ext cx="363683" cy="523220"/>
              </a:xfrm>
              <a:prstGeom prst="rect">
                <a:avLst/>
              </a:prstGeom>
              <a:blipFill>
                <a:blip r:embed="rId3"/>
                <a:stretch>
                  <a:fillRect r="-2333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79BF59-65DF-4495-B480-6E3E44FD943D}"/>
                  </a:ext>
                </a:extLst>
              </p:cNvPr>
              <p:cNvSpPr txBox="1"/>
              <p:nvPr/>
            </p:nvSpPr>
            <p:spPr>
              <a:xfrm>
                <a:off x="7808767" y="2573826"/>
                <a:ext cx="3636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8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CL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79BF59-65DF-4495-B480-6E3E44FD9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767" y="2573826"/>
                <a:ext cx="363683" cy="523220"/>
              </a:xfrm>
              <a:prstGeom prst="rect">
                <a:avLst/>
              </a:prstGeom>
              <a:blipFill>
                <a:blip r:embed="rId4"/>
                <a:stretch>
                  <a:fillRect r="-2166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D4BEA0-DFAA-448B-87F5-610A26B2BE06}"/>
                  </a:ext>
                </a:extLst>
              </p:cNvPr>
              <p:cNvSpPr txBox="1"/>
              <p:nvPr/>
            </p:nvSpPr>
            <p:spPr>
              <a:xfrm>
                <a:off x="7808766" y="2905780"/>
                <a:ext cx="3636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8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CL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D4BEA0-DFAA-448B-87F5-610A26B2B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766" y="2905780"/>
                <a:ext cx="363683" cy="523220"/>
              </a:xfrm>
              <a:prstGeom prst="rect">
                <a:avLst/>
              </a:prstGeom>
              <a:blipFill>
                <a:blip r:embed="rId5"/>
                <a:stretch>
                  <a:fillRect r="-2166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7F07F9A-E87E-4FB7-98A4-B80017365491}"/>
                  </a:ext>
                </a:extLst>
              </p:cNvPr>
              <p:cNvSpPr txBox="1"/>
              <p:nvPr/>
            </p:nvSpPr>
            <p:spPr>
              <a:xfrm>
                <a:off x="7808765" y="3276843"/>
                <a:ext cx="3636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8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CL" sz="28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7F07F9A-E87E-4FB7-98A4-B80017365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765" y="3276843"/>
                <a:ext cx="363683" cy="523220"/>
              </a:xfrm>
              <a:prstGeom prst="rect">
                <a:avLst/>
              </a:prstGeom>
              <a:blipFill>
                <a:blip r:embed="rId6"/>
                <a:stretch>
                  <a:fillRect r="-2166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89943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A407D1-8C89-4737-BA50-C9AAD6DF9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Arreglo: ejemplo abstracto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70524A83-6E7E-4CF6-89AC-745F0E642F24}"/>
              </a:ext>
            </a:extLst>
          </p:cNvPr>
          <p:cNvGrpSpPr/>
          <p:nvPr/>
        </p:nvGrpSpPr>
        <p:grpSpPr>
          <a:xfrm>
            <a:off x="3046393" y="3047599"/>
            <a:ext cx="3051208" cy="762802"/>
            <a:chOff x="1902187" y="3047599"/>
            <a:chExt cx="3051208" cy="762802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6213DFB1-D416-434A-800F-DEE8359D0843}"/>
                </a:ext>
              </a:extLst>
            </p:cNvPr>
            <p:cNvSpPr/>
            <p:nvPr/>
          </p:nvSpPr>
          <p:spPr>
            <a:xfrm>
              <a:off x="1902187" y="3047599"/>
              <a:ext cx="762802" cy="76280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L" sz="2400" b="1" dirty="0"/>
                <a:t>2.47</a:t>
              </a:r>
              <a:endParaRPr lang="es-CL" sz="2800" b="1" dirty="0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2786E758-3ABF-4316-984C-B82758AFD7DD}"/>
                </a:ext>
              </a:extLst>
            </p:cNvPr>
            <p:cNvSpPr/>
            <p:nvPr/>
          </p:nvSpPr>
          <p:spPr>
            <a:xfrm>
              <a:off x="2664989" y="3047599"/>
              <a:ext cx="762802" cy="76280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L" sz="2400" b="1" dirty="0"/>
                <a:t>3.76</a:t>
              </a:r>
              <a:endParaRPr lang="es-CL" sz="2800" b="1" dirty="0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25F3C069-E2AA-4AE1-A0E8-00BB1AB43D2E}"/>
                </a:ext>
              </a:extLst>
            </p:cNvPr>
            <p:cNvSpPr/>
            <p:nvPr/>
          </p:nvSpPr>
          <p:spPr>
            <a:xfrm>
              <a:off x="3427791" y="3047599"/>
              <a:ext cx="762802" cy="76280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L" sz="2400" b="1" dirty="0"/>
                <a:t>0.35</a:t>
              </a:r>
              <a:endParaRPr lang="es-CL" sz="2800" b="1" dirty="0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3A9B458C-B84F-4C56-8B59-5EF31080111C}"/>
                </a:ext>
              </a:extLst>
            </p:cNvPr>
            <p:cNvSpPr/>
            <p:nvPr/>
          </p:nvSpPr>
          <p:spPr>
            <a:xfrm>
              <a:off x="4190593" y="3047599"/>
              <a:ext cx="762802" cy="76280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L" sz="2400" b="1" dirty="0"/>
                <a:t>–2.0</a:t>
              </a:r>
              <a:endParaRPr lang="es-CL" sz="2800" b="1" dirty="0"/>
            </a:p>
          </p:txBody>
        </p:sp>
      </p:grp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2838602-C4F5-40DF-81EC-3D8C2C8B28F8}"/>
              </a:ext>
            </a:extLst>
          </p:cNvPr>
          <p:cNvCxnSpPr>
            <a:cxnSpLocks/>
          </p:cNvCxnSpPr>
          <p:nvPr/>
        </p:nvCxnSpPr>
        <p:spPr>
          <a:xfrm flipH="1">
            <a:off x="971997" y="3047599"/>
            <a:ext cx="7200000" cy="0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76D0C801-7177-41E5-9EF8-3737A20963BB}"/>
              </a:ext>
            </a:extLst>
          </p:cNvPr>
          <p:cNvCxnSpPr>
            <a:cxnSpLocks/>
          </p:cNvCxnSpPr>
          <p:nvPr/>
        </p:nvCxnSpPr>
        <p:spPr>
          <a:xfrm flipH="1">
            <a:off x="971997" y="3810401"/>
            <a:ext cx="7200000" cy="0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0674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356CA-336C-4EC7-84E0-9EF86E19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Listas ligadas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2BBF6-60BF-470F-988D-67D18F99E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5079073" cy="4904072"/>
          </a:xfrm>
        </p:spPr>
        <p:txBody>
          <a:bodyPr anchor="ctr">
            <a:normAutofit fontScale="70000" lnSpcReduction="20000"/>
          </a:bodyPr>
          <a:lstStyle/>
          <a:p>
            <a:r>
              <a:rPr lang="es-CL" sz="3300" dirty="0"/>
              <a:t>Secuencia de </a:t>
            </a:r>
            <a:r>
              <a:rPr lang="es-CL" sz="3300" b="1" dirty="0">
                <a:solidFill>
                  <a:schemeClr val="accent2"/>
                </a:solidFill>
              </a:rPr>
              <a:t>largo</a:t>
            </a:r>
            <a:r>
              <a:rPr lang="es-CL" sz="3300" dirty="0">
                <a:solidFill>
                  <a:schemeClr val="accent2"/>
                </a:solidFill>
              </a:rPr>
              <a:t> </a:t>
            </a:r>
            <a:r>
              <a:rPr lang="es-CL" sz="3300" b="1" dirty="0">
                <a:solidFill>
                  <a:schemeClr val="accent2"/>
                </a:solidFill>
              </a:rPr>
              <a:t>variable</a:t>
            </a:r>
            <a:r>
              <a:rPr lang="es-CL" sz="3300" dirty="0"/>
              <a:t> de celdas del mismo tamaño</a:t>
            </a:r>
          </a:p>
          <a:p>
            <a:endParaRPr lang="es-CL" sz="3300" dirty="0"/>
          </a:p>
          <a:p>
            <a:r>
              <a:rPr lang="es-CL" sz="3300" dirty="0"/>
              <a:t>Se almacena de manera </a:t>
            </a:r>
            <a:r>
              <a:rPr lang="es-CL" sz="3300" b="1" dirty="0">
                <a:solidFill>
                  <a:schemeClr val="accent2"/>
                </a:solidFill>
              </a:rPr>
              <a:t>aleatoria</a:t>
            </a:r>
            <a:r>
              <a:rPr lang="es-CL" sz="3300" dirty="0"/>
              <a:t> en memoria conectada mediante punteros</a:t>
            </a:r>
          </a:p>
          <a:p>
            <a:endParaRPr lang="es-CL" sz="3300" dirty="0"/>
          </a:p>
          <a:p>
            <a:r>
              <a:rPr lang="es-CL" sz="3300" dirty="0"/>
              <a:t>No permite acceso eficiente por índice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910679-0CED-4168-8709-7874B1BC128C}"/>
              </a:ext>
            </a:extLst>
          </p:cNvPr>
          <p:cNvSpPr/>
          <p:nvPr/>
        </p:nvSpPr>
        <p:spPr>
          <a:xfrm>
            <a:off x="6057900" y="1947136"/>
            <a:ext cx="1756064" cy="35848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335ECD-B4A4-45BD-8A7A-F181DB80FC8E}"/>
              </a:ext>
            </a:extLst>
          </p:cNvPr>
          <p:cNvCxnSpPr/>
          <p:nvPr/>
        </p:nvCxnSpPr>
        <p:spPr>
          <a:xfrm>
            <a:off x="5694218" y="3372611"/>
            <a:ext cx="363682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A1ACC4-943A-405D-925E-7E0591F19B94}"/>
                  </a:ext>
                </a:extLst>
              </p:cNvPr>
              <p:cNvSpPr txBox="1"/>
              <p:nvPr/>
            </p:nvSpPr>
            <p:spPr>
              <a:xfrm>
                <a:off x="5335732" y="3111001"/>
                <a:ext cx="3636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A1ACC4-943A-405D-925E-7E0591F19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732" y="3111001"/>
                <a:ext cx="363683" cy="523220"/>
              </a:xfrm>
              <a:prstGeom prst="rect">
                <a:avLst/>
              </a:prstGeom>
              <a:blipFill>
                <a:blip r:embed="rId2"/>
                <a:stretch>
                  <a:fillRect l="-10345" r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174C4A-8A7E-4C2F-8A9F-BA29846A0A20}"/>
                  </a:ext>
                </a:extLst>
              </p:cNvPr>
              <p:cNvSpPr txBox="1"/>
              <p:nvPr/>
            </p:nvSpPr>
            <p:spPr>
              <a:xfrm>
                <a:off x="7808764" y="3277255"/>
                <a:ext cx="3636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CL" sz="28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174C4A-8A7E-4C2F-8A9F-BA29846A0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764" y="3277255"/>
                <a:ext cx="363683" cy="523220"/>
              </a:xfrm>
              <a:prstGeom prst="rect">
                <a:avLst/>
              </a:prstGeom>
              <a:blipFill>
                <a:blip r:embed="rId3"/>
                <a:stretch>
                  <a:fillRect l="-6897" r="-41379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79BF59-65DF-4495-B480-6E3E44FD943D}"/>
                  </a:ext>
                </a:extLst>
              </p:cNvPr>
              <p:cNvSpPr txBox="1"/>
              <p:nvPr/>
            </p:nvSpPr>
            <p:spPr>
              <a:xfrm>
                <a:off x="7808763" y="4709331"/>
                <a:ext cx="3636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CL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79BF59-65DF-4495-B480-6E3E44FD9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763" y="4709331"/>
                <a:ext cx="363683" cy="523220"/>
              </a:xfrm>
              <a:prstGeom prst="rect">
                <a:avLst/>
              </a:prstGeom>
              <a:blipFill>
                <a:blip r:embed="rId4"/>
                <a:stretch>
                  <a:fillRect l="-6897" r="-41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D4BEA0-DFAA-448B-87F5-610A26B2BE06}"/>
                  </a:ext>
                </a:extLst>
              </p:cNvPr>
              <p:cNvSpPr txBox="1"/>
              <p:nvPr/>
            </p:nvSpPr>
            <p:spPr>
              <a:xfrm>
                <a:off x="7808764" y="2242599"/>
                <a:ext cx="3636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CL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D4BEA0-DFAA-448B-87F5-610A26B2B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764" y="2242599"/>
                <a:ext cx="363683" cy="523220"/>
              </a:xfrm>
              <a:prstGeom prst="rect">
                <a:avLst/>
              </a:prstGeom>
              <a:blipFill>
                <a:blip r:embed="rId5"/>
                <a:stretch>
                  <a:fillRect l="-6897" r="-37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7F07F9A-E87E-4FB7-98A4-B80017365491}"/>
                  </a:ext>
                </a:extLst>
              </p:cNvPr>
              <p:cNvSpPr txBox="1"/>
              <p:nvPr/>
            </p:nvSpPr>
            <p:spPr>
              <a:xfrm>
                <a:off x="7808765" y="4011145"/>
                <a:ext cx="3636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CL" sz="28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7F07F9A-E87E-4FB7-98A4-B80017365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765" y="4011145"/>
                <a:ext cx="363683" cy="523220"/>
              </a:xfrm>
              <a:prstGeom prst="rect">
                <a:avLst/>
              </a:prstGeom>
              <a:blipFill>
                <a:blip r:embed="rId6"/>
                <a:stretch>
                  <a:fillRect l="-6897" r="-41379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732CC84B-5BCF-4845-BF48-11AAC1635050}"/>
              </a:ext>
            </a:extLst>
          </p:cNvPr>
          <p:cNvCxnSpPr>
            <a:cxnSpLocks/>
            <a:stCxn id="37" idx="0"/>
            <a:endCxn id="34" idx="1"/>
          </p:cNvCxnSpPr>
          <p:nvPr/>
        </p:nvCxnSpPr>
        <p:spPr>
          <a:xfrm rot="16200000" flipV="1">
            <a:off x="6414525" y="2153588"/>
            <a:ext cx="870838" cy="1584088"/>
          </a:xfrm>
          <a:prstGeom prst="curvedConnector4">
            <a:avLst>
              <a:gd name="adj1" fmla="val 39858"/>
              <a:gd name="adj2" fmla="val 114431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4C6C05EE-40B5-49A6-A048-0B14309F1FD2}"/>
              </a:ext>
            </a:extLst>
          </p:cNvPr>
          <p:cNvCxnSpPr>
            <a:cxnSpLocks/>
            <a:stCxn id="33" idx="0"/>
            <a:endCxn id="44" idx="1"/>
          </p:cNvCxnSpPr>
          <p:nvPr/>
        </p:nvCxnSpPr>
        <p:spPr>
          <a:xfrm rot="16200000" flipH="1" flipV="1">
            <a:off x="5529764" y="2856503"/>
            <a:ext cx="2635160" cy="1589289"/>
          </a:xfrm>
          <a:prstGeom prst="curvedConnector4">
            <a:avLst>
              <a:gd name="adj1" fmla="val -28034"/>
              <a:gd name="adj2" fmla="val 147088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CAF882C8-98A9-4AED-8166-08C53C5241FF}"/>
              </a:ext>
            </a:extLst>
          </p:cNvPr>
          <p:cNvCxnSpPr>
            <a:cxnSpLocks/>
            <a:stCxn id="43" idx="0"/>
            <a:endCxn id="41" idx="1"/>
          </p:cNvCxnSpPr>
          <p:nvPr/>
        </p:nvCxnSpPr>
        <p:spPr>
          <a:xfrm rot="16200000" flipV="1">
            <a:off x="6600607" y="3751226"/>
            <a:ext cx="498151" cy="1583564"/>
          </a:xfrm>
          <a:prstGeom prst="curvedConnector4">
            <a:avLst>
              <a:gd name="adj1" fmla="val 32270"/>
              <a:gd name="adj2" fmla="val 114436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BC94815-9B24-47D2-96E0-FCD35011A5DD}"/>
              </a:ext>
            </a:extLst>
          </p:cNvPr>
          <p:cNvGrpSpPr/>
          <p:nvPr/>
        </p:nvGrpSpPr>
        <p:grpSpPr>
          <a:xfrm>
            <a:off x="6057900" y="2333567"/>
            <a:ext cx="1761255" cy="353292"/>
            <a:chOff x="3693967" y="3252353"/>
            <a:chExt cx="1756064" cy="353292"/>
          </a:xfrm>
        </p:grpSpPr>
        <p:sp>
          <p:nvSpPr>
            <p:cNvPr id="33" name="Rectangle 4">
              <a:extLst>
                <a:ext uri="{FF2B5EF4-FFF2-40B4-BE49-F238E27FC236}">
                  <a16:creationId xmlns:a16="http://schemas.microsoft.com/office/drawing/2014/main" id="{BCD05855-22AF-476A-B355-DF39EDC1B374}"/>
                </a:ext>
              </a:extLst>
            </p:cNvPr>
            <p:cNvSpPr/>
            <p:nvPr/>
          </p:nvSpPr>
          <p:spPr>
            <a:xfrm>
              <a:off x="5096740" y="3252354"/>
              <a:ext cx="353291" cy="3532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34" name="Rectangle 4">
              <a:extLst>
                <a:ext uri="{FF2B5EF4-FFF2-40B4-BE49-F238E27FC236}">
                  <a16:creationId xmlns:a16="http://schemas.microsoft.com/office/drawing/2014/main" id="{9714746D-435C-4DB2-A82F-D6BE9C48BABE}"/>
                </a:ext>
              </a:extLst>
            </p:cNvPr>
            <p:cNvSpPr/>
            <p:nvPr/>
          </p:nvSpPr>
          <p:spPr>
            <a:xfrm>
              <a:off x="3693967" y="3252353"/>
              <a:ext cx="1402772" cy="3532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3.76</a:t>
              </a:r>
            </a:p>
          </p:txBody>
        </p:sp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33E138E2-6B4E-4B8F-AF1D-EE373B1EB5EF}"/>
              </a:ext>
            </a:extLst>
          </p:cNvPr>
          <p:cNvGrpSpPr/>
          <p:nvPr/>
        </p:nvGrpSpPr>
        <p:grpSpPr>
          <a:xfrm>
            <a:off x="6057900" y="3381050"/>
            <a:ext cx="1761255" cy="353292"/>
            <a:chOff x="3693967" y="3252353"/>
            <a:chExt cx="1756064" cy="353292"/>
          </a:xfrm>
        </p:grpSpPr>
        <p:sp>
          <p:nvSpPr>
            <p:cNvPr id="37" name="Rectangle 4">
              <a:extLst>
                <a:ext uri="{FF2B5EF4-FFF2-40B4-BE49-F238E27FC236}">
                  <a16:creationId xmlns:a16="http://schemas.microsoft.com/office/drawing/2014/main" id="{98F500BB-AE8A-4CDE-9856-104DB887BB69}"/>
                </a:ext>
              </a:extLst>
            </p:cNvPr>
            <p:cNvSpPr/>
            <p:nvPr/>
          </p:nvSpPr>
          <p:spPr>
            <a:xfrm>
              <a:off x="5096740" y="3252354"/>
              <a:ext cx="353291" cy="3532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B04C0CA4-02EE-4E5C-9AD3-1B24D817189C}"/>
                </a:ext>
              </a:extLst>
            </p:cNvPr>
            <p:cNvSpPr/>
            <p:nvPr/>
          </p:nvSpPr>
          <p:spPr>
            <a:xfrm>
              <a:off x="3693967" y="3252353"/>
              <a:ext cx="1402772" cy="3532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2.47</a:t>
              </a:r>
            </a:p>
          </p:txBody>
        </p:sp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8D18624B-5820-48C1-8EE8-5A636F3B1989}"/>
              </a:ext>
            </a:extLst>
          </p:cNvPr>
          <p:cNvGrpSpPr/>
          <p:nvPr/>
        </p:nvGrpSpPr>
        <p:grpSpPr>
          <a:xfrm>
            <a:off x="6057900" y="4117286"/>
            <a:ext cx="1761255" cy="353292"/>
            <a:chOff x="3693967" y="3252353"/>
            <a:chExt cx="1756064" cy="353292"/>
          </a:xfrm>
        </p:grpSpPr>
        <p:sp>
          <p:nvSpPr>
            <p:cNvPr id="40" name="Rectangle 4">
              <a:extLst>
                <a:ext uri="{FF2B5EF4-FFF2-40B4-BE49-F238E27FC236}">
                  <a16:creationId xmlns:a16="http://schemas.microsoft.com/office/drawing/2014/main" id="{10E8BA5C-99B4-4A58-A163-F530046F88C2}"/>
                </a:ext>
              </a:extLst>
            </p:cNvPr>
            <p:cNvSpPr/>
            <p:nvPr/>
          </p:nvSpPr>
          <p:spPr>
            <a:xfrm>
              <a:off x="5096740" y="3252354"/>
              <a:ext cx="353291" cy="3532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41" name="Rectangle 4">
              <a:extLst>
                <a:ext uri="{FF2B5EF4-FFF2-40B4-BE49-F238E27FC236}">
                  <a16:creationId xmlns:a16="http://schemas.microsoft.com/office/drawing/2014/main" id="{2A071C18-0915-4910-B1DD-49BC85DC9A26}"/>
                </a:ext>
              </a:extLst>
            </p:cNvPr>
            <p:cNvSpPr/>
            <p:nvPr/>
          </p:nvSpPr>
          <p:spPr>
            <a:xfrm>
              <a:off x="3693967" y="3252353"/>
              <a:ext cx="1402772" cy="3532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–2.0</a:t>
              </a:r>
            </a:p>
          </p:txBody>
        </p: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D9AC7815-3E1B-4E2D-8E44-D612E19287F6}"/>
              </a:ext>
            </a:extLst>
          </p:cNvPr>
          <p:cNvGrpSpPr/>
          <p:nvPr/>
        </p:nvGrpSpPr>
        <p:grpSpPr>
          <a:xfrm>
            <a:off x="6052699" y="4792082"/>
            <a:ext cx="1766456" cy="353292"/>
            <a:chOff x="3693967" y="3252353"/>
            <a:chExt cx="1756064" cy="353292"/>
          </a:xfrm>
        </p:grpSpPr>
        <p:sp>
          <p:nvSpPr>
            <p:cNvPr id="43" name="Rectangle 4">
              <a:extLst>
                <a:ext uri="{FF2B5EF4-FFF2-40B4-BE49-F238E27FC236}">
                  <a16:creationId xmlns:a16="http://schemas.microsoft.com/office/drawing/2014/main" id="{9C30D1EE-3577-462F-9611-CF46B395C3FA}"/>
                </a:ext>
              </a:extLst>
            </p:cNvPr>
            <p:cNvSpPr/>
            <p:nvPr/>
          </p:nvSpPr>
          <p:spPr>
            <a:xfrm>
              <a:off x="5096740" y="3252354"/>
              <a:ext cx="353291" cy="3532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44" name="Rectangle 4">
              <a:extLst>
                <a:ext uri="{FF2B5EF4-FFF2-40B4-BE49-F238E27FC236}">
                  <a16:creationId xmlns:a16="http://schemas.microsoft.com/office/drawing/2014/main" id="{011D0891-BB47-419A-9A6A-470905AA2FA2}"/>
                </a:ext>
              </a:extLst>
            </p:cNvPr>
            <p:cNvSpPr/>
            <p:nvPr/>
          </p:nvSpPr>
          <p:spPr>
            <a:xfrm>
              <a:off x="3693967" y="3252353"/>
              <a:ext cx="1402772" cy="3532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0.35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6882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C30FF-AF96-4C7C-B144-AC2B89595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Contenidos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75A9E-0095-4498-B51D-D37E5CF1A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8641076" cy="4904072"/>
          </a:xfrm>
        </p:spPr>
        <p:txBody>
          <a:bodyPr anchor="ctr">
            <a:normAutofit lnSpcReduction="10000"/>
          </a:bodyPr>
          <a:lstStyle/>
          <a:p>
            <a:pPr marL="0" indent="0">
              <a:lnSpc>
                <a:spcPct val="100000"/>
              </a:lnSpc>
              <a:spcAft>
                <a:spcPts val="0"/>
              </a:spcAft>
            </a:pPr>
            <a:r>
              <a:rPr lang="es-CL" sz="2400" b="1" dirty="0"/>
              <a:t>Estructuras fundamentales</a:t>
            </a:r>
            <a:r>
              <a:rPr lang="en-US" sz="2400" dirty="0"/>
              <a:t>: </a:t>
            </a:r>
            <a:r>
              <a:rPr lang="en-US" sz="2400" dirty="0" err="1"/>
              <a:t>arreglos</a:t>
            </a:r>
            <a:r>
              <a:rPr lang="en-US" sz="2400" dirty="0"/>
              <a:t>, </a:t>
            </a:r>
            <a:r>
              <a:rPr lang="en-US" sz="2400" dirty="0" err="1"/>
              <a:t>listas</a:t>
            </a:r>
            <a:r>
              <a:rPr lang="en-US" sz="2400" dirty="0"/>
              <a:t> </a:t>
            </a:r>
            <a:r>
              <a:rPr lang="en-US" sz="2400" dirty="0" err="1"/>
              <a:t>ligadas</a:t>
            </a:r>
            <a:r>
              <a:rPr lang="en-US" sz="2400" dirty="0"/>
              <a:t>, stacks, colas, </a:t>
            </a:r>
            <a:r>
              <a:rPr lang="en-US" sz="2400" dirty="0" err="1"/>
              <a:t>tablas</a:t>
            </a:r>
            <a:r>
              <a:rPr lang="en-US" sz="2400" dirty="0"/>
              <a:t> de hash, colas </a:t>
            </a:r>
            <a:r>
              <a:rPr lang="en-US" sz="2400" dirty="0" err="1"/>
              <a:t>priorizadas</a:t>
            </a:r>
            <a:endParaRPr lang="en-US" sz="2400" dirty="0"/>
          </a:p>
          <a:p>
            <a:pPr marL="0" indent="0">
              <a:lnSpc>
                <a:spcPct val="100000"/>
              </a:lnSpc>
              <a:spcAft>
                <a:spcPts val="0"/>
              </a:spcAft>
            </a:pPr>
            <a:r>
              <a:rPr lang="en-US" sz="2400" b="1" dirty="0" err="1"/>
              <a:t>Árboles</a:t>
            </a:r>
            <a:r>
              <a:rPr lang="en-US" sz="2400" b="1" dirty="0"/>
              <a:t> de </a:t>
            </a:r>
            <a:r>
              <a:rPr lang="en-US" sz="2400" b="1" dirty="0" err="1"/>
              <a:t>búsqueda</a:t>
            </a:r>
            <a:r>
              <a:rPr lang="en-US" sz="2400" dirty="0"/>
              <a:t>: </a:t>
            </a:r>
            <a:r>
              <a:rPr lang="en-US" sz="2400" dirty="0" err="1"/>
              <a:t>árboles</a:t>
            </a:r>
            <a:r>
              <a:rPr lang="en-US" sz="2400" dirty="0"/>
              <a:t> </a:t>
            </a:r>
            <a:r>
              <a:rPr lang="en-US" sz="2400" dirty="0" err="1"/>
              <a:t>binarios</a:t>
            </a:r>
            <a:r>
              <a:rPr lang="en-US" sz="2400" dirty="0"/>
              <a:t>, </a:t>
            </a:r>
            <a:r>
              <a:rPr lang="en-US" sz="2400" dirty="0" err="1"/>
              <a:t>árboles</a:t>
            </a:r>
            <a:r>
              <a:rPr lang="en-US" sz="2400" dirty="0"/>
              <a:t> </a:t>
            </a:r>
            <a:r>
              <a:rPr lang="en-US" sz="2400" dirty="0" err="1"/>
              <a:t>binarios</a:t>
            </a:r>
            <a:r>
              <a:rPr lang="en-US" sz="2400" dirty="0"/>
              <a:t> </a:t>
            </a:r>
            <a:r>
              <a:rPr lang="en-US" sz="2400" dirty="0" err="1"/>
              <a:t>balanceados</a:t>
            </a:r>
            <a:r>
              <a:rPr lang="en-US" sz="2400" dirty="0"/>
              <a:t>, </a:t>
            </a:r>
            <a:r>
              <a:rPr lang="en-US" sz="2400" dirty="0" err="1"/>
              <a:t>árboles 2-3</a:t>
            </a:r>
            <a:endParaRPr lang="en-US" sz="2400" dirty="0"/>
          </a:p>
          <a:p>
            <a:pPr marL="0" indent="0">
              <a:lnSpc>
                <a:spcPct val="100000"/>
              </a:lnSpc>
              <a:spcAft>
                <a:spcPts val="0"/>
              </a:spcAft>
            </a:pPr>
            <a:r>
              <a:rPr lang="en-US" sz="2400" b="1" dirty="0" err="1"/>
              <a:t>Algoritmos</a:t>
            </a:r>
            <a:r>
              <a:rPr lang="en-US" sz="2400" b="1" dirty="0"/>
              <a:t> de </a:t>
            </a:r>
            <a:r>
              <a:rPr lang="en-US" sz="2400" b="1" dirty="0" err="1"/>
              <a:t>ordenación</a:t>
            </a:r>
            <a:r>
              <a:rPr lang="en-US" sz="2400" dirty="0"/>
              <a:t>: </a:t>
            </a:r>
            <a:r>
              <a:rPr lang="en-US" sz="2400" i="1" dirty="0" err="1"/>
              <a:t>insertionsort</a:t>
            </a:r>
            <a:r>
              <a:rPr lang="en-US" sz="2400" dirty="0"/>
              <a:t>, </a:t>
            </a:r>
            <a:r>
              <a:rPr lang="en-US" sz="2400" i="1" dirty="0"/>
              <a:t>heapsort,</a:t>
            </a:r>
            <a:r>
              <a:rPr lang="en-US" sz="2400" dirty="0"/>
              <a:t> </a:t>
            </a:r>
            <a:r>
              <a:rPr lang="en-US" sz="2400" i="1" dirty="0"/>
              <a:t>quicksort</a:t>
            </a:r>
            <a:r>
              <a:rPr lang="en-US" sz="2400" dirty="0"/>
              <a:t>, </a:t>
            </a:r>
            <a:r>
              <a:rPr lang="en-US" sz="2400" i="1" dirty="0"/>
              <a:t>mergesort</a:t>
            </a:r>
            <a:r>
              <a:rPr lang="en-US" sz="2400" dirty="0"/>
              <a:t>, </a:t>
            </a:r>
            <a:r>
              <a:rPr lang="en-US" sz="2400" i="1" dirty="0"/>
              <a:t>countingsort</a:t>
            </a:r>
            <a:r>
              <a:rPr lang="en-US" sz="2400" dirty="0"/>
              <a:t>, </a:t>
            </a:r>
            <a:r>
              <a:rPr lang="en-US" sz="2400" dirty="0" err="1"/>
              <a:t>análisis</a:t>
            </a:r>
            <a:r>
              <a:rPr lang="en-US" sz="2400" dirty="0"/>
              <a:t> de </a:t>
            </a:r>
            <a:r>
              <a:rPr lang="en-US" sz="2400" dirty="0" err="1"/>
              <a:t>desempeño, propiedades de ordenación</a:t>
            </a:r>
            <a:endParaRPr lang="en-US" sz="2400" dirty="0"/>
          </a:p>
          <a:p>
            <a:pPr marL="0" indent="0">
              <a:lnSpc>
                <a:spcPct val="100000"/>
              </a:lnSpc>
              <a:spcAft>
                <a:spcPts val="0"/>
              </a:spcAft>
            </a:pPr>
            <a:r>
              <a:rPr lang="en-US" sz="2400" b="1" dirty="0" err="1"/>
              <a:t>Técnicas</a:t>
            </a:r>
            <a:r>
              <a:rPr lang="en-US" sz="2400" b="1" dirty="0"/>
              <a:t> </a:t>
            </a:r>
            <a:r>
              <a:rPr lang="en-US" sz="2400" b="1" dirty="0" err="1"/>
              <a:t>algorítmicas</a:t>
            </a:r>
            <a:r>
              <a:rPr lang="en-US" sz="2400" dirty="0"/>
              <a:t>: </a:t>
            </a:r>
            <a:r>
              <a:rPr lang="en-US" sz="2400" dirty="0" err="1"/>
              <a:t>dividir</a:t>
            </a:r>
            <a:r>
              <a:rPr lang="en-US" sz="2400" dirty="0"/>
              <a:t> para </a:t>
            </a:r>
            <a:r>
              <a:rPr lang="en-US" sz="2400" dirty="0" err="1"/>
              <a:t>conquistar</a:t>
            </a:r>
            <a:r>
              <a:rPr lang="en-US" sz="2400" dirty="0"/>
              <a:t>, </a:t>
            </a:r>
            <a:r>
              <a:rPr lang="en-US" sz="2400" i="1" dirty="0"/>
              <a:t>backtracking</a:t>
            </a:r>
            <a:r>
              <a:rPr lang="en-US" sz="2400" dirty="0"/>
              <a:t>, </a:t>
            </a:r>
            <a:r>
              <a:rPr lang="en-US" sz="2400" dirty="0" err="1"/>
              <a:t>programación</a:t>
            </a:r>
            <a:r>
              <a:rPr lang="en-US" sz="2400" dirty="0"/>
              <a:t> </a:t>
            </a:r>
            <a:r>
              <a:rPr lang="en-US" sz="2400" dirty="0" err="1"/>
              <a:t>dinámica</a:t>
            </a:r>
            <a:r>
              <a:rPr lang="en-US" sz="2400" dirty="0"/>
              <a:t>, </a:t>
            </a:r>
            <a:r>
              <a:rPr lang="en-US" sz="2400" dirty="0" err="1"/>
              <a:t>algoritmos</a:t>
            </a:r>
            <a:r>
              <a:rPr lang="en-US" sz="2400" dirty="0"/>
              <a:t> </a:t>
            </a:r>
            <a:r>
              <a:rPr lang="en-US" sz="2400" dirty="0" err="1"/>
              <a:t>codiciosos</a:t>
            </a:r>
            <a:endParaRPr lang="en-US" sz="2400" dirty="0"/>
          </a:p>
          <a:p>
            <a:pPr marL="0" indent="0">
              <a:lnSpc>
                <a:spcPct val="100000"/>
              </a:lnSpc>
              <a:spcAft>
                <a:spcPts val="0"/>
              </a:spcAft>
            </a:pPr>
            <a:r>
              <a:rPr lang="en-US" sz="2400" b="1" dirty="0" err="1"/>
              <a:t>Grafos</a:t>
            </a:r>
            <a:r>
              <a:rPr lang="en-US" sz="2400" dirty="0"/>
              <a:t>: </a:t>
            </a:r>
            <a:r>
              <a:rPr lang="en-US" sz="2400" dirty="0" err="1"/>
              <a:t>representación</a:t>
            </a:r>
            <a:r>
              <a:rPr lang="en-US" sz="2400" dirty="0"/>
              <a:t>, </a:t>
            </a:r>
            <a:r>
              <a:rPr lang="en-US" sz="2400" dirty="0" err="1"/>
              <a:t>exploración</a:t>
            </a:r>
            <a:r>
              <a:rPr lang="en-US" sz="2400" dirty="0"/>
              <a:t>, </a:t>
            </a:r>
            <a:r>
              <a:rPr lang="en-US" sz="2400" dirty="0" err="1"/>
              <a:t>ordenación</a:t>
            </a:r>
            <a:r>
              <a:rPr lang="en-US" sz="2400" dirty="0"/>
              <a:t> </a:t>
            </a:r>
            <a:r>
              <a:rPr lang="en-US" sz="2400" dirty="0" err="1"/>
              <a:t>topológica, componentes fuertemente conectadas</a:t>
            </a:r>
            <a:r>
              <a:rPr lang="en-US" sz="2400" dirty="0"/>
              <a:t>, </a:t>
            </a:r>
            <a:r>
              <a:rPr lang="en-US" sz="2400" dirty="0" err="1"/>
              <a:t>árboles</a:t>
            </a:r>
            <a:r>
              <a:rPr lang="en-US" sz="2400" dirty="0"/>
              <a:t> de </a:t>
            </a:r>
            <a:r>
              <a:rPr lang="en-US" sz="2400" dirty="0" err="1"/>
              <a:t>cobertura</a:t>
            </a:r>
            <a:r>
              <a:rPr lang="en-US" sz="2400" dirty="0"/>
              <a:t> </a:t>
            </a:r>
            <a:r>
              <a:rPr lang="en-US" sz="2400" dirty="0" err="1"/>
              <a:t>mínimos</a:t>
            </a:r>
            <a:r>
              <a:rPr lang="en-US" sz="2400" dirty="0"/>
              <a:t>, </a:t>
            </a:r>
            <a:r>
              <a:rPr lang="en-US" sz="2400" dirty="0" err="1"/>
              <a:t>rutas</a:t>
            </a:r>
            <a:r>
              <a:rPr lang="en-US" sz="2400" dirty="0"/>
              <a:t> </a:t>
            </a:r>
            <a:r>
              <a:rPr lang="en-US" sz="2400" dirty="0" err="1"/>
              <a:t>más</a:t>
            </a:r>
            <a:r>
              <a:rPr lang="en-US" sz="2400" dirty="0"/>
              <a:t> </a:t>
            </a:r>
            <a:r>
              <a:rPr lang="en-US" sz="2400" dirty="0" err="1"/>
              <a:t>cortas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20897197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E55FD8-3BD3-40F2-9E21-FD95C7FEC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Lista ligada: ejemplo abstracto</a:t>
            </a:r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A8F39A25-CE8B-43DE-AD23-2B741E0E94CD}"/>
              </a:ext>
            </a:extLst>
          </p:cNvPr>
          <p:cNvCxnSpPr>
            <a:cxnSpLocks/>
          </p:cNvCxnSpPr>
          <p:nvPr/>
        </p:nvCxnSpPr>
        <p:spPr>
          <a:xfrm>
            <a:off x="6478997" y="3429000"/>
            <a:ext cx="762802" cy="762802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EE7CB34C-B55F-4E15-B42E-E87061C4D6B7}"/>
              </a:ext>
            </a:extLst>
          </p:cNvPr>
          <p:cNvCxnSpPr>
            <a:cxnSpLocks/>
          </p:cNvCxnSpPr>
          <p:nvPr/>
        </p:nvCxnSpPr>
        <p:spPr>
          <a:xfrm flipV="1">
            <a:off x="6478997" y="3429000"/>
            <a:ext cx="762802" cy="762802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ángulo 3">
            <a:extLst>
              <a:ext uri="{FF2B5EF4-FFF2-40B4-BE49-F238E27FC236}">
                <a16:creationId xmlns:a16="http://schemas.microsoft.com/office/drawing/2014/main" id="{E4B73F1C-02BB-4CB8-80AB-12AE151688E5}"/>
              </a:ext>
            </a:extLst>
          </p:cNvPr>
          <p:cNvSpPr/>
          <p:nvPr/>
        </p:nvSpPr>
        <p:spPr>
          <a:xfrm>
            <a:off x="1902194" y="2666198"/>
            <a:ext cx="762802" cy="76280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400" b="1" dirty="0"/>
              <a:t>2.47</a:t>
            </a:r>
            <a:endParaRPr lang="es-CL" sz="2800" b="1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EDCFC70-94B7-48C8-A346-3CC558367DB2}"/>
              </a:ext>
            </a:extLst>
          </p:cNvPr>
          <p:cNvSpPr/>
          <p:nvPr/>
        </p:nvSpPr>
        <p:spPr>
          <a:xfrm>
            <a:off x="1902194" y="3429000"/>
            <a:ext cx="762802" cy="76280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800" b="1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A06D8585-6848-4D87-AF39-6757151B6753}"/>
              </a:ext>
            </a:extLst>
          </p:cNvPr>
          <p:cNvSpPr/>
          <p:nvPr/>
        </p:nvSpPr>
        <p:spPr>
          <a:xfrm>
            <a:off x="3427795" y="2666198"/>
            <a:ext cx="762802" cy="76280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400" b="1" dirty="0"/>
              <a:t>3.76</a:t>
            </a:r>
            <a:endParaRPr lang="es-CL" sz="2800" b="1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4BFA2453-FCB5-4DA1-A44E-CF3F68BA6B49}"/>
              </a:ext>
            </a:extLst>
          </p:cNvPr>
          <p:cNvSpPr/>
          <p:nvPr/>
        </p:nvSpPr>
        <p:spPr>
          <a:xfrm>
            <a:off x="3427795" y="3429000"/>
            <a:ext cx="762802" cy="76280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800" b="1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F9CBDBF5-1387-4CE3-91F0-818A0F3B52B0}"/>
              </a:ext>
            </a:extLst>
          </p:cNvPr>
          <p:cNvSpPr/>
          <p:nvPr/>
        </p:nvSpPr>
        <p:spPr>
          <a:xfrm>
            <a:off x="4953396" y="2666198"/>
            <a:ext cx="762802" cy="76280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400" b="1" dirty="0"/>
              <a:t>0.35</a:t>
            </a:r>
            <a:endParaRPr lang="es-CL" sz="2800" b="1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B11A8048-8EA8-48FC-A827-ECB0E2B82C76}"/>
              </a:ext>
            </a:extLst>
          </p:cNvPr>
          <p:cNvSpPr/>
          <p:nvPr/>
        </p:nvSpPr>
        <p:spPr>
          <a:xfrm>
            <a:off x="4953396" y="3429000"/>
            <a:ext cx="762802" cy="76280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800" b="1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7DCC877C-467F-4F57-89AE-5C1E5DFE4D9A}"/>
              </a:ext>
            </a:extLst>
          </p:cNvPr>
          <p:cNvSpPr/>
          <p:nvPr/>
        </p:nvSpPr>
        <p:spPr>
          <a:xfrm>
            <a:off x="6478997" y="2666198"/>
            <a:ext cx="762802" cy="76280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400" b="1" dirty="0"/>
              <a:t>–2.0</a:t>
            </a:r>
            <a:endParaRPr lang="es-CL" sz="2800" b="1" dirty="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83E8051B-0CA7-4215-BCB9-2097960E8351}"/>
              </a:ext>
            </a:extLst>
          </p:cNvPr>
          <p:cNvSpPr/>
          <p:nvPr/>
        </p:nvSpPr>
        <p:spPr>
          <a:xfrm>
            <a:off x="6478997" y="3429000"/>
            <a:ext cx="762802" cy="76280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800" b="1" dirty="0"/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367A9DC4-2E5A-4552-B30F-7AF104E2D4D9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2283626" y="3047599"/>
            <a:ext cx="1144169" cy="762000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0319CC3A-2082-4D4F-AE99-25E816654A5C}"/>
              </a:ext>
            </a:extLst>
          </p:cNvPr>
          <p:cNvCxnSpPr>
            <a:cxnSpLocks/>
          </p:cNvCxnSpPr>
          <p:nvPr/>
        </p:nvCxnSpPr>
        <p:spPr>
          <a:xfrm flipV="1">
            <a:off x="3814180" y="3047599"/>
            <a:ext cx="1144169" cy="762000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F668240F-4921-4C3B-A11D-753D05734F21}"/>
              </a:ext>
            </a:extLst>
          </p:cNvPr>
          <p:cNvCxnSpPr>
            <a:cxnSpLocks/>
          </p:cNvCxnSpPr>
          <p:nvPr/>
        </p:nvCxnSpPr>
        <p:spPr>
          <a:xfrm flipV="1">
            <a:off x="5334828" y="3047599"/>
            <a:ext cx="1144169" cy="762000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365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E9142-3E3D-4379-8E1A-93A42CC7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 Lenguaje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0868-3ED8-4875-8500-02FD301DA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>
              <a:lnSpc>
                <a:spcPct val="200000"/>
              </a:lnSpc>
            </a:pPr>
            <a:r>
              <a:rPr lang="es-CL" sz="2300" dirty="0"/>
              <a:t>Este miércoles y viernes estudiaremos </a:t>
            </a:r>
            <a:r>
              <a:rPr lang="es-CL" sz="2300" b="1" dirty="0">
                <a:solidFill>
                  <a:schemeClr val="accent2"/>
                </a:solidFill>
              </a:rPr>
              <a:t>C</a:t>
            </a:r>
          </a:p>
          <a:p>
            <a:pPr>
              <a:lnSpc>
                <a:spcPct val="200000"/>
              </a:lnSpc>
            </a:pPr>
            <a:r>
              <a:rPr lang="es-CL" sz="2300" dirty="0"/>
              <a:t>Esta actividad será muy relevante para las tareas del curso</a:t>
            </a:r>
          </a:p>
          <a:p>
            <a:pPr>
              <a:lnSpc>
                <a:spcPct val="200000"/>
              </a:lnSpc>
            </a:pPr>
            <a:endParaRPr lang="es-CL" sz="2300" dirty="0"/>
          </a:p>
          <a:p>
            <a:pPr>
              <a:lnSpc>
                <a:spcPct val="200000"/>
              </a:lnSpc>
            </a:pPr>
            <a:r>
              <a:rPr lang="es-CL" sz="2300" dirty="0"/>
              <a:t>Les llegará un correo con las instrucciones que deberán seguir para acceder al material</a:t>
            </a:r>
          </a:p>
        </p:txBody>
      </p:sp>
    </p:spTree>
    <p:extLst>
      <p:ext uri="{BB962C8B-B14F-4D97-AF65-F5344CB8AC3E}">
        <p14:creationId xmlns:p14="http://schemas.microsoft.com/office/powerpoint/2010/main" val="17893504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0F945-9FD5-104B-8DE1-49D190038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Bibliografía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FD33C-F9C6-C24E-AE74-748C84C7F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25000"/>
              </a:lnSpc>
              <a:spcBef>
                <a:spcPts val="1800"/>
              </a:spcBef>
            </a:pPr>
            <a:r>
              <a:rPr lang="en-US" sz="2400"/>
              <a:t>T. Cormen, C. Leiserson, R. Rivest, C. Stein, “Introduction to Algorithms” 3</a:t>
            </a:r>
            <a:r>
              <a:rPr lang="en-US" sz="2400" baseline="30000"/>
              <a:t>rd</a:t>
            </a:r>
            <a:r>
              <a:rPr lang="en-US" sz="2400"/>
              <a:t> ed., The MIT Press 2009</a:t>
            </a:r>
          </a:p>
          <a:p>
            <a:pPr>
              <a:lnSpc>
                <a:spcPct val="125000"/>
              </a:lnSpc>
              <a:spcBef>
                <a:spcPts val="1800"/>
              </a:spcBef>
            </a:pPr>
            <a:r>
              <a:rPr lang="en-US" sz="2400"/>
              <a:t>R. Sedgewick, K. Wayne, “Algorithms” 4</a:t>
            </a:r>
            <a:r>
              <a:rPr lang="en-US" sz="2400" baseline="30000"/>
              <a:t>th</a:t>
            </a:r>
            <a:r>
              <a:rPr lang="en-US" sz="2400"/>
              <a:t> ed., Addison-Wesley 2011</a:t>
            </a:r>
          </a:p>
          <a:p>
            <a:pPr>
              <a:lnSpc>
                <a:spcPct val="125000"/>
              </a:lnSpc>
              <a:spcBef>
                <a:spcPts val="1800"/>
              </a:spcBef>
            </a:pPr>
            <a:r>
              <a:rPr lang="en-US" sz="2400"/>
              <a:t>M. Weiss, “Data Structures and Algorithm Analysis in C++”4</a:t>
            </a:r>
            <a:r>
              <a:rPr lang="en-US" sz="2400" baseline="30000"/>
              <a:t>th</a:t>
            </a:r>
            <a:r>
              <a:rPr lang="en-US" sz="2400"/>
              <a:t> ed., Pearson 2014</a:t>
            </a:r>
          </a:p>
        </p:txBody>
      </p:sp>
    </p:spTree>
    <p:extLst>
      <p:ext uri="{BB962C8B-B14F-4D97-AF65-F5344CB8AC3E}">
        <p14:creationId xmlns:p14="http://schemas.microsoft.com/office/powerpoint/2010/main" val="386896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4AA2-6690-4E9E-8243-377B1A9A0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Metodología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D5A0A-9385-43D8-B328-FE6650072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s-CL" sz="3200" b="1" dirty="0"/>
              <a:t>Lunes y Miércoles: </a:t>
            </a:r>
            <a:r>
              <a:rPr lang="es-CL" sz="3200" dirty="0"/>
              <a:t>Clases expositivas online</a:t>
            </a:r>
          </a:p>
          <a:p>
            <a:pPr marL="0" indent="0">
              <a:buNone/>
            </a:pPr>
            <a:endParaRPr lang="es-CL" sz="3200" dirty="0"/>
          </a:p>
          <a:p>
            <a:pPr marL="0" indent="0">
              <a:buNone/>
            </a:pPr>
            <a:r>
              <a:rPr lang="es-CL" sz="3200" b="1" dirty="0"/>
              <a:t>Viernes:</a:t>
            </a:r>
            <a:r>
              <a:rPr lang="es-CL" sz="3200" dirty="0"/>
              <a:t> Ayudantías o talleres</a:t>
            </a:r>
          </a:p>
        </p:txBody>
      </p:sp>
    </p:spTree>
    <p:extLst>
      <p:ext uri="{BB962C8B-B14F-4D97-AF65-F5344CB8AC3E}">
        <p14:creationId xmlns:p14="http://schemas.microsoft.com/office/powerpoint/2010/main" val="3473207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C30FF-AF96-4C7C-B144-AC2B89595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Las clases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75A9E-0095-4498-B51D-D37E5CF1A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8641076" cy="4904072"/>
          </a:xfrm>
        </p:spPr>
        <p:txBody>
          <a:bodyPr anchor="ctr">
            <a:normAutofit/>
          </a:bodyPr>
          <a:lstStyle/>
          <a:p>
            <a:pPr>
              <a:lnSpc>
                <a:spcPct val="125000"/>
              </a:lnSpc>
              <a:spcBef>
                <a:spcPts val="2400"/>
              </a:spcBef>
            </a:pPr>
            <a:r>
              <a:rPr lang="es-CL" dirty="0"/>
              <a:t>Las clases serán por videoconferencia (Zoom)</a:t>
            </a:r>
          </a:p>
          <a:p>
            <a:pPr>
              <a:lnSpc>
                <a:spcPct val="125000"/>
              </a:lnSpc>
              <a:spcBef>
                <a:spcPts val="2400"/>
              </a:spcBef>
            </a:pPr>
            <a:r>
              <a:rPr lang="es-CL" dirty="0"/>
              <a:t>Tendremos espacios donde se discuta la materia y se resuelvan dudas:</a:t>
            </a:r>
          </a:p>
          <a:p>
            <a:pPr lvl="1">
              <a:lnSpc>
                <a:spcPct val="125000"/>
              </a:lnSpc>
            </a:pPr>
            <a:r>
              <a:rPr lang="es-CL" dirty="0"/>
              <a:t>en particular, las clases de los miércoles 30 sept. y 11 nov. van a ser repaso de la materia para la I1 e I2, respectivamente</a:t>
            </a:r>
          </a:p>
          <a:p>
            <a:pPr>
              <a:lnSpc>
                <a:spcPct val="125000"/>
              </a:lnSpc>
              <a:spcBef>
                <a:spcPts val="2400"/>
              </a:spcBef>
            </a:pPr>
            <a:r>
              <a:rPr lang="es-CL" dirty="0"/>
              <a:t>Haremos un break de 5 minutos a los 30 – 40 minutos de clase</a:t>
            </a:r>
          </a:p>
        </p:txBody>
      </p:sp>
    </p:spTree>
    <p:extLst>
      <p:ext uri="{BB962C8B-B14F-4D97-AF65-F5344CB8AC3E}">
        <p14:creationId xmlns:p14="http://schemas.microsoft.com/office/powerpoint/2010/main" val="1599271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C30FF-AF96-4C7C-B144-AC2B89595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Las clases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75A9E-0095-4498-B51D-D37E5CF1A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8641076" cy="4904072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25000"/>
              </a:lnSpc>
              <a:spcBef>
                <a:spcPts val="2400"/>
              </a:spcBef>
              <a:buNone/>
            </a:pPr>
            <a:r>
              <a:rPr lang="es-CL" dirty="0"/>
              <a:t>Para terminar la clase puntualmente, avísenme cuando falten 3 – 5 minutos (para las 3.20)</a:t>
            </a:r>
          </a:p>
          <a:p>
            <a:pPr marL="0" indent="0">
              <a:lnSpc>
                <a:spcPct val="125000"/>
              </a:lnSpc>
              <a:spcBef>
                <a:spcPts val="2400"/>
              </a:spcBef>
              <a:buNone/>
            </a:pPr>
            <a:r>
              <a:rPr lang="es-CL" dirty="0"/>
              <a:t>Todo el material de clases (y la clase misma) será subido a la página del curso en </a:t>
            </a:r>
            <a:r>
              <a:rPr lang="es-CL" dirty="0" err="1"/>
              <a:t>Github</a:t>
            </a:r>
            <a:endParaRPr lang="es-CL" dirty="0"/>
          </a:p>
          <a:p>
            <a:pPr>
              <a:lnSpc>
                <a:spcPct val="125000"/>
              </a:lnSpc>
              <a:spcBef>
                <a:spcPts val="2400"/>
              </a:spcBef>
            </a:pPr>
            <a:r>
              <a:rPr lang="es-CL" dirty="0"/>
              <a:t>Aún estamos aprendiendo a hacer clases online: cualquier sugerencia (herramienta, metodología, etc.) es bienvenida</a:t>
            </a:r>
          </a:p>
        </p:txBody>
      </p:sp>
    </p:spTree>
    <p:extLst>
      <p:ext uri="{BB962C8B-B14F-4D97-AF65-F5344CB8AC3E}">
        <p14:creationId xmlns:p14="http://schemas.microsoft.com/office/powerpoint/2010/main" val="3303496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AC9A2-3652-4ED0-912E-5EEFC76C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Las tareas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36FC9A-8458-492B-9D76-337ED4BD23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CL" dirty="0"/>
                  <a:t>Durante el semestre habrá 5 tareas de programación en </a:t>
                </a:r>
                <a:r>
                  <a:rPr lang="es-CL" b="1" dirty="0">
                    <a:solidFill>
                      <a:schemeClr val="accent2"/>
                    </a:solidFill>
                  </a:rPr>
                  <a:t>C</a:t>
                </a:r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La </a:t>
                </a:r>
                <a:r>
                  <a:rPr lang="es-CL" b="1" dirty="0"/>
                  <a:t>nota de tareas </a:t>
                </a:r>
                <a14:m>
                  <m:oMath xmlns:m="http://schemas.openxmlformats.org/officeDocument/2006/math">
                    <m:r>
                      <a:rPr lang="es-CL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b="1" i="1" dirty="0" smtClean="0">
                        <a:latin typeface="Cambria Math" panose="02040503050406030204" pitchFamily="18" charset="0"/>
                      </a:rPr>
                      <m:t>𝑵𝑻</m:t>
                    </m:r>
                    <m:r>
                      <a:rPr lang="es-CL" b="1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s-CL" dirty="0"/>
                  <a:t>se calcula de la siguiente manera:</a:t>
                </a:r>
              </a:p>
              <a:p>
                <a:endParaRPr lang="es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1" i="1">
                          <a:latin typeface="Cambria Math" panose="02040503050406030204" pitchFamily="18" charset="0"/>
                        </a:rPr>
                        <m:t>𝑵𝑻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endParaRPr lang="es-CL" dirty="0"/>
              </a:p>
              <a:p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36FC9A-8458-492B-9D76-337ED4BD23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68" r="-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9261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3398B-C95A-4670-AAF4-590713333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Las interrogaciones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926730-4B73-4917-BAF6-2684C7A0A8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s-CL" sz="3200" dirty="0"/>
                  <a:t>Tres interrogaciones —dos </a:t>
                </a:r>
                <a:r>
                  <a:rPr lang="es-CL" sz="3300" dirty="0"/>
                  <a:t>en horario de clases y la tercera en el horario del examen:</a:t>
                </a:r>
              </a:p>
              <a:p>
                <a:pPr marL="0" indent="0" algn="ctr">
                  <a:buNone/>
                </a:pPr>
                <a:r>
                  <a:rPr lang="es-CL" sz="3300" dirty="0">
                    <a:solidFill>
                      <a:srgbClr val="0070C0"/>
                    </a:solidFill>
                  </a:rPr>
                  <a:t>I1: lunes 5 octubre    </a:t>
                </a:r>
                <a:r>
                  <a:rPr lang="es-CL" sz="3300" dirty="0"/>
                  <a:t> </a:t>
                </a:r>
                <a:r>
                  <a:rPr lang="es-CL" sz="3300" dirty="0">
                    <a:solidFill>
                      <a:srgbClr val="00B050"/>
                    </a:solidFill>
                  </a:rPr>
                  <a:t>I2: lunes 16 noviembre   </a:t>
                </a:r>
                <a:r>
                  <a:rPr lang="es-CL" sz="3300" dirty="0"/>
                  <a:t> </a:t>
                </a:r>
                <a:r>
                  <a:rPr lang="es-CL" sz="3300" dirty="0">
                    <a:solidFill>
                      <a:srgbClr val="7030A0"/>
                    </a:solidFill>
                  </a:rPr>
                  <a:t>I3: viernes 11 diciembre   </a:t>
                </a:r>
              </a:p>
              <a:p>
                <a:pPr marL="0" indent="0">
                  <a:buNone/>
                </a:pPr>
                <a:r>
                  <a:rPr lang="es-CL" sz="3300" dirty="0"/>
                  <a:t>Cada interrogación tendrá 4 preguntas, de las cuales ustedes deberán contestar tres</a:t>
                </a:r>
              </a:p>
              <a:p>
                <a:pPr marL="0" indent="0">
                  <a:buNone/>
                </a:pPr>
                <a:r>
                  <a:rPr lang="es-CL" sz="3300" b="1" dirty="0"/>
                  <a:t>No hay examen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sz="3300" dirty="0"/>
                  <a:t>La </a:t>
                </a:r>
                <a:r>
                  <a:rPr lang="es-CL" sz="3300" b="1" dirty="0"/>
                  <a:t>nota de interrogaciones </a:t>
                </a:r>
                <a14:m>
                  <m:oMath xmlns:m="http://schemas.openxmlformats.org/officeDocument/2006/math">
                    <m:r>
                      <a:rPr lang="es-CL" sz="33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sz="3300" b="1" i="1" dirty="0">
                        <a:latin typeface="Cambria Math" panose="02040503050406030204" pitchFamily="18" charset="0"/>
                      </a:rPr>
                      <m:t>𝑵𝑰</m:t>
                    </m:r>
                    <m:r>
                      <a:rPr lang="es-CL" sz="33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L" sz="3300" b="1" dirty="0"/>
                  <a:t> </a:t>
                </a:r>
                <a:r>
                  <a:rPr lang="es-CL" sz="3300" dirty="0"/>
                  <a:t>se calcula así:</a:t>
                </a: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3600" b="1" i="1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3600" b="1" i="1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s-CL" sz="36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CL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s-CL" sz="33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926730-4B73-4917-BAF6-2684C7A0A8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5532087"/>
      </p:ext>
    </p:extLst>
  </p:cSld>
  <p:clrMapOvr>
    <a:masterClrMapping/>
  </p:clrMapOvr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C2133" id="{69943935-B420-4F88-B968-35D5A193A473}" vid="{AD422188-BBE9-4BEF-B6CE-9A5703EB15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7998</TotalTime>
  <Words>1670</Words>
  <Application>Microsoft Macintosh PowerPoint</Application>
  <PresentationFormat>On-screen Show (4:3)</PresentationFormat>
  <Paragraphs>298</Paragraphs>
  <Slides>42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Consolas</vt:lpstr>
      <vt:lpstr>Wingdings</vt:lpstr>
      <vt:lpstr>IIC2133</vt:lpstr>
      <vt:lpstr>PowerPoint Presentation</vt:lpstr>
      <vt:lpstr>Outline</vt:lpstr>
      <vt:lpstr>Outline</vt:lpstr>
      <vt:lpstr>Contenidos</vt:lpstr>
      <vt:lpstr>Metodología</vt:lpstr>
      <vt:lpstr>Las clases</vt:lpstr>
      <vt:lpstr>Las clases</vt:lpstr>
      <vt:lpstr>Las tareas</vt:lpstr>
      <vt:lpstr>Las interrogaciones</vt:lpstr>
      <vt:lpstr>La nota final, NF, se calcula así</vt:lpstr>
      <vt:lpstr>Código de Honor</vt:lpstr>
      <vt:lpstr>GitHub: plataforma oficial del curso</vt:lpstr>
      <vt:lpstr>Discord: punto de encuentro</vt:lpstr>
      <vt:lpstr>Problemas</vt:lpstr>
      <vt:lpstr>Outline</vt:lpstr>
      <vt:lpstr>Matemáticas</vt:lpstr>
      <vt:lpstr>Demostraciones</vt:lpstr>
      <vt:lpstr>Algoritmos y programación</vt:lpstr>
      <vt:lpstr>Outline</vt:lpstr>
      <vt:lpstr>Algoritmo: Definición</vt:lpstr>
      <vt:lpstr>Notación para pseudocódigo</vt:lpstr>
      <vt:lpstr>PowerPoint Presentation</vt:lpstr>
      <vt:lpstr>PowerPoint Presentation</vt:lpstr>
      <vt:lpstr>Algoritmos y su implementación</vt:lpstr>
      <vt:lpstr>Buenos algoritmos, mejores algoritmos</vt:lpstr>
      <vt:lpstr>Complejidad</vt:lpstr>
      <vt:lpstr>Complejidad</vt:lpstr>
      <vt:lpstr>Complejidad</vt:lpstr>
      <vt:lpstr>Complejidad: resumen de cálculo</vt:lpstr>
      <vt:lpstr>Complejidad de tiempo y memoria</vt:lpstr>
      <vt:lpstr>Outline</vt:lpstr>
      <vt:lpstr>Memoria RAM: experimento</vt:lpstr>
      <vt:lpstr>Memoria RAM</vt:lpstr>
      <vt:lpstr>PowerPoint Presentation</vt:lpstr>
      <vt:lpstr>Memoria RAM</vt:lpstr>
      <vt:lpstr>Outline</vt:lpstr>
      <vt:lpstr>Arreglos</vt:lpstr>
      <vt:lpstr>Arreglo: ejemplo abstracto</vt:lpstr>
      <vt:lpstr>Listas ligadas</vt:lpstr>
      <vt:lpstr>Lista ligada: ejemplo abstracto</vt:lpstr>
      <vt:lpstr> Lenguaje C</vt:lpstr>
      <vt:lpstr>Bibliografía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 ideas</dc:title>
  <dc:creator>Antonio López Larraechea</dc:creator>
  <cp:lastModifiedBy>Yadran</cp:lastModifiedBy>
  <cp:revision>181</cp:revision>
  <cp:lastPrinted>2019-03-06T13:05:17Z</cp:lastPrinted>
  <dcterms:created xsi:type="dcterms:W3CDTF">2018-02-12T03:24:41Z</dcterms:created>
  <dcterms:modified xsi:type="dcterms:W3CDTF">2020-08-17T13:32:14Z</dcterms:modified>
</cp:coreProperties>
</file>