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4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2" r:id="rId7"/>
    <p:sldId id="280" r:id="rId8"/>
    <p:sldId id="281" r:id="rId9"/>
    <p:sldId id="282" r:id="rId10"/>
    <p:sldId id="263" r:id="rId11"/>
    <p:sldId id="264" r:id="rId12"/>
    <p:sldId id="265" r:id="rId13"/>
    <p:sldId id="266" r:id="rId14"/>
    <p:sldId id="272" r:id="rId15"/>
    <p:sldId id="267" r:id="rId16"/>
    <p:sldId id="273" r:id="rId17"/>
    <p:sldId id="268" r:id="rId18"/>
    <p:sldId id="276" r:id="rId19"/>
    <p:sldId id="270" r:id="rId20"/>
    <p:sldId id="277" r:id="rId21"/>
    <p:sldId id="284" r:id="rId22"/>
    <p:sldId id="278" r:id="rId23"/>
    <p:sldId id="285" r:id="rId24"/>
    <p:sldId id="274" r:id="rId25"/>
    <p:sldId id="275" r:id="rId26"/>
    <p:sldId id="286" r:id="rId27"/>
    <p:sldId id="287" r:id="rId28"/>
    <p:sldId id="300" r:id="rId29"/>
    <p:sldId id="301" r:id="rId30"/>
    <p:sldId id="305" r:id="rId31"/>
    <p:sldId id="299" r:id="rId32"/>
    <p:sldId id="302" r:id="rId33"/>
    <p:sldId id="303" r:id="rId34"/>
    <p:sldId id="304" r:id="rId35"/>
    <p:sldId id="306" r:id="rId36"/>
    <p:sldId id="311" r:id="rId37"/>
    <p:sldId id="312" r:id="rId38"/>
    <p:sldId id="307" r:id="rId39"/>
    <p:sldId id="310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2683C6"/>
    <a:srgbClr val="FFCC99"/>
    <a:srgbClr val="FF99CC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872" autoAdjust="0"/>
    <p:restoredTop sz="92727"/>
  </p:normalViewPr>
  <p:slideViewPr>
    <p:cSldViewPr snapToGrid="0" showGuides="1">
      <p:cViewPr varScale="1">
        <p:scale>
          <a:sx n="71" d="100"/>
          <a:sy n="71" d="100"/>
        </p:scale>
        <p:origin x="184" y="208"/>
      </p:cViewPr>
      <p:guideLst>
        <p:guide orient="horz" pos="216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9E0E46-57CA-481B-89BF-5F4E81B63934}" type="datetimeFigureOut">
              <a:rPr lang="es-CL" smtClean="0"/>
              <a:t>31-08-20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52B28F-3846-4A65-A7CF-CEB88539B6AF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88444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El orden de los números en las hojas es totalmente arbitrario ya que los lotes se definen haciendo pasar todas las ovejas en hilera, y las ovejas se ordenan como ellas quieren.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8598-3AE0-4714-BC26-A1084708E211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24111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8598-3AE0-4714-BC26-A1084708E211}" type="slidenum">
              <a:rPr lang="es-CL" smtClean="0"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186740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8598-3AE0-4714-BC26-A1084708E211}" type="slidenum">
              <a:rPr lang="es-CL" smtClean="0"/>
              <a:t>17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972535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2B28F-3846-4A65-A7CF-CEB88539B6AF}" type="slidenum">
              <a:rPr lang="es-CL" smtClean="0"/>
              <a:t>18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96015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8598-3AE0-4714-BC26-A1084708E211}" type="slidenum">
              <a:rPr lang="es-CL" smtClean="0"/>
              <a:t>19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709579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8598-3AE0-4714-BC26-A1084708E211}" type="slidenum">
              <a:rPr lang="es-CL" smtClean="0"/>
              <a:t>23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685624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El problema de esto es como definimos la inserción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2B28F-3846-4A65-A7CF-CEB88539B6AF}" type="slidenum">
              <a:rPr lang="es-CL" smtClean="0"/>
              <a:t>25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890978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Insertion Sort in place, </a:t>
            </a:r>
            <a:r>
              <a:rPr lang="en-US" dirty="0" err="1"/>
              <a:t>ya</a:t>
            </a:r>
            <a:r>
              <a:rPr lang="en-US" dirty="0"/>
              <a:t> que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practica</a:t>
            </a:r>
            <a:r>
              <a:rPr lang="en-US" dirty="0"/>
              <a:t> se </a:t>
            </a:r>
            <a:r>
              <a:rPr lang="en-US" dirty="0" err="1"/>
              <a:t>usan</a:t>
            </a:r>
            <a:r>
              <a:rPr lang="en-US" dirty="0"/>
              <a:t> </a:t>
            </a:r>
            <a:r>
              <a:rPr lang="en-US" dirty="0" err="1"/>
              <a:t>arreglos</a:t>
            </a:r>
            <a:r>
              <a:rPr lang="en-US" dirty="0"/>
              <a:t>.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27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122613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¿Sirve esto para cuando hay elementos repetidos o los números no van del 1 al 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29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590828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31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962638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Insertion Sort in place, </a:t>
            </a:r>
            <a:r>
              <a:rPr lang="en-US" dirty="0" err="1"/>
              <a:t>ya</a:t>
            </a:r>
            <a:r>
              <a:rPr lang="en-US" dirty="0"/>
              <a:t> que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práctica</a:t>
            </a:r>
            <a:r>
              <a:rPr lang="en-US" dirty="0"/>
              <a:t> se </a:t>
            </a:r>
            <a:r>
              <a:rPr lang="en-US" dirty="0" err="1"/>
              <a:t>usan</a:t>
            </a:r>
            <a:r>
              <a:rPr lang="en-US" dirty="0"/>
              <a:t> </a:t>
            </a:r>
            <a:r>
              <a:rPr lang="en-US" dirty="0" err="1"/>
              <a:t>arreglos</a:t>
            </a:r>
            <a:r>
              <a:rPr lang="en-US" dirty="0"/>
              <a:t>.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14498-B057-4736-9541-68C19ECA2110}" type="slidenum">
              <a:rPr lang="es-CL" smtClean="0"/>
              <a:t>32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88522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Para que se hagan una idea del sistema.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8598-3AE0-4714-BC26-A1084708E211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0840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b="1" dirty="0"/>
              <a:t>Claramente la solución está en tener los datos en orden. ¿Por qué?</a:t>
            </a:r>
            <a:endParaRPr lang="es-CL" dirty="0"/>
          </a:p>
          <a:p>
            <a:r>
              <a:rPr lang="es-CL" dirty="0"/>
              <a:t>- Revisar las hojas de los lotes una por una es lento y tedioso.</a:t>
            </a:r>
          </a:p>
          <a:p>
            <a:r>
              <a:rPr lang="es-CL" dirty="0"/>
              <a:t>- Don Juan está muy viejo para aprender nuevas tecnologías.</a:t>
            </a:r>
          </a:p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8598-3AE0-4714-BC26-A1084708E211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2016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Tienen 5 minutos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8598-3AE0-4714-BC26-A1084708E211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45919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- Don Juan tiene su propio sistema para ordenar los números.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/>
              <a:t>- Es obvio que el algoritmo de Don Juan es correcto. ¿Pero formalmente como se demuestra?</a:t>
            </a:r>
          </a:p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8598-3AE0-4714-BC26-A1084708E211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22019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Tienen 10 minutos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8598-3AE0-4714-BC26-A1084708E211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62175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b="1" dirty="0"/>
              <a:t>El algoritmo de Don Juan se conoce como Selection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8598-3AE0-4714-BC26-A1084708E211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962965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Tienen 5 minutos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8598-3AE0-4714-BC26-A1084708E211}" type="slidenum">
              <a:rPr lang="es-CL" smtClean="0"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83588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52B28F-3846-4A65-A7CF-CEB88539B6AF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61838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gorit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398260"/>
            <a:ext cx="9141619" cy="497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5859C55-8A7F-477F-B328-0E6F33D972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228600"/>
            <a:ext cx="8686800" cy="58674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81944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D105-6BB3-414E-90DE-663C9855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10829-B3F3-4C68-A577-0DCAC9A76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46583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32752A-EEF2-4CED-AB26-C4639DF781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388" y="760360"/>
            <a:ext cx="751624" cy="7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lem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6C552-3FAD-4C69-A32F-07126E203376}"/>
              </a:ext>
            </a:extLst>
          </p:cNvPr>
          <p:cNvSpPr txBox="1"/>
          <p:nvPr userDrawn="1"/>
        </p:nvSpPr>
        <p:spPr>
          <a:xfrm>
            <a:off x="7492023" y="700004"/>
            <a:ext cx="1424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none" spc="0" dirty="0">
                <a:ln w="19050" cap="rnd">
                  <a:solidFill>
                    <a:sysClr val="windowText" lastClr="000000"/>
                  </a:solidFill>
                  <a:round/>
                </a:ln>
                <a:solidFill>
                  <a:schemeClr val="bg1"/>
                </a:solidFill>
                <a:effectLst/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113681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D6CC33-9637-404B-876D-D86DD802D1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04" y="807480"/>
            <a:ext cx="515452" cy="68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7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335C69-C99D-4E33-A579-C2705F0423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44" y="761205"/>
            <a:ext cx="772764" cy="77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8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066A6A-281A-4B04-BCE5-26C91999B6B7}"/>
              </a:ext>
            </a:extLst>
          </p:cNvPr>
          <p:cNvSpPr/>
          <p:nvPr userDrawn="1"/>
        </p:nvSpPr>
        <p:spPr>
          <a:xfrm>
            <a:off x="-2" y="0"/>
            <a:ext cx="9144000" cy="11448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88E56F8D-5AED-46CA-A527-37E71631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CA0316E-4FB1-450C-ACF1-63D1910A4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461" y="1287532"/>
            <a:ext cx="8641076" cy="4904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  <a:p>
            <a:pPr lvl="1"/>
            <a:r>
              <a:rPr lang="es-CL" noProof="0" dirty="0" err="1"/>
              <a:t>Second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2"/>
            <a:r>
              <a:rPr lang="es-CL" noProof="0" dirty="0" err="1"/>
              <a:t>Third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3"/>
            <a:r>
              <a:rPr lang="es-CL" noProof="0" dirty="0" err="1"/>
              <a:t>Fourth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4"/>
            <a:r>
              <a:rPr lang="es-CL" noProof="0" dirty="0" err="1"/>
              <a:t>Fifth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66141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38" r:id="rId2"/>
    <p:sldLayoutId id="2147484149" r:id="rId3"/>
    <p:sldLayoutId id="2147484160" r:id="rId4"/>
    <p:sldLayoutId id="2147484161" r:id="rId5"/>
    <p:sldLayoutId id="2147484162" r:id="rId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strike="noStrike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FA8E6D-2243-4D06-A158-F16F080EE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La pequeña ovejería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1F0A36-F8D9-4E17-A9C8-72A03F5EE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L" dirty="0"/>
              <a:t> Don Juan tiene 600 ovejas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L" dirty="0"/>
              <a:t> Cada oveja tiene asignado un número único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L" dirty="0"/>
              <a:t> El rebaño está dividido en 4 lotes de 150 ovejas c/u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L" dirty="0"/>
              <a:t> Para cada lote, sus números están registrados en una hoja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L" dirty="0"/>
              <a:t> Los números de un lote están en cualquier orden</a:t>
            </a:r>
          </a:p>
        </p:txBody>
      </p:sp>
    </p:spTree>
    <p:extLst>
      <p:ext uri="{BB962C8B-B14F-4D97-AF65-F5344CB8AC3E}">
        <p14:creationId xmlns:p14="http://schemas.microsoft.com/office/powerpoint/2010/main" val="3264738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649FA-7B44-43DF-BE6B-697D23F41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algoritmo </a:t>
            </a:r>
            <a:r>
              <a:rPr lang="es-CL" i="1" dirty="0"/>
              <a:t>selection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572EA8-0A15-47C8-8D54-18B7EA8A7E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dirty="0">
                    <a:solidFill>
                      <a:schemeClr val="tx1"/>
                    </a:solidFill>
                  </a:rPr>
                  <a:t>Para la secuencia inicial de datos, </a:t>
                </a:r>
                <a14:m>
                  <m:oMath xmlns:m="http://schemas.openxmlformats.org/officeDocument/2006/math">
                    <m:r>
                      <a:rPr lang="es-C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514350" indent="-514350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>
                    <a:solidFill>
                      <a:schemeClr val="tx1"/>
                    </a:solidFill>
                  </a:rPr>
                  <a:t>Definir una secuencia ordenada, </a:t>
                </a:r>
                <a14:m>
                  <m:oMath xmlns:m="http://schemas.openxmlformats.org/officeDocument/2006/math">
                    <m:r>
                      <a:rPr lang="es-C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, inicialmente vacía</a:t>
                </a:r>
              </a:p>
              <a:p>
                <a:pPr marL="514350" indent="-514350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>
                    <a:solidFill>
                      <a:schemeClr val="tx1"/>
                    </a:solidFill>
                  </a:rPr>
                  <a:t>Buscar el menor dato </a:t>
                </a:r>
                <a14:m>
                  <m:oMath xmlns:m="http://schemas.openxmlformats.org/officeDocument/2006/math">
                    <m:r>
                      <a:rPr lang="es-C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 en </a:t>
                </a:r>
                <a14:m>
                  <m:oMath xmlns:m="http://schemas.openxmlformats.org/officeDocument/2006/math">
                    <m:r>
                      <a:rPr lang="es-C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s-CL" dirty="0">
                  <a:solidFill>
                    <a:schemeClr val="tx1"/>
                  </a:solidFill>
                </a:endParaRPr>
              </a:p>
              <a:p>
                <a:pPr marL="514350" indent="-514350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>
                    <a:solidFill>
                      <a:schemeClr val="tx1"/>
                    </a:solidFill>
                  </a:rPr>
                  <a:t>Sacar </a:t>
                </a:r>
                <a14:m>
                  <m:oMath xmlns:m="http://schemas.openxmlformats.org/officeDocument/2006/math">
                    <m:r>
                      <a:rPr lang="es-C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 de </a:t>
                </a:r>
                <a14:m>
                  <m:oMath xmlns:m="http://schemas.openxmlformats.org/officeDocument/2006/math">
                    <m:r>
                      <a:rPr lang="es-C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 e insertarlo al final de </a:t>
                </a:r>
                <a14:m>
                  <m:oMath xmlns:m="http://schemas.openxmlformats.org/officeDocument/2006/math">
                    <m:r>
                      <a:rPr lang="es-C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s-CL" dirty="0">
                  <a:solidFill>
                    <a:schemeClr val="tx1"/>
                  </a:solidFill>
                </a:endParaRPr>
              </a:p>
              <a:p>
                <a:pPr marL="514350" indent="-514350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>
                    <a:solidFill>
                      <a:schemeClr val="tx1"/>
                    </a:solidFill>
                  </a:rPr>
                  <a:t>Si quedan elementos en </a:t>
                </a:r>
                <a14:m>
                  <m:oMath xmlns:m="http://schemas.openxmlformats.org/officeDocument/2006/math">
                    <m:r>
                      <a:rPr lang="es-C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, volver a </a:t>
                </a:r>
                <a:r>
                  <a:rPr lang="es-CL" dirty="0">
                    <a:solidFill>
                      <a:schemeClr val="accent2"/>
                    </a:solidFill>
                  </a:rPr>
                  <a:t>2.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572EA8-0A15-47C8-8D54-18B7EA8A7E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5628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67345-C8BF-4A29-AB61-8CFA2E9B4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¿Cuál es la complejidad de </a:t>
            </a:r>
            <a:r>
              <a:rPr lang="es-CL" sz="4000" i="1" dirty="0"/>
              <a:t>selection sort</a:t>
            </a:r>
            <a:r>
              <a:rPr lang="es-CL" sz="4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97002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33019-89E1-4554-B240-6CBBD54B3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Raciocinio para determinar</a:t>
            </a:r>
            <a:br>
              <a:rPr lang="es-CL" sz="4000" dirty="0"/>
            </a:br>
            <a:r>
              <a:rPr lang="es-CL" sz="4000" dirty="0"/>
              <a:t>la complejidad de </a:t>
            </a:r>
            <a:r>
              <a:rPr lang="es-CL" sz="4000" i="1" dirty="0"/>
              <a:t>selection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3E52E-AFDA-42CC-854C-E808A45FCF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dirty="0"/>
                  <a:t>Buscar el menor dato en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/>
                  <a:t> significa revisar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/>
                  <a:t> entero: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s-CL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s-CL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dirty="0"/>
                  <a:t>Este proceso se hace una vez por cada dato: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dirty="0"/>
                  <a:t> veces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s-CL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dirty="0"/>
                  <a:t>La complejidad es entonces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s-CL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3E52E-AFDA-42CC-854C-E808A45FCF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0863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33019-89E1-4554-B240-6CBBD54B3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Otra forma de calcular</a:t>
            </a:r>
            <a:br>
              <a:rPr lang="es-CL" sz="4000" dirty="0"/>
            </a:br>
            <a:r>
              <a:rPr lang="es-CL" sz="4000" dirty="0"/>
              <a:t>la complejidad de </a:t>
            </a:r>
            <a:r>
              <a:rPr lang="es-CL" sz="4000" i="1" dirty="0"/>
              <a:t>selection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3E52E-AFDA-42CC-854C-E808A45FCF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CL" dirty="0"/>
                  <a:t>También se puede hacer de manera explícita:</a:t>
                </a:r>
              </a:p>
              <a:p>
                <a:pPr marL="0" indent="0">
                  <a:buNone/>
                </a:pPr>
                <a:r>
                  <a:rPr lang="es-CL" dirty="0"/>
                  <a:t>Buscar el mínimo cuesta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s-CL" dirty="0"/>
                  <a:t>, y el siguiente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s-CL" dirty="0"/>
                  <a:t>, y así: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3E52E-AFDA-42CC-854C-E808A45FCF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68" b="-11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7761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0086B-81A0-4E53-B79B-725E74AF3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Complejidad de memoria de </a:t>
            </a:r>
            <a:r>
              <a:rPr lang="es-CL" sz="4000" i="1" dirty="0"/>
              <a:t>selection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A57DD2-7968-4C06-A9FA-C675217F87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2404" y="1824419"/>
                <a:ext cx="9001596" cy="4273222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s-CL" dirty="0"/>
                  <a:t>Selection Sort se puede hacer en un solo </a:t>
                </a:r>
                <a:r>
                  <a:rPr lang="es-CL" b="1" dirty="0">
                    <a:solidFill>
                      <a:schemeClr val="accent2"/>
                    </a:solidFill>
                  </a:rPr>
                  <a:t>arreglo</a:t>
                </a:r>
                <a:r>
                  <a:rPr lang="es-CL" dirty="0"/>
                  <a:t>, ya que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s-CL" dirty="0"/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s-CL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s-CL" dirty="0"/>
                  <a:t>Eso significa que no necesita memoria adicional (excepto </a:t>
                </a:r>
                <a:r>
                  <a:rPr lang="es-CL" b="1" dirty="0"/>
                  <a:t>…</a:t>
                </a:r>
                <a:r>
                  <a:rPr lang="es-CL" dirty="0"/>
                  <a:t>)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s-CL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s-CL" dirty="0"/>
                  <a:t>Los algoritmos que hacen esto se conocen como </a:t>
                </a:r>
                <a:r>
                  <a:rPr lang="es-CL" i="1" dirty="0"/>
                  <a:t>in place</a:t>
                </a:r>
                <a:endParaRPr lang="es-C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A57DD2-7968-4C06-A9FA-C675217F87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2404" y="1824419"/>
                <a:ext cx="9001596" cy="4273222"/>
              </a:xfrm>
              <a:blipFill>
                <a:blip r:embed="rId2"/>
                <a:stretch>
                  <a:fillRect l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5083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92822-ACFB-4522-AD18-A9ECD2301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Don Juan tiene ahora otro problema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168D7-88A4-4771-9626-284680977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lnSpc>
                <a:spcPct val="100000"/>
              </a:lnSpc>
              <a:buNone/>
            </a:pPr>
            <a:r>
              <a:rPr lang="es-CL" dirty="0"/>
              <a:t>Don Juan quiere cambiar 5 ovejas del lote A al lote B</a:t>
            </a:r>
          </a:p>
          <a:p>
            <a:pPr marL="0" indent="0">
              <a:lnSpc>
                <a:spcPct val="100000"/>
              </a:lnSpc>
              <a:buNone/>
            </a:pPr>
            <a:endParaRPr lang="es-CL" dirty="0"/>
          </a:p>
          <a:p>
            <a:pPr marL="0" indent="0">
              <a:lnSpc>
                <a:spcPct val="100000"/>
              </a:lnSpc>
              <a:buNone/>
            </a:pPr>
            <a:r>
              <a:rPr lang="es-CL" dirty="0"/>
              <a:t>Necesita actualizar el cambio en ambas hojas</a:t>
            </a:r>
          </a:p>
          <a:p>
            <a:pPr marL="0" indent="0">
              <a:lnSpc>
                <a:spcPct val="100000"/>
              </a:lnSpc>
              <a:buNone/>
            </a:pPr>
            <a:endParaRPr lang="es-CL" dirty="0"/>
          </a:p>
          <a:p>
            <a:pPr marL="0" indent="0">
              <a:lnSpc>
                <a:spcPct val="100000"/>
              </a:lnSpc>
              <a:buNone/>
            </a:pPr>
            <a:r>
              <a:rPr lang="es-CL" dirty="0"/>
              <a:t>¿Cómo lo hace para no tener que volver a ordenar todo?</a:t>
            </a:r>
          </a:p>
        </p:txBody>
      </p:sp>
    </p:spTree>
    <p:extLst>
      <p:ext uri="{BB962C8B-B14F-4D97-AF65-F5344CB8AC3E}">
        <p14:creationId xmlns:p14="http://schemas.microsoft.com/office/powerpoint/2010/main" val="3541078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DC656-F153-4D91-8E60-660910D18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Inserción en una lista ordenada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924A9-0899-4FF4-91ED-B66EF53ED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00000"/>
              </a:lnSpc>
            </a:pPr>
            <a:r>
              <a:rPr lang="es-CL" b="1" dirty="0">
                <a:solidFill>
                  <a:schemeClr val="accent4"/>
                </a:solidFill>
              </a:rPr>
              <a:t>Insertar</a:t>
            </a:r>
            <a:r>
              <a:rPr lang="es-CL" dirty="0"/>
              <a:t> pocos elementos ordenadamente es … ¿barato?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>
              <a:lnSpc>
                <a:spcPct val="100000"/>
              </a:lnSpc>
            </a:pPr>
            <a:r>
              <a:rPr lang="es-CL" dirty="0"/>
              <a:t>¿Cómo podemos usar este hecho para ordenar?</a:t>
            </a:r>
          </a:p>
        </p:txBody>
      </p:sp>
    </p:spTree>
    <p:extLst>
      <p:ext uri="{BB962C8B-B14F-4D97-AF65-F5344CB8AC3E}">
        <p14:creationId xmlns:p14="http://schemas.microsoft.com/office/powerpoint/2010/main" val="515440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649FA-7B44-43DF-BE6B-697D23F41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algoritmo </a:t>
            </a:r>
            <a:r>
              <a:rPr lang="es-CL" i="1" dirty="0"/>
              <a:t>insertion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572EA8-0A15-47C8-8D54-18B7EA8A7E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dirty="0">
                    <a:solidFill>
                      <a:schemeClr val="tx1"/>
                    </a:solidFill>
                  </a:rPr>
                  <a:t>Para la secuencia inicial de datos, </a:t>
                </a:r>
                <a14:m>
                  <m:oMath xmlns:m="http://schemas.openxmlformats.org/officeDocument/2006/math">
                    <m:r>
                      <a:rPr lang="es-C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514350" indent="-514350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>
                    <a:solidFill>
                      <a:schemeClr val="tx1"/>
                    </a:solidFill>
                  </a:rPr>
                  <a:t>Definir una secuencia ordenada, </a:t>
                </a:r>
                <a14:m>
                  <m:oMath xmlns:m="http://schemas.openxmlformats.org/officeDocument/2006/math">
                    <m:r>
                      <a:rPr lang="es-C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, inicialmente vacía</a:t>
                </a:r>
              </a:p>
              <a:p>
                <a:pPr marL="514350" indent="-514350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>
                    <a:solidFill>
                      <a:schemeClr val="tx1"/>
                    </a:solidFill>
                  </a:rPr>
                  <a:t>Tomar el primer dato </a:t>
                </a:r>
                <a14:m>
                  <m:oMath xmlns:m="http://schemas.openxmlformats.org/officeDocument/2006/math">
                    <m:r>
                      <a:rPr lang="es-C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 de </a:t>
                </a:r>
                <a14:m>
                  <m:oMath xmlns:m="http://schemas.openxmlformats.org/officeDocument/2006/math">
                    <m:r>
                      <a:rPr lang="es-C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 y sacarlo de </a:t>
                </a:r>
                <a14:m>
                  <m:oMath xmlns:m="http://schemas.openxmlformats.org/officeDocument/2006/math">
                    <m:r>
                      <a:rPr lang="es-C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514350" indent="-514350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>
                    <a:solidFill>
                      <a:schemeClr val="accent4"/>
                    </a:solidFill>
                  </a:rPr>
                  <a:t>Insertar</a:t>
                </a:r>
                <a:r>
                  <a:rPr lang="es-CL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>
                        <a:solidFill>
                          <a:schemeClr val="tx1"/>
                        </a:solidFill>
                        <a:latin typeface="Cambria Math" charset="0"/>
                      </a:rPr>
                      <m:t>𝑥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 en </a:t>
                </a:r>
                <a14:m>
                  <m:oMath xmlns:m="http://schemas.openxmlformats.org/officeDocument/2006/math">
                    <m:r>
                      <a:rPr lang="es-C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 de manera que </a:t>
                </a:r>
                <a14:m>
                  <m:oMath xmlns:m="http://schemas.openxmlformats.org/officeDocument/2006/math">
                    <m:r>
                      <a:rPr lang="es-CL" i="1" dirty="0">
                        <a:solidFill>
                          <a:schemeClr val="tx1"/>
                        </a:solidFill>
                        <a:latin typeface="Cambria Math" charset="0"/>
                      </a:rPr>
                      <m:t>𝐵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 quede ordenado</a:t>
                </a:r>
              </a:p>
              <a:p>
                <a:pPr marL="514350" indent="-514350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>
                    <a:solidFill>
                      <a:schemeClr val="tx1"/>
                    </a:solidFill>
                  </a:rPr>
                  <a:t>Si quedan elementos en </a:t>
                </a:r>
                <a14:m>
                  <m:oMath xmlns:m="http://schemas.openxmlformats.org/officeDocument/2006/math">
                    <m:r>
                      <a:rPr lang="es-C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, volver a </a:t>
                </a:r>
                <a:r>
                  <a:rPr lang="es-CL" dirty="0">
                    <a:solidFill>
                      <a:schemeClr val="accent2"/>
                    </a:solidFill>
                  </a:rPr>
                  <a:t>2.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572EA8-0A15-47C8-8D54-18B7EA8A7E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8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4427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E5831-E37D-4180-A88F-80168EF14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/>
              <a:t>¿Cómo se hace una inserción?</a:t>
            </a:r>
            <a:endParaRPr lang="es-C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693FFC-207A-4FF8-B2AE-E9F5389A2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L" dirty="0"/>
              <a:t>Depende de la estructura de datos usada para almacenar la lista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>
              <a:lnSpc>
                <a:spcPct val="100000"/>
              </a:lnSpc>
            </a:pPr>
            <a:r>
              <a:rPr lang="es-CL" dirty="0"/>
              <a:t>Se suele usar </a:t>
            </a:r>
            <a:r>
              <a:rPr lang="es-CL" b="1" dirty="0">
                <a:solidFill>
                  <a:schemeClr val="accent2"/>
                </a:solidFill>
              </a:rPr>
              <a:t>arreglos</a:t>
            </a:r>
            <a:r>
              <a:rPr lang="es-CL" dirty="0"/>
              <a:t>, pero también se puede usar </a:t>
            </a:r>
            <a:r>
              <a:rPr lang="es-CL" b="1" dirty="0">
                <a:solidFill>
                  <a:schemeClr val="accent2"/>
                </a:solidFill>
              </a:rPr>
              <a:t>listas ligadas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>
              <a:lnSpc>
                <a:spcPct val="100000"/>
              </a:lnSpc>
            </a:pPr>
            <a:r>
              <a:rPr lang="es-CL" dirty="0"/>
              <a:t>En cualquier caso, el algoritmo no necesita memoria adicional</a:t>
            </a:r>
          </a:p>
        </p:txBody>
      </p:sp>
    </p:spTree>
    <p:extLst>
      <p:ext uri="{BB962C8B-B14F-4D97-AF65-F5344CB8AC3E}">
        <p14:creationId xmlns:p14="http://schemas.microsoft.com/office/powerpoint/2010/main" val="2362549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649FA-7B44-43DF-BE6B-697D23F41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Los dos pasos de la inserción</a:t>
            </a:r>
            <a:endParaRPr lang="es-C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B8916-898E-4B2B-AB71-2102EAA62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CL" dirty="0"/>
              <a:t>1. Primero, hay que buscar donde corresponde insertar el elemento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 marL="0" indent="0">
              <a:lnSpc>
                <a:spcPct val="100000"/>
              </a:lnSpc>
              <a:buNone/>
            </a:pPr>
            <a:r>
              <a:rPr lang="es-CL" dirty="0"/>
              <a:t>2. Luego, hay que llevar a cabo la inserción propiamente tal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 marL="0" indent="0">
              <a:lnSpc>
                <a:spcPct val="100000"/>
              </a:lnSpc>
              <a:buNone/>
            </a:pPr>
            <a:r>
              <a:rPr lang="es-CL" dirty="0"/>
              <a:t>¿Cuál es la complejidad usando </a:t>
            </a:r>
            <a:r>
              <a:rPr lang="es-CL" b="1" dirty="0">
                <a:solidFill>
                  <a:schemeClr val="accent2"/>
                </a:solidFill>
              </a:rPr>
              <a:t>arreglos</a:t>
            </a:r>
            <a:r>
              <a:rPr lang="es-CL" dirty="0"/>
              <a:t>?</a:t>
            </a:r>
          </a:p>
          <a:p>
            <a:pPr marL="0" indent="0">
              <a:lnSpc>
                <a:spcPct val="100000"/>
              </a:lnSpc>
              <a:buNone/>
            </a:pPr>
            <a:endParaRPr lang="es-CL" dirty="0"/>
          </a:p>
          <a:p>
            <a:pPr marL="0" indent="0">
              <a:lnSpc>
                <a:spcPct val="100000"/>
              </a:lnSpc>
              <a:buNone/>
            </a:pPr>
            <a:r>
              <a:rPr lang="es-CL" dirty="0"/>
              <a:t>¿Y con </a:t>
            </a:r>
            <a:r>
              <a:rPr lang="es-CL" b="1" dirty="0">
                <a:solidFill>
                  <a:schemeClr val="accent2"/>
                </a:solidFill>
              </a:rPr>
              <a:t>listas ligadas</a:t>
            </a:r>
            <a:r>
              <a:rPr lang="es-C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78234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1896E5A-D565-4C7A-A653-68C94DBFBC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0320" y="-2857500"/>
            <a:ext cx="12954000" cy="971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115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8502C-8C97-4950-BCC5-ACA34D350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Insertar en un arreglo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C9B8CE-2D6B-4709-AE87-8A92A75453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dirty="0"/>
                  <a:t>El primer paso —la búsqueda— podemos hacerlo en </a:t>
                </a:r>
                <a14:m>
                  <m:oMath xmlns:m="http://schemas.openxmlformats.org/officeDocument/2006/math">
                    <m:r>
                      <a:rPr lang="es-CL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s-CL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s-CL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CL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s-CL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CL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s-CL" dirty="0"/>
                  <a:t> con búsqueda binaria</a:t>
                </a:r>
              </a:p>
              <a:p>
                <a:pPr>
                  <a:lnSpc>
                    <a:spcPct val="100000"/>
                  </a:lnSpc>
                </a:pPr>
                <a:endParaRPr lang="es-CL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dirty="0"/>
                  <a:t>Pero … para insertar </a:t>
                </a:r>
                <a14:m>
                  <m:oMath xmlns:m="http://schemas.openxmlformats.org/officeDocument/2006/math">
                    <m:r>
                      <a:rPr lang="es-C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CL" dirty="0"/>
                  <a:t> hay que desplazar todos los ele-mentos </a:t>
                </a:r>
                <a:r>
                  <a:rPr lang="es-CL" dirty="0">
                    <a:latin typeface="Cambria Math" panose="02040503050406030204" pitchFamily="18" charset="0"/>
                    <a:ea typeface="Cambria Math" panose="02040503050406030204" pitchFamily="18" charset="0"/>
                    <a:cs typeface="Brush Script MT" panose="03060802040406070304" pitchFamily="66" charset="-122"/>
                  </a:rPr>
                  <a:t>&gt;</a:t>
                </a:r>
                <a:r>
                  <a:rPr lang="es-CL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C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CL" dirty="0"/>
                  <a:t> un lugar hacia la derecha (o hacia abajo) </a:t>
                </a:r>
                <a:r>
                  <a:rPr lang="es-CL" dirty="0">
                    <a:sym typeface="Wingdings" pitchFamily="2" charset="2"/>
                  </a:rPr>
                  <a:t></a:t>
                </a:r>
                <a:r>
                  <a:rPr lang="es-CL" dirty="0"/>
                  <a:t> </a:t>
                </a:r>
                <a14:m>
                  <m:oMath xmlns:m="http://schemas.openxmlformats.org/officeDocument/2006/math">
                    <m:r>
                      <a:rPr lang="es-CL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s-CL" dirty="0"/>
              </a:p>
              <a:p>
                <a:pPr>
                  <a:lnSpc>
                    <a:spcPct val="100000"/>
                  </a:lnSpc>
                </a:pPr>
                <a:endParaRPr lang="es-CL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dirty="0"/>
                  <a:t>Por lo tanto, en </a:t>
                </a:r>
                <a:r>
                  <a:rPr lang="es-CL" b="1" dirty="0">
                    <a:solidFill>
                      <a:schemeClr val="accent2"/>
                    </a:solidFill>
                  </a:rPr>
                  <a:t>arreglos</a:t>
                </a:r>
                <a:r>
                  <a:rPr lang="es-CL" dirty="0">
                    <a:solidFill>
                      <a:schemeClr val="tx1"/>
                    </a:solidFill>
                  </a:rPr>
                  <a:t>,</a:t>
                </a:r>
                <a:r>
                  <a:rPr lang="es-CL" dirty="0"/>
                  <a:t> </a:t>
                </a:r>
                <a:r>
                  <a:rPr lang="es-CL" b="1" dirty="0">
                    <a:solidFill>
                      <a:schemeClr val="accent4"/>
                    </a:solidFill>
                  </a:rPr>
                  <a:t>insertar</a:t>
                </a:r>
                <a:r>
                  <a:rPr lang="es-CL" dirty="0"/>
                  <a:t> es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C9B8CE-2D6B-4709-AE87-8A92A75453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191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5E027FD-1774-0A4A-8043-B991DD757FE6}"/>
              </a:ext>
            </a:extLst>
          </p:cNvPr>
          <p:cNvSpPr/>
          <p:nvPr/>
        </p:nvSpPr>
        <p:spPr>
          <a:xfrm>
            <a:off x="1452103" y="480642"/>
            <a:ext cx="6604624" cy="57092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sz="2200" b="1">
                <a:solidFill>
                  <a:srgbClr val="00B05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2200">
                <a:solidFill>
                  <a:srgbClr val="242852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200">
                <a:solidFill>
                  <a:srgbClr val="00B0F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O</a:t>
            </a:r>
            <a:r>
              <a:rPr lang="en-US" sz="2200">
                <a:solidFill>
                  <a:srgbClr val="242852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 R  T  I  N  G  E  X  A  M  P  L  E</a:t>
            </a:r>
          </a:p>
          <a:p>
            <a:pPr algn="ctr">
              <a:spcBef>
                <a:spcPts val="300"/>
              </a:spcBef>
            </a:pPr>
            <a:r>
              <a:rPr lang="en-US" sz="2200" b="1">
                <a:solidFill>
                  <a:srgbClr val="FF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O</a:t>
            </a:r>
            <a:r>
              <a:rPr lang="en-US" sz="2200">
                <a:solidFill>
                  <a:srgbClr val="242852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200" u="sng">
                <a:solidFill>
                  <a:srgbClr val="00B05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2200">
                <a:solidFill>
                  <a:srgbClr val="242852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200">
                <a:solidFill>
                  <a:srgbClr val="00B0F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R</a:t>
            </a:r>
            <a:r>
              <a:rPr lang="en-US" sz="2200">
                <a:solidFill>
                  <a:srgbClr val="242852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 T  I  N  G  E  X  A  M  P  L  E</a:t>
            </a:r>
          </a:p>
          <a:p>
            <a:pPr algn="ctr">
              <a:spcBef>
                <a:spcPts val="300"/>
              </a:spcBef>
            </a:pPr>
            <a:r>
              <a:rPr lang="en-US" sz="2200">
                <a:solidFill>
                  <a:srgbClr val="00B05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O</a:t>
            </a:r>
            <a:r>
              <a:rPr lang="en-US" sz="2200">
                <a:solidFill>
                  <a:srgbClr val="242852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200" b="1">
                <a:solidFill>
                  <a:srgbClr val="FF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R</a:t>
            </a:r>
            <a:r>
              <a:rPr lang="en-US" sz="2200">
                <a:solidFill>
                  <a:srgbClr val="242852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200" u="sng">
                <a:solidFill>
                  <a:srgbClr val="00B05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2200">
                <a:solidFill>
                  <a:srgbClr val="242852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200">
                <a:solidFill>
                  <a:srgbClr val="00B0F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200">
                <a:solidFill>
                  <a:srgbClr val="242852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 I  N  G  E  X  A  M  P  L  E</a:t>
            </a:r>
          </a:p>
          <a:p>
            <a:pPr algn="ctr">
              <a:spcBef>
                <a:spcPts val="300"/>
              </a:spcBef>
            </a:pPr>
            <a:r>
              <a:rPr lang="en-US" sz="2200">
                <a:solidFill>
                  <a:srgbClr val="00B05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O  R  S</a:t>
            </a:r>
            <a:r>
              <a:rPr lang="en-US" sz="2200">
                <a:solidFill>
                  <a:srgbClr val="242852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200" b="1">
                <a:solidFill>
                  <a:srgbClr val="FF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200">
                <a:solidFill>
                  <a:srgbClr val="242852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200">
                <a:solidFill>
                  <a:srgbClr val="00B0F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2200">
                <a:solidFill>
                  <a:srgbClr val="242852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 N  G  E  X  A  M  P  L  E</a:t>
            </a:r>
          </a:p>
          <a:p>
            <a:pPr algn="ctr">
              <a:spcBef>
                <a:spcPts val="300"/>
              </a:spcBef>
            </a:pPr>
            <a:r>
              <a:rPr lang="en-US" sz="2200" b="1">
                <a:solidFill>
                  <a:srgbClr val="FF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2200">
                <a:solidFill>
                  <a:srgbClr val="242852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200" u="sng">
                <a:solidFill>
                  <a:srgbClr val="00B05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O  R  S  T</a:t>
            </a:r>
            <a:r>
              <a:rPr lang="en-US" sz="2200">
                <a:solidFill>
                  <a:srgbClr val="242852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200">
                <a:solidFill>
                  <a:srgbClr val="00B0F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N</a:t>
            </a:r>
            <a:r>
              <a:rPr lang="en-US" sz="2200">
                <a:solidFill>
                  <a:srgbClr val="242852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 G  E  X  A  M  P  L  E</a:t>
            </a:r>
          </a:p>
          <a:p>
            <a:pPr algn="ctr">
              <a:spcBef>
                <a:spcPts val="300"/>
              </a:spcBef>
            </a:pPr>
            <a:r>
              <a:rPr lang="en-US" sz="2200">
                <a:solidFill>
                  <a:srgbClr val="00B05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2200">
                <a:solidFill>
                  <a:srgbClr val="242852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200" b="1">
                <a:solidFill>
                  <a:srgbClr val="FF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N</a:t>
            </a:r>
            <a:r>
              <a:rPr lang="en-US" sz="2200">
                <a:solidFill>
                  <a:srgbClr val="242852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200" u="sng">
                <a:solidFill>
                  <a:srgbClr val="00B05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O  R  S  T</a:t>
            </a:r>
            <a:r>
              <a:rPr lang="en-US" sz="2200">
                <a:solidFill>
                  <a:srgbClr val="242852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200">
                <a:solidFill>
                  <a:srgbClr val="00B0F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G</a:t>
            </a:r>
            <a:r>
              <a:rPr lang="en-US" sz="2200">
                <a:solidFill>
                  <a:srgbClr val="242852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 E  X  A  M  P  L  E</a:t>
            </a:r>
          </a:p>
          <a:p>
            <a:pPr algn="ctr">
              <a:spcBef>
                <a:spcPts val="300"/>
              </a:spcBef>
            </a:pPr>
            <a:r>
              <a:rPr lang="en-US" sz="2200" b="1">
                <a:solidFill>
                  <a:srgbClr val="FF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G</a:t>
            </a:r>
            <a:r>
              <a:rPr lang="en-US" sz="2200">
                <a:solidFill>
                  <a:srgbClr val="242852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200" u="sng">
                <a:solidFill>
                  <a:srgbClr val="00B05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I  N  O  R  S  T</a:t>
            </a:r>
            <a:r>
              <a:rPr lang="en-US" sz="2200">
                <a:solidFill>
                  <a:srgbClr val="242852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200">
                <a:solidFill>
                  <a:srgbClr val="00B0F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E</a:t>
            </a:r>
            <a:r>
              <a:rPr lang="en-US" sz="2200">
                <a:solidFill>
                  <a:srgbClr val="242852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 X  A  M  P  L  E</a:t>
            </a:r>
          </a:p>
          <a:p>
            <a:pPr algn="ctr">
              <a:spcBef>
                <a:spcPts val="300"/>
              </a:spcBef>
            </a:pPr>
            <a:r>
              <a:rPr lang="en-US" sz="2200" b="1">
                <a:solidFill>
                  <a:srgbClr val="FF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E</a:t>
            </a:r>
            <a:r>
              <a:rPr lang="en-US" sz="2200">
                <a:solidFill>
                  <a:srgbClr val="242852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200" u="sng">
                <a:solidFill>
                  <a:srgbClr val="00B05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G  I  N  O  R  S  T</a:t>
            </a:r>
            <a:r>
              <a:rPr lang="en-US" sz="2200">
                <a:solidFill>
                  <a:srgbClr val="242852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200">
                <a:solidFill>
                  <a:srgbClr val="00B0F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X</a:t>
            </a:r>
            <a:r>
              <a:rPr lang="en-US" sz="2200">
                <a:solidFill>
                  <a:srgbClr val="242852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 A  M  P  L  E</a:t>
            </a:r>
          </a:p>
          <a:p>
            <a:pPr algn="ctr">
              <a:spcBef>
                <a:spcPts val="300"/>
              </a:spcBef>
            </a:pPr>
            <a:r>
              <a:rPr lang="en-US" sz="2200">
                <a:solidFill>
                  <a:srgbClr val="00B05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E  G  I  N  O  R  S  T</a:t>
            </a:r>
            <a:r>
              <a:rPr lang="en-US" sz="2200">
                <a:solidFill>
                  <a:srgbClr val="242852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200" b="1">
                <a:solidFill>
                  <a:srgbClr val="FF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X</a:t>
            </a:r>
            <a:r>
              <a:rPr lang="en-US" sz="2200">
                <a:solidFill>
                  <a:srgbClr val="242852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200">
                <a:solidFill>
                  <a:srgbClr val="00B0F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200">
                <a:solidFill>
                  <a:srgbClr val="242852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 M  P  L  E</a:t>
            </a:r>
          </a:p>
          <a:p>
            <a:pPr algn="ctr">
              <a:spcBef>
                <a:spcPts val="300"/>
              </a:spcBef>
            </a:pPr>
            <a:r>
              <a:rPr lang="en-US" sz="2200" b="1">
                <a:solidFill>
                  <a:srgbClr val="FF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200">
                <a:solidFill>
                  <a:srgbClr val="242852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200" u="sng">
                <a:solidFill>
                  <a:srgbClr val="00B05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E  G  I  N  O  R  S  T  X</a:t>
            </a:r>
            <a:r>
              <a:rPr lang="en-US" sz="2200">
                <a:solidFill>
                  <a:srgbClr val="242852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200">
                <a:solidFill>
                  <a:srgbClr val="00B0F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M</a:t>
            </a:r>
            <a:r>
              <a:rPr lang="en-US" sz="2200">
                <a:solidFill>
                  <a:srgbClr val="242852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 P  L  E</a:t>
            </a:r>
          </a:p>
          <a:p>
            <a:pPr algn="ctr">
              <a:spcBef>
                <a:spcPts val="300"/>
              </a:spcBef>
            </a:pPr>
            <a:r>
              <a:rPr lang="en-US" sz="2200">
                <a:solidFill>
                  <a:srgbClr val="00B05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A  E  G  I</a:t>
            </a:r>
            <a:r>
              <a:rPr lang="en-US" sz="2200">
                <a:solidFill>
                  <a:srgbClr val="242852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200" b="1">
                <a:solidFill>
                  <a:srgbClr val="FF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M</a:t>
            </a:r>
            <a:r>
              <a:rPr lang="en-US" sz="2200">
                <a:solidFill>
                  <a:srgbClr val="242852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200" u="sng">
                <a:solidFill>
                  <a:srgbClr val="00B05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N  O  R  S  T  X</a:t>
            </a:r>
            <a:r>
              <a:rPr lang="en-US" sz="2200">
                <a:solidFill>
                  <a:srgbClr val="242852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200">
                <a:solidFill>
                  <a:srgbClr val="00B0F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P</a:t>
            </a:r>
            <a:r>
              <a:rPr lang="en-US" sz="2200">
                <a:solidFill>
                  <a:srgbClr val="242852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 L  E</a:t>
            </a:r>
          </a:p>
          <a:p>
            <a:pPr algn="ctr">
              <a:spcBef>
                <a:spcPts val="300"/>
              </a:spcBef>
            </a:pPr>
            <a:r>
              <a:rPr lang="en-US" sz="2200">
                <a:solidFill>
                  <a:srgbClr val="00B05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A  E  G  I  M  N  O</a:t>
            </a:r>
            <a:r>
              <a:rPr lang="en-US" sz="2200">
                <a:solidFill>
                  <a:srgbClr val="242852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200" b="1">
                <a:solidFill>
                  <a:srgbClr val="FF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P</a:t>
            </a:r>
            <a:r>
              <a:rPr lang="en-US" sz="2200">
                <a:solidFill>
                  <a:srgbClr val="242852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200" u="sng">
                <a:solidFill>
                  <a:srgbClr val="00B05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R  S  T  X</a:t>
            </a:r>
            <a:r>
              <a:rPr lang="en-US" sz="2200">
                <a:solidFill>
                  <a:srgbClr val="242852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200">
                <a:solidFill>
                  <a:srgbClr val="00B0F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L</a:t>
            </a:r>
            <a:r>
              <a:rPr lang="en-US" sz="2200">
                <a:solidFill>
                  <a:srgbClr val="242852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 E</a:t>
            </a:r>
          </a:p>
          <a:p>
            <a:pPr algn="ctr">
              <a:spcBef>
                <a:spcPts val="300"/>
              </a:spcBef>
            </a:pPr>
            <a:r>
              <a:rPr lang="en-US" sz="2200">
                <a:solidFill>
                  <a:srgbClr val="00B05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A  E  G  I</a:t>
            </a:r>
            <a:r>
              <a:rPr lang="en-US" sz="2200">
                <a:solidFill>
                  <a:srgbClr val="242852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200" b="1">
                <a:solidFill>
                  <a:srgbClr val="FF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L</a:t>
            </a:r>
            <a:r>
              <a:rPr lang="en-US" sz="2200">
                <a:solidFill>
                  <a:srgbClr val="242852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200" u="sng">
                <a:solidFill>
                  <a:srgbClr val="00B05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M  N  O  P  R  S  T  X</a:t>
            </a:r>
            <a:r>
              <a:rPr lang="en-US" sz="2200">
                <a:solidFill>
                  <a:srgbClr val="242852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200">
                <a:solidFill>
                  <a:srgbClr val="00B0F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E</a:t>
            </a:r>
          </a:p>
          <a:p>
            <a:pPr algn="ctr">
              <a:spcBef>
                <a:spcPts val="300"/>
              </a:spcBef>
            </a:pPr>
            <a:r>
              <a:rPr lang="en-US" sz="2200">
                <a:solidFill>
                  <a:srgbClr val="00B05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A  E</a:t>
            </a:r>
            <a:r>
              <a:rPr lang="en-US" sz="2200">
                <a:solidFill>
                  <a:srgbClr val="242852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200" b="1">
                <a:solidFill>
                  <a:srgbClr val="FF000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E</a:t>
            </a:r>
            <a:r>
              <a:rPr lang="en-US" sz="2200">
                <a:solidFill>
                  <a:srgbClr val="242852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200" u="sng">
                <a:solidFill>
                  <a:srgbClr val="00B05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G  I  L  M  N  O  P  R  S  T  X</a:t>
            </a:r>
            <a:endParaRPr lang="en-US" sz="2200">
              <a:solidFill>
                <a:srgbClr val="00B050"/>
              </a:solidFill>
              <a:latin typeface="Trebuchet MS" charset="0"/>
              <a:ea typeface="ＭＳ Ｐゴシック" charset="0"/>
              <a:cs typeface="ＭＳ Ｐゴシック" charset="0"/>
            </a:endParaRPr>
          </a:p>
          <a:p>
            <a:pPr algn="ctr">
              <a:spcBef>
                <a:spcPts val="300"/>
              </a:spcBef>
            </a:pPr>
            <a:r>
              <a:rPr lang="en-US" sz="2200">
                <a:solidFill>
                  <a:srgbClr val="00B05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A  E  E  G  I  L  M  N  O  P  R  S  T  X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40367E2-DBED-8A48-81C5-855E1A7C19A5}"/>
              </a:ext>
            </a:extLst>
          </p:cNvPr>
          <p:cNvSpPr/>
          <p:nvPr/>
        </p:nvSpPr>
        <p:spPr>
          <a:xfrm>
            <a:off x="2297430" y="2297430"/>
            <a:ext cx="2148840" cy="468630"/>
          </a:xfrm>
          <a:prstGeom prst="ellipse">
            <a:avLst/>
          </a:prstGeom>
          <a:noFill/>
          <a:ln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9108C8-3BA9-D74E-8E24-16CD613EB757}"/>
              </a:ext>
            </a:extLst>
          </p:cNvPr>
          <p:cNvSpPr txBox="1"/>
          <p:nvPr/>
        </p:nvSpPr>
        <p:spPr>
          <a:xfrm>
            <a:off x="777240" y="868680"/>
            <a:ext cx="12491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datos</a:t>
            </a:r>
          </a:p>
          <a:p>
            <a:r>
              <a:rPr lang="en-US"/>
              <a:t>ordenados:</a:t>
            </a:r>
          </a:p>
          <a:p>
            <a:r>
              <a:rPr lang="en-US"/>
              <a:t>I N O R S 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A04815D-A998-5143-A3F3-225303DF8EDF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401803" y="1792010"/>
            <a:ext cx="975637" cy="505420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6503B6E-D363-7B45-BF17-F1463038ACA4}"/>
              </a:ext>
            </a:extLst>
          </p:cNvPr>
          <p:cNvSpPr txBox="1"/>
          <p:nvPr/>
        </p:nvSpPr>
        <p:spPr>
          <a:xfrm>
            <a:off x="268896" y="3200400"/>
            <a:ext cx="19594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último dato</a:t>
            </a:r>
          </a:p>
          <a:p>
            <a:r>
              <a:rPr lang="en-US"/>
              <a:t>insertado</a:t>
            </a:r>
          </a:p>
          <a:p>
            <a:r>
              <a:rPr lang="en-US"/>
              <a:t>ordenadamente: 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B516971-0EB7-AE47-BC17-DCCCF2A83DC4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1248620" y="2549380"/>
            <a:ext cx="1560554" cy="651020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A8C960D-1139-9044-8BD6-54A4CC87828E}"/>
              </a:ext>
            </a:extLst>
          </p:cNvPr>
          <p:cNvSpPr txBox="1"/>
          <p:nvPr/>
        </p:nvSpPr>
        <p:spPr>
          <a:xfrm>
            <a:off x="7168798" y="1444555"/>
            <a:ext cx="19562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próximo dato</a:t>
            </a:r>
          </a:p>
          <a:p>
            <a:r>
              <a:rPr lang="en-US"/>
              <a:t>a ser insertado</a:t>
            </a:r>
          </a:p>
          <a:p>
            <a:r>
              <a:rPr lang="en-US"/>
              <a:t>ordenadamente: 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A6AFABA-0405-584F-8FCD-4BD90FEA924A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4663440" y="1906220"/>
            <a:ext cx="2505358" cy="625525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039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8502C-8C97-4950-BCC5-ACA34D350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Insertar en una lista (doblemente) ligada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C9B8CE-2D6B-4709-AE87-8A92A75453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dirty="0"/>
                  <a:t>Para el primer paso es necesario revisar toda la lista: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s-CL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s-CL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dirty="0"/>
                  <a:t>Teniendo el nodo donde corresponde insertar, hacerlo es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s-CL" dirty="0"/>
              </a:p>
              <a:p>
                <a:pPr>
                  <a:lnSpc>
                    <a:spcPct val="100000"/>
                  </a:lnSpc>
                </a:pPr>
                <a:endParaRPr lang="es-CL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dirty="0"/>
                  <a:t>Por lo tanto, en </a:t>
                </a:r>
                <a:r>
                  <a:rPr lang="es-CL" b="1" dirty="0">
                    <a:solidFill>
                      <a:schemeClr val="accent2"/>
                    </a:solidFill>
                  </a:rPr>
                  <a:t>listas ligadas</a:t>
                </a:r>
                <a:r>
                  <a:rPr lang="es-CL" dirty="0">
                    <a:solidFill>
                      <a:schemeClr val="tx1"/>
                    </a:solidFill>
                  </a:rPr>
                  <a:t>,</a:t>
                </a:r>
                <a:r>
                  <a:rPr lang="es-CL" b="1" dirty="0">
                    <a:solidFill>
                      <a:schemeClr val="accent2"/>
                    </a:solidFill>
                  </a:rPr>
                  <a:t> </a:t>
                </a:r>
                <a:r>
                  <a:rPr lang="es-CL" b="1" dirty="0">
                    <a:solidFill>
                      <a:schemeClr val="accent4"/>
                    </a:solidFill>
                  </a:rPr>
                  <a:t>insertar</a:t>
                </a:r>
                <a:r>
                  <a:rPr lang="es-CL" dirty="0"/>
                  <a:t> es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C9B8CE-2D6B-4709-AE87-8A92A75453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20690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649FA-7B44-43DF-BE6B-697D23F41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algoritmo </a:t>
            </a:r>
            <a:r>
              <a:rPr lang="es-CL" i="1" dirty="0"/>
              <a:t>i</a:t>
            </a:r>
            <a:r>
              <a:rPr lang="es-CL" i="1" dirty="0" err="1"/>
              <a:t>nsertion</a:t>
            </a:r>
            <a:r>
              <a:rPr lang="es-CL" i="1" dirty="0"/>
              <a:t> s</a:t>
            </a:r>
            <a:r>
              <a:rPr lang="es-CL" i="1" dirty="0" err="1"/>
              <a:t>ort</a:t>
            </a:r>
            <a:endParaRPr lang="es-CL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572EA8-0A15-47C8-8D54-18B7EA8A7E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dirty="0">
                    <a:solidFill>
                      <a:schemeClr val="tx1"/>
                    </a:solidFill>
                  </a:rPr>
                  <a:t>Para la secuencia inicial de datos, </a:t>
                </a:r>
                <a14:m>
                  <m:oMath xmlns:m="http://schemas.openxmlformats.org/officeDocument/2006/math">
                    <m:r>
                      <a:rPr lang="es-C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514350" indent="-514350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>
                    <a:solidFill>
                      <a:schemeClr val="tx1"/>
                    </a:solidFill>
                  </a:rPr>
                  <a:t>Definir una secuencia ordenada, </a:t>
                </a:r>
                <a14:m>
                  <m:oMath xmlns:m="http://schemas.openxmlformats.org/officeDocument/2006/math">
                    <m:r>
                      <a:rPr lang="es-C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, inicialmente vacía</a:t>
                </a:r>
              </a:p>
              <a:p>
                <a:pPr marL="514350" indent="-514350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>
                    <a:solidFill>
                      <a:schemeClr val="tx1"/>
                    </a:solidFill>
                  </a:rPr>
                  <a:t>Tomar el primer dato </a:t>
                </a:r>
                <a14:m>
                  <m:oMath xmlns:m="http://schemas.openxmlformats.org/officeDocument/2006/math">
                    <m:r>
                      <a:rPr lang="es-C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 de </a:t>
                </a:r>
                <a14:m>
                  <m:oMath xmlns:m="http://schemas.openxmlformats.org/officeDocument/2006/math">
                    <m:r>
                      <a:rPr lang="es-C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 y sacarlo de </a:t>
                </a:r>
                <a14:m>
                  <m:oMath xmlns:m="http://schemas.openxmlformats.org/officeDocument/2006/math">
                    <m:r>
                      <a:rPr lang="es-C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514350" indent="-514350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>
                    <a:solidFill>
                      <a:schemeClr val="tx1"/>
                    </a:solidFill>
                  </a:rPr>
                  <a:t>Insertar </a:t>
                </a:r>
                <a14:m>
                  <m:oMath xmlns:m="http://schemas.openxmlformats.org/officeDocument/2006/math">
                    <m:r>
                      <a:rPr lang="en-US" b="0" i="1" dirty="0">
                        <a:solidFill>
                          <a:schemeClr val="tx1"/>
                        </a:solidFill>
                        <a:latin typeface="Cambria Math" charset="0"/>
                      </a:rPr>
                      <m:t>𝑥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 en </a:t>
                </a:r>
                <a14:m>
                  <m:oMath xmlns:m="http://schemas.openxmlformats.org/officeDocument/2006/math">
                    <m:r>
                      <a:rPr lang="es-C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 de manera que </a:t>
                </a:r>
                <a14:m>
                  <m:oMath xmlns:m="http://schemas.openxmlformats.org/officeDocument/2006/math">
                    <m:r>
                      <a:rPr lang="es-CL" i="1" dirty="0">
                        <a:solidFill>
                          <a:schemeClr val="tx1"/>
                        </a:solidFill>
                        <a:latin typeface="Cambria Math" charset="0"/>
                      </a:rPr>
                      <m:t>𝐵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 quede ordenado</a:t>
                </a:r>
              </a:p>
              <a:p>
                <a:pPr marL="514350" indent="-514350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>
                    <a:solidFill>
                      <a:schemeClr val="tx1"/>
                    </a:solidFill>
                  </a:rPr>
                  <a:t>Si quedan elementos en </a:t>
                </a:r>
                <a14:m>
                  <m:oMath xmlns:m="http://schemas.openxmlformats.org/officeDocument/2006/math">
                    <m:r>
                      <a:rPr lang="es-C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, volver a </a:t>
                </a:r>
                <a:r>
                  <a:rPr lang="es-CL" dirty="0">
                    <a:solidFill>
                      <a:schemeClr val="accent2"/>
                    </a:solidFill>
                  </a:rPr>
                  <a:t>2.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572EA8-0A15-47C8-8D54-18B7EA8A7E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1627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C118A-2F9B-4293-8EA7-CC54AD5A3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Demostración de finitud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B5215C-8FC1-4DE1-A37C-15A1BFE21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s-CL" dirty="0"/>
                  <a:t>En cada paso se saca un elemento de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/>
                  <a:t> y se inserta en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s-CL" dirty="0"/>
              </a:p>
              <a:p>
                <a:pPr>
                  <a:lnSpc>
                    <a:spcPct val="110000"/>
                  </a:lnSpc>
                </a:pPr>
                <a:endParaRPr lang="es-CL" dirty="0"/>
              </a:p>
              <a:p>
                <a:pPr>
                  <a:lnSpc>
                    <a:spcPct val="110000"/>
                  </a:lnSpc>
                </a:pPr>
                <a:r>
                  <a:rPr lang="es-CL" dirty="0"/>
                  <a:t>Cuando no quedan elementos en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/>
                  <a:t>, el algoritmo termina</a:t>
                </a:r>
              </a:p>
              <a:p>
                <a:pPr>
                  <a:lnSpc>
                    <a:spcPct val="110000"/>
                  </a:lnSpc>
                </a:pPr>
                <a:endParaRPr lang="es-CL" dirty="0"/>
              </a:p>
              <a:p>
                <a:pPr>
                  <a:lnSpc>
                    <a:spcPct val="110000"/>
                  </a:lnSpc>
                </a:pPr>
                <a:r>
                  <a:rPr lang="es-CL" dirty="0"/>
                  <a:t>La inserción requiere como máximo recorrer todo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s-CL" dirty="0"/>
              </a:p>
              <a:p>
                <a:pPr>
                  <a:lnSpc>
                    <a:spcPct val="110000"/>
                  </a:lnSpc>
                </a:pPr>
                <a:endParaRPr lang="es-CL" dirty="0"/>
              </a:p>
              <a:p>
                <a:pPr>
                  <a:lnSpc>
                    <a:spcPct val="110000"/>
                  </a:lnSpc>
                </a:pPr>
                <a:r>
                  <a:rPr lang="es-CL" dirty="0"/>
                  <a:t>Como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/>
                  <a:t> y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dirty="0"/>
                  <a:t> son finitos, el algoritmo termina en tiempo finito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B5215C-8FC1-4DE1-A37C-15A1BFE21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53" t="-621" b="-335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59382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03606-B8C8-425B-880B-0263BC41A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/>
              <a:t>Demostración, por inducción,</a:t>
            </a:r>
            <a:br>
              <a:rPr lang="es-CL" sz="4000"/>
            </a:br>
            <a:r>
              <a:rPr lang="es-CL" sz="4000"/>
              <a:t>de que cumple con su propósito</a:t>
            </a:r>
            <a:endParaRPr lang="es-CL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3B354F-97B7-429B-921B-785BCB9E0A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5948" y="1287532"/>
                <a:ext cx="8732741" cy="4904072"/>
              </a:xfrm>
            </p:spPr>
            <p:txBody>
              <a:bodyPr anchor="ctr"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200" dirty="0"/>
                  <a:t>PD: Al terminar la </a:t>
                </a:r>
                <a14:m>
                  <m:oMath xmlns:m="http://schemas.openxmlformats.org/officeDocument/2006/math"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sz="2200" dirty="0"/>
                  <a:t>-</a:t>
                </a:r>
                <a:r>
                  <a:rPr lang="es-CL" sz="2200" dirty="0" err="1"/>
                  <a:t>ésima</a:t>
                </a:r>
                <a:r>
                  <a:rPr lang="es-CL" sz="2200" dirty="0"/>
                  <a:t> iteración, </a:t>
                </a:r>
                <a14:m>
                  <m:oMath xmlns:m="http://schemas.openxmlformats.org/officeDocument/2006/math">
                    <m:r>
                      <a:rPr lang="es-CL" sz="220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sz="2200" dirty="0"/>
                  <a:t> se encuentra ordenada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200" b="1" dirty="0"/>
                  <a:t>Caso Base</a:t>
                </a:r>
                <a:r>
                  <a:rPr lang="es-CL" sz="2200" dirty="0"/>
                  <a:t>: Después de la primera iteración, </a:t>
                </a:r>
                <a14:m>
                  <m:oMath xmlns:m="http://schemas.openxmlformats.org/officeDocument/2006/math"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sz="2200" dirty="0"/>
                  <a:t> tiene un solo dato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CL" sz="2200" dirty="0"/>
                  <a:t> </a:t>
                </a:r>
                <a14:m>
                  <m:oMath xmlns:m="http://schemas.openxmlformats.org/officeDocument/2006/math">
                    <m:r>
                      <a:rPr lang="es-CL" sz="2200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sz="2200" dirty="0"/>
                  <a:t> está ordenada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200" b="1" dirty="0"/>
                  <a:t>Hipótesis Inductiva: </a:t>
                </a:r>
                <a:r>
                  <a:rPr lang="es-CL" sz="2200" dirty="0"/>
                  <a:t>Después de la </a:t>
                </a:r>
                <a14:m>
                  <m:oMath xmlns:m="http://schemas.openxmlformats.org/officeDocument/2006/math">
                    <m:r>
                      <a:rPr lang="es-CL" sz="22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CL" sz="2200" dirty="0"/>
                  <a:t>-</a:t>
                </a:r>
                <a:r>
                  <a:rPr lang="es-CL" sz="2200" dirty="0" err="1"/>
                  <a:t>ésima</a:t>
                </a:r>
                <a:r>
                  <a:rPr lang="es-CL" sz="2200" dirty="0"/>
                  <a:t> iteración</a:t>
                </a:r>
                <a:r>
                  <a:rPr lang="es-CL" sz="2200" b="1" dirty="0"/>
                  <a:t>, </a:t>
                </a:r>
                <a14:m>
                  <m:oMath xmlns:m="http://schemas.openxmlformats.org/officeDocument/2006/math"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sz="2200" dirty="0"/>
                  <a:t> está ordenada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200" dirty="0"/>
                  <a:t>Demostraremos que después de la iteración </a:t>
                </a:r>
                <a14:m>
                  <m:oMath xmlns:m="http://schemas.openxmlformats.org/officeDocument/2006/math"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s-CL" sz="2200" dirty="0"/>
                  <a:t>, </a:t>
                </a:r>
                <a14:m>
                  <m:oMath xmlns:m="http://schemas.openxmlformats.org/officeDocument/2006/math">
                    <m:r>
                      <a:rPr lang="es-CL" sz="22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sz="2200" dirty="0"/>
                  <a:t> está ordenada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200" dirty="0"/>
                  <a:t>Extraemos el primer elemento de </a:t>
                </a:r>
                <a14:m>
                  <m:oMath xmlns:m="http://schemas.openxmlformats.org/officeDocument/2006/math"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sz="2200" dirty="0"/>
                  <a:t>, y lo insertamos ordenadamente en </a:t>
                </a:r>
                <a14:m>
                  <m:oMath xmlns:m="http://schemas.openxmlformats.org/officeDocument/2006/math"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sz="2200" dirty="0"/>
                  <a:t>. Termina el paso </a:t>
                </a:r>
                <a14:m>
                  <m:oMath xmlns:m="http://schemas.openxmlformats.org/officeDocument/2006/math"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s-CL" sz="2200" dirty="0"/>
                  <a:t> y </a:t>
                </a:r>
                <a14:m>
                  <m:oMath xmlns:m="http://schemas.openxmlformats.org/officeDocument/2006/math">
                    <m:r>
                      <a:rPr lang="es-CL" sz="22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sz="2200" dirty="0"/>
                  <a:t> tiene </a:t>
                </a:r>
                <a14:m>
                  <m:oMath xmlns:m="http://schemas.openxmlformats.org/officeDocument/2006/math">
                    <m:r>
                      <a:rPr lang="es-CL" sz="22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CL" sz="2200" i="1" dirty="0" smtClean="0">
                        <a:latin typeface="Cambria Math" panose="02040503050406030204" pitchFamily="18" charset="0"/>
                      </a:rPr>
                      <m:t> + 1</m:t>
                    </m:r>
                  </m:oMath>
                </a14:m>
                <a:r>
                  <a:rPr lang="es-CL" sz="2200" dirty="0"/>
                  <a:t> elementos ordenados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200" dirty="0"/>
                  <a:t>En particular, al terminar el algoritmo después del paso </a:t>
                </a:r>
                <a14:m>
                  <m:oMath xmlns:m="http://schemas.openxmlformats.org/officeDocument/2006/math"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sz="2200" dirty="0"/>
                  <a:t>, </a:t>
                </a:r>
                <a14:m>
                  <m:oMath xmlns:m="http://schemas.openxmlformats.org/officeDocument/2006/math"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sz="2200" dirty="0"/>
                  <a:t> está ordenada.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3B354F-97B7-429B-921B-785BCB9E0A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5948" y="1287532"/>
                <a:ext cx="8732741" cy="4904072"/>
              </a:xfrm>
              <a:blipFill>
                <a:blip r:embed="rId3"/>
                <a:stretch>
                  <a:fillRect l="-726" r="-7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31845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3A1E69C-8506-40BE-B94A-82931398AA6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CL" dirty="0"/>
                  <a:t>Vimos que </a:t>
                </a:r>
                <a:r>
                  <a:rPr lang="es-CL" i="1" dirty="0"/>
                  <a:t>i</a:t>
                </a:r>
                <a:r>
                  <a:rPr lang="es-CL" i="1" dirty="0" err="1"/>
                  <a:t>nsertion</a:t>
                </a:r>
                <a:r>
                  <a:rPr lang="es-CL" i="1" dirty="0"/>
                  <a:t> s</a:t>
                </a:r>
                <a:r>
                  <a:rPr lang="es-CL" i="1" dirty="0" err="1"/>
                  <a:t>ort</a:t>
                </a:r>
                <a:r>
                  <a:rPr lang="es-CL" dirty="0"/>
                  <a:t> es </a:t>
                </a:r>
                <a14:m>
                  <m:oMath xmlns:m="http://schemas.openxmlformats.org/officeDocument/2006/math">
                    <m:r>
                      <a:rPr lang="es-CL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s-CL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L" i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3A1E69C-8506-40BE-B94A-82931398AA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84" b="-1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935D7-4DE3-4F1F-8E81-AA5004355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s-CL" dirty="0"/>
              <a:t>Pero, ¿qué tiempo toma si los datos vienen ordenados?</a:t>
            </a:r>
          </a:p>
          <a:p>
            <a:pPr marL="0" indent="0">
              <a:buNone/>
            </a:pPr>
            <a:endParaRPr lang="es-CL" b="1" dirty="0"/>
          </a:p>
          <a:p>
            <a:pPr marL="0" indent="0" algn="ctr">
              <a:buNone/>
            </a:pPr>
            <a:r>
              <a:rPr lang="es-CL" b="1" dirty="0"/>
              <a:t> </a:t>
            </a:r>
            <a:r>
              <a:rPr lang="en-US">
                <a:solidFill>
                  <a:srgbClr val="00B050"/>
                </a:solidFill>
                <a:latin typeface="Trebuchet MS" charset="0"/>
                <a:ea typeface="ＭＳ Ｐゴシック" charset="0"/>
                <a:cs typeface="ＭＳ Ｐゴシック" charset="0"/>
              </a:rPr>
              <a:t>A  E  E  G  I  L  M  N  O  P  R  S  T  X</a:t>
            </a:r>
          </a:p>
        </p:txBody>
      </p:sp>
    </p:spTree>
    <p:extLst>
      <p:ext uri="{BB962C8B-B14F-4D97-AF65-F5344CB8AC3E}">
        <p14:creationId xmlns:p14="http://schemas.microsoft.com/office/powerpoint/2010/main" val="13226662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2776D8C-DEC8-4452-80FF-6D07F0A328B3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𝒊𝒏𝒔𝒆𝒓𝒕𝒊𝒐𝒏𝑺𝒐𝒓𝒕</m:t>
                      </m:r>
                      <m:d>
                        <m:dPr>
                          <m:ctrlPr>
                            <a:rPr lang="es-CL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..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𝒘𝒉𝒊𝒍𝒆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CL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L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Intercambiar</m:t>
                    </m:r>
                    <m:r>
                      <a:rPr lang="es-CL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con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s-CL" b="1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2776D8C-DEC8-4452-80FF-6D07F0A328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62571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1E69C-8506-40BE-B94A-82931398A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Complejidad de </a:t>
            </a:r>
            <a:r>
              <a:rPr lang="es-CL" i="1" dirty="0"/>
              <a:t>i</a:t>
            </a:r>
            <a:r>
              <a:rPr lang="es-CL" i="1" dirty="0" err="1"/>
              <a:t>nsertion</a:t>
            </a:r>
            <a:r>
              <a:rPr lang="es-CL" i="1" dirty="0"/>
              <a:t> s</a:t>
            </a:r>
            <a:r>
              <a:rPr lang="es-CL" i="1" dirty="0" err="1"/>
              <a:t>ort</a:t>
            </a:r>
            <a:endParaRPr lang="es-CL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935D7-4DE3-4F1F-8E81-AA5004355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s-CL" dirty="0"/>
              <a:t>Parecería que la complejidad de </a:t>
            </a:r>
            <a:r>
              <a:rPr lang="es-CL" i="1" dirty="0"/>
              <a:t>insertion sort</a:t>
            </a:r>
            <a:r>
              <a:rPr lang="es-CL" dirty="0"/>
              <a:t> depende de qué tan ordenados vienen los datos</a:t>
            </a:r>
          </a:p>
          <a:p>
            <a:endParaRPr lang="es-CL" b="1" dirty="0"/>
          </a:p>
          <a:p>
            <a:r>
              <a:rPr lang="es-CL" dirty="0"/>
              <a:t>¿Cómo podemos medir “qué tan ordenados vienen los datos”?</a:t>
            </a:r>
          </a:p>
        </p:txBody>
      </p:sp>
    </p:spTree>
    <p:extLst>
      <p:ext uri="{BB962C8B-B14F-4D97-AF65-F5344CB8AC3E}">
        <p14:creationId xmlns:p14="http://schemas.microsoft.com/office/powerpoint/2010/main" val="14928188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1E69C-8506-40BE-B94A-82931398A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Inversiones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2935D7-4DE3-4F1F-8E81-AA5004355C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548" y="1287532"/>
                <a:ext cx="9118452" cy="4904072"/>
              </a:xfrm>
            </p:spPr>
            <p:txBody>
              <a:bodyPr anchor="ctr">
                <a:normAutofit/>
              </a:bodyPr>
              <a:lstStyle/>
              <a:p>
                <a:r>
                  <a:rPr lang="es-CL" sz="2600" dirty="0"/>
                  <a:t>Sea </a:t>
                </a:r>
                <a14:m>
                  <m:oMath xmlns:m="http://schemas.openxmlformats.org/officeDocument/2006/math">
                    <m:r>
                      <a:rPr lang="es-CL" sz="2600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sz="2600" dirty="0"/>
                  <a:t> un arreglo con </a:t>
                </a:r>
                <a14:m>
                  <m:oMath xmlns:m="http://schemas.openxmlformats.org/officeDocument/2006/math">
                    <m:r>
                      <a:rPr lang="es-CL" sz="2600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sz="2600" dirty="0"/>
                  <a:t> números distintos de </a:t>
                </a:r>
                <a14:m>
                  <m:oMath xmlns:m="http://schemas.openxmlformats.org/officeDocument/2006/math">
                    <m:r>
                      <a:rPr lang="es-CL" sz="260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s-CL" sz="2600" dirty="0"/>
                  <a:t> a </a:t>
                </a:r>
                <a14:m>
                  <m:oMath xmlns:m="http://schemas.openxmlformats.org/officeDocument/2006/math">
                    <m:r>
                      <a:rPr lang="es-CL" sz="2600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s-CL" sz="2600" dirty="0"/>
              </a:p>
              <a:p>
                <a:endParaRPr lang="es-CL" sz="2600" dirty="0"/>
              </a:p>
              <a:p>
                <a:r>
                  <a:rPr lang="es-CL" sz="2600" dirty="0"/>
                  <a:t>Si </a:t>
                </a:r>
                <a14:m>
                  <m:oMath xmlns:m="http://schemas.openxmlformats.org/officeDocument/2006/math">
                    <m:r>
                      <a:rPr lang="es-CL" sz="26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600" dirty="0"/>
                  <a:t> </a:t>
                </a:r>
                <a:r>
                  <a:rPr lang="es-CL" sz="2600" dirty="0"/>
                  <a:t>pero</a:t>
                </a:r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r>
                      <a:rPr lang="es-CL" sz="2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CL" sz="2600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s-CL" sz="2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CL" sz="2600" b="0" i="0" smtClean="0">
                        <a:latin typeface="Cambria Math" panose="02040503050406030204" pitchFamily="18" charset="0"/>
                      </a:rPr>
                      <m:t>] &gt; </m:t>
                    </m:r>
                    <m:r>
                      <a:rPr lang="es-CL" sz="2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CL" sz="2600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s-CL" sz="26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CL" sz="26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s-CL" sz="2600" dirty="0"/>
                  <a:t>, entonces se dice que el par ordenado </a:t>
                </a:r>
                <a14:m>
                  <m:oMath xmlns:m="http://schemas.openxmlformats.org/officeDocument/2006/math">
                    <m:r>
                      <a:rPr lang="es-CL" sz="26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sz="26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CL" sz="260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sz="260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CL" sz="260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L" sz="2600" dirty="0"/>
                  <a:t> es una </a:t>
                </a:r>
                <a:r>
                  <a:rPr lang="es-CL" sz="2600" b="1" dirty="0">
                    <a:solidFill>
                      <a:schemeClr val="accent2"/>
                    </a:solidFill>
                  </a:rPr>
                  <a:t>inversión</a:t>
                </a:r>
              </a:p>
              <a:p>
                <a:endParaRPr lang="es-CL" sz="2600" dirty="0"/>
              </a:p>
              <a:p>
                <a:r>
                  <a:rPr lang="es-CL" sz="2600" dirty="0"/>
                  <a:t>El número de inversiones es una métrica de </a:t>
                </a:r>
                <a:r>
                  <a:rPr lang="es-CL" sz="2600" b="1" dirty="0">
                    <a:solidFill>
                      <a:schemeClr val="accent2"/>
                    </a:solidFill>
                  </a:rPr>
                  <a:t>desorden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2935D7-4DE3-4F1F-8E81-AA5004355C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548" y="1287532"/>
                <a:ext cx="9118452" cy="4904072"/>
              </a:xfrm>
              <a:blipFill>
                <a:blip r:embed="rId3"/>
                <a:stretch>
                  <a:fillRect l="-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4554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D130F-0010-4CAB-8DA6-A21313257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La pequeña ovejería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E2993-DE27-437B-A32D-99A8F6133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L" dirty="0"/>
              <a:t>Don Juan suele encontrar algunas ovejas separadas de sus lotes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>
              <a:lnSpc>
                <a:spcPct val="100000"/>
              </a:lnSpc>
            </a:pPr>
            <a:r>
              <a:rPr lang="es-CL" dirty="0"/>
              <a:t>¿Cómo puede saber fácilmente a qué lote pertenece una oveja?</a:t>
            </a:r>
          </a:p>
        </p:txBody>
      </p:sp>
    </p:spTree>
    <p:extLst>
      <p:ext uri="{BB962C8B-B14F-4D97-AF65-F5344CB8AC3E}">
        <p14:creationId xmlns:p14="http://schemas.microsoft.com/office/powerpoint/2010/main" val="7355306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E8279-7FA6-924B-9C42-F61121A77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Inversiones: ejemplo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5177F-EAD5-FE4B-AF52-E58DD228B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/>
              <a:t>P.ej., el arreglo</a:t>
            </a:r>
          </a:p>
          <a:p>
            <a:pPr algn="ctr"/>
            <a:r>
              <a:rPr lang="en-US" i="1"/>
              <a:t>A</a:t>
            </a:r>
            <a:r>
              <a:rPr lang="en-US"/>
              <a:t> = [ 34  8  64  51  32  21 ]</a:t>
            </a:r>
          </a:p>
          <a:p>
            <a:r>
              <a:rPr lang="en-US"/>
              <a:t>tiene 9 inversiones:</a:t>
            </a:r>
          </a:p>
          <a:p>
            <a:r>
              <a:rPr lang="en-US"/>
              <a:t>(34, 8),  (34, 32),  (34, 21),  (64, 51),  (64, 32),  (64, 21), (51, 32),  (51, 21),  (32, 21)</a:t>
            </a:r>
          </a:p>
        </p:txBody>
      </p:sp>
    </p:spTree>
    <p:extLst>
      <p:ext uri="{BB962C8B-B14F-4D97-AF65-F5344CB8AC3E}">
        <p14:creationId xmlns:p14="http://schemas.microsoft.com/office/powerpoint/2010/main" val="18958286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F9BC34-C9E7-4ECC-A115-680CFCE19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¿Cómo depende </a:t>
            </a:r>
            <a:r>
              <a:rPr lang="es-CL" sz="4000" i="1" dirty="0"/>
              <a:t>i</a:t>
            </a:r>
            <a:r>
              <a:rPr lang="es-CL" sz="4000" i="1" dirty="0" err="1"/>
              <a:t>nsertion</a:t>
            </a:r>
            <a:r>
              <a:rPr lang="es-CL" sz="4000" i="1" dirty="0"/>
              <a:t> s</a:t>
            </a:r>
            <a:r>
              <a:rPr lang="es-CL" sz="4000" i="1" dirty="0" err="1"/>
              <a:t>ort</a:t>
            </a:r>
            <a:br>
              <a:rPr lang="es-CL" sz="4000" dirty="0" err="1"/>
            </a:br>
            <a:r>
              <a:rPr lang="es-CL" sz="4000" dirty="0" err="1"/>
              <a:t>del número de inversiones?</a:t>
            </a:r>
            <a:endParaRPr lang="es-CL" sz="40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5487F6F-94E9-4B3D-B664-6B65F79B98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:r>
                  <a:rPr lang="es-CL" dirty="0"/>
                  <a:t>Tenemos un arreglo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/>
                  <a:t> de largo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dirty="0"/>
                  <a:t> que tiene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CL" dirty="0"/>
                  <a:t> </a:t>
                </a:r>
                <a:r>
                  <a:rPr lang="es-CL" b="1" dirty="0">
                    <a:solidFill>
                      <a:schemeClr val="accent2"/>
                    </a:solidFill>
                  </a:rPr>
                  <a:t>inversiones</a:t>
                </a:r>
              </a:p>
              <a:p>
                <a:pPr marL="0" indent="0">
                  <a:buNone/>
                </a:pPr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¿Cuánto tiempo toma </a:t>
                </a:r>
                <a:r>
                  <a:rPr lang="es-CL" i="1" dirty="0"/>
                  <a:t>i</a:t>
                </a:r>
                <a:r>
                  <a:rPr lang="es-CL" i="1" dirty="0" err="1"/>
                  <a:t>nsertion</a:t>
                </a:r>
                <a:r>
                  <a:rPr lang="es-CL" i="1" dirty="0"/>
                  <a:t> s</a:t>
                </a:r>
                <a:r>
                  <a:rPr lang="es-CL" i="1" dirty="0" err="1"/>
                  <a:t>ort</a:t>
                </a:r>
                <a:r>
                  <a:rPr lang="es-CL" dirty="0"/>
                  <a:t> en ordenar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/>
                  <a:t>?</a:t>
                </a:r>
              </a:p>
              <a:p>
                <a:pPr marL="0" indent="0">
                  <a:buNone/>
                </a:pPr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¿Cuántas inversiones se arreglan con un intercambio?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5487F6F-94E9-4B3D-B664-6B65F79B98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26087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2776D8C-DEC8-4452-80FF-6D07F0A328B3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𝒊𝒏𝒔𝒆𝒓𝒕𝒊𝒐𝒏𝑺𝒐𝒓𝒕</m:t>
                      </m:r>
                      <m:d>
                        <m:dPr>
                          <m:ctrlPr>
                            <a:rPr lang="es-CL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..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endParaRPr lang="es-CL" b="1" dirty="0"/>
              </a:p>
              <a:p>
                <a:pPr marL="0" indent="0"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𝒘𝒉𝒊𝒍𝒆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CL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L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Intercambiar</m:t>
                    </m:r>
                    <m:r>
                      <a:rPr lang="es-CL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con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s-CL" b="1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2776D8C-DEC8-4452-80FF-6D07F0A328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59319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7C1E62-5C03-46D3-91B8-70E9303B371E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s-CL" dirty="0"/>
                  <a:t>Antes de cada intercambio se hace una comparación entre los datos con índices </a:t>
                </a:r>
                <a:r>
                  <a:rPr lang="es-CL" i="1" dirty="0"/>
                  <a:t>j</a:t>
                </a:r>
                <a:r>
                  <a:rPr lang="es-CL" dirty="0"/>
                  <a:t> y </a:t>
                </a:r>
                <a:r>
                  <a:rPr lang="es-CL" i="1" dirty="0"/>
                  <a:t>j</a:t>
                </a:r>
                <a:r>
                  <a:rPr lang="es-CL" dirty="0"/>
                  <a:t>–1</a:t>
                </a:r>
              </a:p>
              <a:p>
                <a:r>
                  <a:rPr lang="es-CL" dirty="0"/>
                  <a:t>Los datos se intercambian sólo si el par de índices </a:t>
                </a:r>
                <a14:m>
                  <m:oMath xmlns:m="http://schemas.openxmlformats.org/officeDocument/2006/math">
                    <m:r>
                      <a:rPr lang="es-CL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s-CL"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CL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L" dirty="0"/>
                  <a:t> es una inversión</a:t>
                </a:r>
              </a:p>
              <a:p>
                <a:pPr lvl="1"/>
                <a:r>
                  <a:rPr lang="es-CL" dirty="0"/>
                  <a:t>es decir, si </a:t>
                </a:r>
                <a:r>
                  <a:rPr lang="es-CL" i="1" dirty="0"/>
                  <a:t>A</a:t>
                </a:r>
                <a:r>
                  <a:rPr lang="es-CL" dirty="0"/>
                  <a:t>[</a:t>
                </a:r>
                <a:r>
                  <a:rPr lang="es-CL" i="1" dirty="0"/>
                  <a:t>j</a:t>
                </a:r>
                <a:r>
                  <a:rPr lang="es-CL" dirty="0"/>
                  <a:t>–1] &gt; </a:t>
                </a:r>
                <a:r>
                  <a:rPr lang="es-CL" i="1" dirty="0"/>
                  <a:t>A</a:t>
                </a:r>
                <a:r>
                  <a:rPr lang="es-CL" dirty="0"/>
                  <a:t>[</a:t>
                </a:r>
                <a:r>
                  <a:rPr lang="es-CL" i="1" dirty="0"/>
                  <a:t>j</a:t>
                </a:r>
                <a:r>
                  <a:rPr lang="es-CL" dirty="0"/>
                  <a:t>]</a:t>
                </a:r>
              </a:p>
              <a:p>
                <a:r>
                  <a:rPr lang="es-CL" dirty="0"/>
                  <a:t>Por lo tanto, </a:t>
                </a:r>
                <a:r>
                  <a:rPr lang="es-CL" b="1" dirty="0"/>
                  <a:t>cada intercambio de elementos (adyacentes) en el arreglo deshace exactamente una inversión</a:t>
                </a:r>
              </a:p>
              <a:p>
                <a:endParaRPr lang="es-CL" dirty="0"/>
              </a:p>
              <a:p>
                <a:r>
                  <a:rPr lang="es-CL" dirty="0"/>
                  <a:t>Además, cada elemento se compara al menos una vez</a:t>
                </a:r>
              </a:p>
              <a:p>
                <a:endParaRPr lang="es-CL" dirty="0"/>
              </a:p>
              <a:p>
                <a:endParaRPr lang="es-C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7C1E62-5C03-46D3-91B8-70E9303B37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46" r="-584" b="-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8679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03CA1-F83A-47EA-B55F-9B33DB039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Complejidad de </a:t>
            </a:r>
            <a:r>
              <a:rPr lang="es-CL" i="1" dirty="0"/>
              <a:t>i</a:t>
            </a:r>
            <a:r>
              <a:rPr lang="es-CL" i="1" dirty="0" err="1"/>
              <a:t>nsertion</a:t>
            </a:r>
            <a:r>
              <a:rPr lang="es-CL" i="1" dirty="0"/>
              <a:t> s</a:t>
            </a:r>
            <a:r>
              <a:rPr lang="es-CL" i="1" dirty="0" err="1"/>
              <a:t>ort</a:t>
            </a:r>
            <a:endParaRPr lang="es-CL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C35E0B-13AF-4C13-96CB-28427B1C99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461" y="1362456"/>
                <a:ext cx="8641076" cy="481888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s-CL" dirty="0"/>
                  <a:t>La complejidad es entonces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L" dirty="0"/>
              </a:p>
              <a:p>
                <a:endParaRPr lang="es-CL" dirty="0"/>
              </a:p>
              <a:p>
                <a:endParaRPr lang="es-CL" dirty="0"/>
              </a:p>
              <a:p>
                <a:r>
                  <a:rPr lang="es-CL" dirty="0"/>
                  <a:t>¿Qué valor tiene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CL" dirty="0"/>
                  <a:t> en el mejor caso? ¿Y el en peor?</a:t>
                </a:r>
              </a:p>
              <a:p>
                <a:pPr lvl="1"/>
                <a:r>
                  <a:rPr lang="es-CL" dirty="0"/>
                  <a:t>mejor caso: 0 (no hay inversiones)</a:t>
                </a:r>
              </a:p>
              <a:p>
                <a:pPr lvl="1"/>
                <a:r>
                  <a:rPr lang="es-CL" dirty="0"/>
                  <a:t>peor caso: (</a:t>
                </a:r>
                <a:r>
                  <a:rPr lang="es-CL" i="1" dirty="0"/>
                  <a:t>n</a:t>
                </a:r>
                <a:r>
                  <a:rPr lang="es-CL" baseline="30000" dirty="0"/>
                  <a:t>2</a:t>
                </a:r>
                <a:r>
                  <a:rPr lang="es-CL" dirty="0"/>
                  <a:t> – </a:t>
                </a:r>
                <a:r>
                  <a:rPr lang="es-CL" i="1" dirty="0"/>
                  <a:t>n</a:t>
                </a:r>
                <a:r>
                  <a:rPr lang="es-CL" dirty="0"/>
                  <a:t>)/2 (todos los pares posibles son inversiones </a:t>
                </a:r>
                <a:r>
                  <a:rPr lang="es-CL" dirty="0">
                    <a:sym typeface="Wingdings" pitchFamily="2" charset="2"/>
                  </a:rPr>
                  <a:t> el arreglo está ordenado de mayor a menor</a:t>
                </a:r>
                <a:r>
                  <a:rPr lang="es-CL" dirty="0"/>
                  <a:t> )</a:t>
                </a:r>
              </a:p>
              <a:p>
                <a:r>
                  <a:rPr lang="es-CL" dirty="0"/>
                  <a:t>¿Qué hay del </a:t>
                </a:r>
                <a:r>
                  <a:rPr lang="es-CL" i="1" dirty="0"/>
                  <a:t>caso promedio</a:t>
                </a:r>
                <a:r>
                  <a:rPr lang="es-CL" dirty="0"/>
                  <a:t>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C35E0B-13AF-4C13-96CB-28427B1C99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461" y="1362456"/>
                <a:ext cx="8641076" cy="4818888"/>
              </a:xfrm>
              <a:blipFill>
                <a:blip r:embed="rId2"/>
                <a:stretch>
                  <a:fillRect l="-147" b="-2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B4ED382-5AC4-114E-9141-41DA89C097AF}"/>
              </a:ext>
            </a:extLst>
          </p:cNvPr>
          <p:cNvSpPr txBox="1"/>
          <p:nvPr/>
        </p:nvSpPr>
        <p:spPr>
          <a:xfrm>
            <a:off x="1097280" y="2496312"/>
            <a:ext cx="24625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cada dato se compara</a:t>
            </a:r>
          </a:p>
          <a:p>
            <a:r>
              <a:rPr lang="en-US" sz="2000"/>
              <a:t>al menos una vez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D97DCC-F31F-6C44-8A02-C154A3E2E96B}"/>
              </a:ext>
            </a:extLst>
          </p:cNvPr>
          <p:cNvSpPr txBox="1"/>
          <p:nvPr/>
        </p:nvSpPr>
        <p:spPr>
          <a:xfrm>
            <a:off x="6135624" y="2634811"/>
            <a:ext cx="2615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número de inversiones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EC0495-0CE4-DF49-A14D-0CB1B67A6D09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559877" y="1904214"/>
            <a:ext cx="1106391" cy="946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76B0B65-5C07-404D-B1F0-C0732B9235B6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5213024" y="1904214"/>
            <a:ext cx="922600" cy="930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791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C459F-C30F-3643-9F40-E3ADE059A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 caso promedio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8CFC6-EE3D-8C49-9EEB-D48AB0AA1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280160"/>
            <a:ext cx="8641076" cy="4919472"/>
          </a:xfrm>
        </p:spPr>
        <p:txBody>
          <a:bodyPr anchor="ctr"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US"/>
              <a:t>¿Cuál es el número promedio de inversiones en un arreglo con </a:t>
            </a:r>
            <a:r>
              <a:rPr lang="en-US" i="1"/>
              <a:t>n</a:t>
            </a:r>
            <a:r>
              <a:rPr lang="en-US"/>
              <a:t> elementos?</a:t>
            </a:r>
          </a:p>
          <a:p>
            <a:pPr lvl="1">
              <a:lnSpc>
                <a:spcPct val="120000"/>
              </a:lnSpc>
            </a:pPr>
            <a:r>
              <a:rPr lang="en-US"/>
              <a:t>lo vamos a definir como </a:t>
            </a:r>
            <a:r>
              <a:rPr lang="en-US" b="1"/>
              <a:t>el promedio aritmético del número de inversiones en cada una de las </a:t>
            </a:r>
            <a:r>
              <a:rPr lang="en-US" b="1" i="1"/>
              <a:t>n</a:t>
            </a:r>
            <a:r>
              <a:rPr lang="en-US" b="1"/>
              <a:t>! permutaciones de los </a:t>
            </a:r>
            <a:r>
              <a:rPr lang="en-US" b="1" i="1"/>
              <a:t>n</a:t>
            </a:r>
            <a:r>
              <a:rPr lang="en-US" b="1"/>
              <a:t> elementos</a:t>
            </a:r>
          </a:p>
          <a:p>
            <a:pPr>
              <a:lnSpc>
                <a:spcPct val="120000"/>
              </a:lnSpc>
            </a:pPr>
            <a:r>
              <a:rPr lang="en-US"/>
              <a:t>Suponemos que</a:t>
            </a:r>
          </a:p>
          <a:p>
            <a:pPr lvl="1">
              <a:lnSpc>
                <a:spcPct val="120000"/>
              </a:lnSpc>
            </a:pPr>
            <a:r>
              <a:rPr lang="en-US"/>
              <a:t>no hay elementos repetidos*</a:t>
            </a:r>
          </a:p>
          <a:p>
            <a:pPr lvl="1">
              <a:lnSpc>
                <a:spcPct val="120000"/>
              </a:lnSpc>
            </a:pPr>
            <a:r>
              <a:rPr lang="en-US"/>
              <a:t>todas las permutaciones de los </a:t>
            </a:r>
            <a:r>
              <a:rPr lang="en-US" i="1"/>
              <a:t>n</a:t>
            </a:r>
            <a:r>
              <a:rPr lang="en-US"/>
              <a:t> elementos son igualmente probables (de que aparezcan como input)</a:t>
            </a:r>
          </a:p>
          <a:p>
            <a:pPr marL="0" indent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2200"/>
              <a:t>( * </a:t>
            </a:r>
            <a:r>
              <a:rPr lang="en-US" sz="2200">
                <a:sym typeface="Wingdings" pitchFamily="2" charset="2"/>
              </a:rPr>
              <a:t> </a:t>
            </a:r>
            <a:r>
              <a:rPr lang="en-US" sz="2200"/>
              <a:t>podemos suponer que los </a:t>
            </a:r>
            <a:r>
              <a:rPr lang="en-US" sz="2200" i="1"/>
              <a:t>n</a:t>
            </a:r>
            <a:r>
              <a:rPr lang="en-US" sz="2200"/>
              <a:t> elementos son los números 0, 1, 2, …, </a:t>
            </a:r>
            <a:r>
              <a:rPr lang="en-US" sz="2200" i="1"/>
              <a:t>n</a:t>
            </a:r>
            <a:r>
              <a:rPr lang="en-US" sz="2200"/>
              <a:t>–1 )</a:t>
            </a:r>
          </a:p>
        </p:txBody>
      </p:sp>
    </p:spTree>
    <p:extLst>
      <p:ext uri="{BB962C8B-B14F-4D97-AF65-F5344CB8AC3E}">
        <p14:creationId xmlns:p14="http://schemas.microsoft.com/office/powerpoint/2010/main" val="39294812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B012A-6D02-4944-BEDC-668345A1DB4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/>
              <a:t>¿Cómo calculamos el promedio aritmético del número de inversiones de las </a:t>
            </a:r>
            <a:r>
              <a:rPr lang="en-US" i="1"/>
              <a:t>n</a:t>
            </a:r>
            <a:r>
              <a:rPr lang="en-US"/>
              <a:t>! permutaciones?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/>
              <a:t>podríamos contar el número de inversiones en cada permuta-ción, luego sumar y finalmente dividir por </a:t>
            </a:r>
            <a:r>
              <a:rPr lang="en-US" i="1"/>
              <a:t>n</a:t>
            </a:r>
            <a:r>
              <a:rPr lang="en-US"/>
              <a:t>!</a:t>
            </a:r>
          </a:p>
          <a:p>
            <a: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/>
              <a:t>En vez de contar, sumar y dividir, observemos que</a:t>
            </a: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/>
              <a:t>… para cualquier permutación </a:t>
            </a:r>
            <a:r>
              <a:rPr lang="en-US" i="1"/>
              <a:t>L</a:t>
            </a:r>
            <a:r>
              <a:rPr lang="en-US"/>
              <a:t>, consideremos la permu-tación inversa </a:t>
            </a:r>
            <a:r>
              <a:rPr lang="en-US" i="1"/>
              <a:t>Lr</a:t>
            </a:r>
            <a:r>
              <a:rPr lang="en-US"/>
              <a:t> (hay </a:t>
            </a:r>
            <a:r>
              <a:rPr lang="en-US" i="1"/>
              <a:t>n</a:t>
            </a:r>
            <a:r>
              <a:rPr lang="en-US"/>
              <a:t>!/2 parejas distintas de permuta-ciones definidas de esta manera):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/>
              <a:t>p.ej., si </a:t>
            </a:r>
            <a:r>
              <a:rPr lang="en-US" i="1"/>
              <a:t>n</a:t>
            </a:r>
            <a:r>
              <a:rPr lang="en-US"/>
              <a:t> = 10 y </a:t>
            </a:r>
            <a:r>
              <a:rPr lang="en-US" i="1"/>
              <a:t>L</a:t>
            </a:r>
            <a:r>
              <a:rPr lang="en-US"/>
              <a:t> = { 8, 1, 4, 9, 0, 3, 5, 2, 7, 6 }</a:t>
            </a:r>
          </a:p>
          <a:p>
            <a:pPr marL="40005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… entonces </a:t>
            </a:r>
            <a:r>
              <a:rPr lang="en-US" i="1"/>
              <a:t>Lr</a:t>
            </a:r>
            <a:r>
              <a:rPr lang="en-US"/>
              <a:t> = { 6, 7, 2, 5, 3, 0, 9, 4, 1, 8 }</a:t>
            </a:r>
          </a:p>
        </p:txBody>
      </p:sp>
    </p:spTree>
    <p:extLst>
      <p:ext uri="{BB962C8B-B14F-4D97-AF65-F5344CB8AC3E}">
        <p14:creationId xmlns:p14="http://schemas.microsoft.com/office/powerpoint/2010/main" val="32181244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B012A-6D02-4944-BEDC-668345A1DB4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/>
              <a:t>Tomemos cualquier par de elementos (</a:t>
            </a:r>
            <a:r>
              <a:rPr lang="en-US" i="1"/>
              <a:t>x</a:t>
            </a:r>
            <a:r>
              <a:rPr lang="en-US"/>
              <a:t>, </a:t>
            </a:r>
            <a:r>
              <a:rPr lang="en-US" i="1"/>
              <a:t>y</a:t>
            </a:r>
            <a:r>
              <a:rPr lang="en-US"/>
              <a:t>), con </a:t>
            </a:r>
            <a:r>
              <a:rPr lang="en-US" i="1"/>
              <a:t>y</a:t>
            </a:r>
            <a:r>
              <a:rPr lang="en-US"/>
              <a:t> ≠ </a:t>
            </a:r>
            <a:r>
              <a:rPr lang="en-US" i="1"/>
              <a:t>x</a:t>
            </a:r>
            <a:endParaRPr lang="en-US"/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i="1"/>
              <a:t>L</a:t>
            </a:r>
            <a:r>
              <a:rPr lang="en-US"/>
              <a:t> y </a:t>
            </a:r>
            <a:r>
              <a:rPr lang="en-US" i="1"/>
              <a:t>Lr</a:t>
            </a:r>
            <a:r>
              <a:rPr lang="en-US"/>
              <a:t> tienen la propiedad de que en </a:t>
            </a:r>
            <a:r>
              <a:rPr lang="en-US" b="1"/>
              <a:t>exactamente una</a:t>
            </a:r>
            <a:r>
              <a:rPr lang="en-US"/>
              <a:t> de ellas el par ordenado de los índices de </a:t>
            </a:r>
            <a:r>
              <a:rPr lang="en-US" i="1"/>
              <a:t>x</a:t>
            </a:r>
            <a:r>
              <a:rPr lang="en-US"/>
              <a:t> y </a:t>
            </a:r>
            <a:r>
              <a:rPr lang="en-US" i="1"/>
              <a:t>y</a:t>
            </a:r>
            <a:r>
              <a:rPr lang="en-US"/>
              <a:t> es una inversión:</a:t>
            </a:r>
          </a:p>
          <a:p>
            <a:pPr lvl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/>
              <a:t>p.ej., si (</a:t>
            </a:r>
            <a:r>
              <a:rPr lang="en-US" i="1"/>
              <a:t>x</a:t>
            </a:r>
            <a:r>
              <a:rPr lang="en-US"/>
              <a:t>, </a:t>
            </a:r>
            <a:r>
              <a:rPr lang="en-US" i="1"/>
              <a:t>y</a:t>
            </a:r>
            <a:r>
              <a:rPr lang="en-US"/>
              <a:t>) = (9, 5), entonces el par de los índices es (3, 6), y</a:t>
            </a:r>
          </a:p>
          <a:p>
            <a:pPr marL="400050" lvl="1" inden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… (3, 6) </a:t>
            </a:r>
            <a:r>
              <a:rPr lang="en-US" b="1"/>
              <a:t>es</a:t>
            </a:r>
            <a:r>
              <a:rPr lang="en-US"/>
              <a:t> una inversión en </a:t>
            </a:r>
            <a:r>
              <a:rPr lang="en-US" i="1"/>
              <a:t>L</a:t>
            </a:r>
            <a:r>
              <a:rPr lang="en-US"/>
              <a:t>, ya que 9 &gt; 5, pero </a:t>
            </a:r>
            <a:r>
              <a:rPr lang="en-US" b="1"/>
              <a:t>no</a:t>
            </a:r>
            <a:r>
              <a:rPr lang="en-US"/>
              <a:t> es una inversión en </a:t>
            </a:r>
            <a:r>
              <a:rPr lang="en-US" i="1"/>
              <a:t>Lr</a:t>
            </a:r>
          </a:p>
          <a:p>
            <a:pPr lvl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/>
              <a:t>p.ej., si (</a:t>
            </a:r>
            <a:r>
              <a:rPr lang="en-US" i="1"/>
              <a:t>x</a:t>
            </a:r>
            <a:r>
              <a:rPr lang="en-US"/>
              <a:t>, </a:t>
            </a:r>
            <a:r>
              <a:rPr lang="en-US" i="1"/>
              <a:t>y</a:t>
            </a:r>
            <a:r>
              <a:rPr lang="en-US"/>
              <a:t>) = (0, 7), entonces el par de los índices es (4, 8), y</a:t>
            </a:r>
          </a:p>
          <a:p>
            <a:pPr marL="400050" lvl="1" inden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… (4, 8) </a:t>
            </a:r>
            <a:r>
              <a:rPr lang="en-US" b="1"/>
              <a:t>no</a:t>
            </a:r>
            <a:r>
              <a:rPr lang="en-US"/>
              <a:t> es una inversión en </a:t>
            </a:r>
            <a:r>
              <a:rPr lang="en-US" i="1"/>
              <a:t>L</a:t>
            </a:r>
            <a:r>
              <a:rPr lang="en-US"/>
              <a:t>, ya que 0 &lt; 7, pero </a:t>
            </a:r>
            <a:r>
              <a:rPr lang="en-US" b="1"/>
              <a:t>sí</a:t>
            </a:r>
            <a:r>
              <a:rPr lang="en-US"/>
              <a:t> es una inversión en </a:t>
            </a:r>
            <a:r>
              <a:rPr lang="en-US" i="1"/>
              <a:t>Lr</a:t>
            </a:r>
          </a:p>
        </p:txBody>
      </p:sp>
    </p:spTree>
    <p:extLst>
      <p:ext uri="{BB962C8B-B14F-4D97-AF65-F5344CB8AC3E}">
        <p14:creationId xmlns:p14="http://schemas.microsoft.com/office/powerpoint/2010/main" val="29435556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B012A-6D02-4944-BEDC-668345A1DB4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</a:pPr>
            <a:r>
              <a:rPr lang="en-US"/>
              <a:t>Es decir, un par de índices (</a:t>
            </a:r>
            <a:r>
              <a:rPr lang="en-US" i="1"/>
              <a:t>i</a:t>
            </a:r>
            <a:r>
              <a:rPr lang="en-US"/>
              <a:t>,</a:t>
            </a:r>
            <a:r>
              <a:rPr lang="en-US" i="1"/>
              <a:t>j</a:t>
            </a:r>
            <a:r>
              <a:rPr lang="en-US"/>
              <a:t>) es una inversión en </a:t>
            </a:r>
            <a:r>
              <a:rPr lang="en-US" i="1"/>
              <a:t>L</a:t>
            </a:r>
            <a:r>
              <a:rPr lang="en-US"/>
              <a:t> o es una inversión en </a:t>
            </a:r>
            <a:r>
              <a:rPr lang="en-US" i="1"/>
              <a:t>Lr</a:t>
            </a:r>
            <a:r>
              <a:rPr lang="en-US"/>
              <a:t> ( y no cabe otra posibilidad )</a:t>
            </a:r>
            <a:endParaRPr lang="en-US" i="1"/>
          </a:p>
          <a:p>
            <a:pPr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</a:pPr>
            <a:r>
              <a:rPr lang="en-US"/>
              <a:t>… así, el número total de inversiones en </a:t>
            </a:r>
            <a:r>
              <a:rPr lang="en-US" i="1"/>
              <a:t>L</a:t>
            </a:r>
            <a:r>
              <a:rPr lang="en-US"/>
              <a:t> más el número total de inversiones en </a:t>
            </a:r>
            <a:r>
              <a:rPr lang="en-US" i="1"/>
              <a:t>Lr</a:t>
            </a:r>
            <a:r>
              <a:rPr lang="en-US"/>
              <a:t> debe ser igual al número total de pares posibles entre </a:t>
            </a:r>
            <a:r>
              <a:rPr lang="en-US" i="1"/>
              <a:t>n</a:t>
            </a:r>
            <a:r>
              <a:rPr lang="en-US"/>
              <a:t> datos: </a:t>
            </a:r>
            <a:r>
              <a:rPr lang="en-US" i="1"/>
              <a:t>n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–1)/2</a:t>
            </a:r>
          </a:p>
          <a:p>
            <a:pPr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</a:pPr>
            <a:r>
              <a:rPr lang="en-US"/>
              <a:t>Es decir, cada dos permutaciones —</a:t>
            </a:r>
            <a:r>
              <a:rPr lang="en-US" i="1"/>
              <a:t>L</a:t>
            </a:r>
            <a:r>
              <a:rPr lang="en-US"/>
              <a:t> y su respectiva </a:t>
            </a:r>
            <a:r>
              <a:rPr lang="en-US" i="1"/>
              <a:t>Lr</a:t>
            </a:r>
            <a:r>
              <a:rPr lang="en-US"/>
              <a:t>— el número de inversiones es exactamente </a:t>
            </a:r>
            <a:r>
              <a:rPr lang="en-US" i="1"/>
              <a:t>n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–1)/2</a:t>
            </a:r>
          </a:p>
          <a:p>
            <a:pPr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</a:pPr>
            <a:r>
              <a:rPr lang="en-US"/>
              <a:t>… por lo tanto, una permutación promedio tiene la mitad de esta cantidad de inversiones: </a:t>
            </a:r>
            <a:r>
              <a:rPr lang="en-US" i="1"/>
              <a:t>n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–1)/4 = O(</a:t>
            </a:r>
            <a:r>
              <a:rPr lang="en-US" i="1"/>
              <a:t>n</a:t>
            </a:r>
            <a:r>
              <a:rPr lang="en-US" baseline="30000"/>
              <a:t>2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546244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C52CD-4FF4-4364-B77E-8A4532A0E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Complejidad de </a:t>
            </a:r>
            <a:r>
              <a:rPr lang="es-CL" i="1" dirty="0"/>
              <a:t>i</a:t>
            </a:r>
            <a:r>
              <a:rPr lang="es-CL" i="1" dirty="0" err="1"/>
              <a:t>nsertion</a:t>
            </a:r>
            <a:r>
              <a:rPr lang="es-CL" i="1" dirty="0"/>
              <a:t> s</a:t>
            </a:r>
            <a:r>
              <a:rPr lang="es-CL" i="1" dirty="0" err="1"/>
              <a:t>ort</a:t>
            </a:r>
            <a:endParaRPr lang="es-CL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3A0C41-EB4D-4663-9095-90823E89F5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461" y="1287532"/>
                <a:ext cx="8641076" cy="3241336"/>
              </a:xfrm>
            </p:spPr>
            <p:txBody>
              <a:bodyPr anchor="ctr">
                <a:normAutofit/>
              </a:bodyPr>
              <a:lstStyle/>
              <a:p>
                <a:r>
                  <a:rPr lang="es-CL" dirty="0"/>
                  <a:t>La cantidad de inversiones promedio en un arreglo de </a:t>
                </a:r>
                <a:r>
                  <a:rPr lang="es-CL" i="1" dirty="0"/>
                  <a:t>n</a:t>
                </a:r>
                <a:r>
                  <a:rPr lang="es-CL" dirty="0"/>
                  <a:t> elementos distintos es </a:t>
                </a:r>
                <a14:m>
                  <m:oMath xmlns:m="http://schemas.openxmlformats.org/officeDocument/2006/math">
                    <m:r>
                      <a:rPr lang="es-CL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CL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s-CL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… por lo que </a:t>
                </a:r>
                <a:r>
                  <a:rPr lang="es-CL" i="1" dirty="0"/>
                  <a:t>i</a:t>
                </a:r>
                <a:r>
                  <a:rPr lang="es-CL" i="1" dirty="0" err="1"/>
                  <a:t>nsertion</a:t>
                </a:r>
                <a:r>
                  <a:rPr lang="es-CL" i="1" dirty="0"/>
                  <a:t> s</a:t>
                </a:r>
                <a:r>
                  <a:rPr lang="es-CL" i="1" dirty="0" err="1"/>
                  <a:t>ort</a:t>
                </a:r>
                <a:r>
                  <a:rPr lang="es-CL" dirty="0"/>
                  <a:t> es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s-CL" dirty="0"/>
                  <a:t> en el caso promedio</a:t>
                </a:r>
              </a:p>
              <a:p>
                <a:pPr marL="0" indent="0">
                  <a:buNone/>
                </a:pPr>
                <a:r>
                  <a:rPr lang="es-CL" dirty="0"/>
                  <a:t>Ahora, más allá de </a:t>
                </a:r>
                <a:r>
                  <a:rPr lang="es-CL" i="1" dirty="0"/>
                  <a:t>insertion sort</a:t>
                </a:r>
                <a:r>
                  <a:rPr lang="es-CL" dirty="0"/>
                  <a:t> …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3A0C41-EB4D-4663-9095-90823E89F5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461" y="1287532"/>
                <a:ext cx="8641076" cy="3241336"/>
              </a:xfrm>
              <a:blipFill>
                <a:blip r:embed="rId2"/>
                <a:stretch>
                  <a:fillRect l="-1468" b="-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ECD7FF89-B927-47DB-BB5D-F6BB3B7DF691}"/>
                  </a:ext>
                </a:extLst>
              </p:cNvPr>
              <p:cNvSpPr/>
              <p:nvPr/>
            </p:nvSpPr>
            <p:spPr>
              <a:xfrm>
                <a:off x="251457" y="4658062"/>
                <a:ext cx="8641076" cy="1409251"/>
              </a:xfrm>
              <a:prstGeom prst="roundRect">
                <a:avLst/>
              </a:prstGeom>
              <a:ln w="76200" cmpd="dbl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L" sz="2800" dirty="0"/>
                  <a:t>Si un algoritmo sólo corrige una inversión por intercambio, no puede ordenar más rápido que </a:t>
                </a:r>
                <a14:m>
                  <m:oMath xmlns:m="http://schemas.openxmlformats.org/officeDocument/2006/math">
                    <m:r>
                      <a:rPr lang="es-CL" sz="28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CL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s-CL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s-CL" sz="2800" i="1" dirty="0"/>
                  <a:t> </a:t>
                </a:r>
                <a:r>
                  <a:rPr lang="es-CL" sz="2800" dirty="0"/>
                  <a:t>en promedio y por lo tanto en el peor caso</a:t>
                </a:r>
              </a:p>
            </p:txBody>
          </p:sp>
        </mc:Choice>
        <mc:Fallback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ECD7FF89-B927-47DB-BB5D-F6BB3B7DF6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57" y="4658062"/>
                <a:ext cx="8641076" cy="1409251"/>
              </a:xfrm>
              <a:prstGeom prst="roundRect">
                <a:avLst/>
              </a:prstGeom>
              <a:blipFill>
                <a:blip r:embed="rId3"/>
                <a:stretch>
                  <a:fillRect t="-847" r="-728" b="-6780"/>
                </a:stretch>
              </a:blipFill>
              <a:ln w="76200" cmpd="dbl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1637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D44CF-30FF-4412-B4D7-B6493DB4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Secuencias ordenadas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3CA56B-892C-452F-B533-04C61EA354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460" y="1824419"/>
                <a:ext cx="8771515" cy="4273222"/>
              </a:xfrm>
            </p:spPr>
            <p:txBody>
              <a:bodyPr anchor="ctr"/>
              <a:lstStyle/>
              <a:p>
                <a:pPr>
                  <a:lnSpc>
                    <a:spcPct val="100000"/>
                  </a:lnSpc>
                </a:pPr>
                <a:r>
                  <a:rPr lang="es-CL" dirty="0"/>
                  <a:t>Una secuencia de números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 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CL" dirty="0"/>
                  <a:t> se dice </a:t>
                </a:r>
                <a:r>
                  <a:rPr lang="es-CL" b="1" dirty="0">
                    <a:solidFill>
                      <a:schemeClr val="accent2"/>
                    </a:solidFill>
                  </a:rPr>
                  <a:t>ordenada</a:t>
                </a:r>
                <a:r>
                  <a:rPr lang="es-CL" dirty="0"/>
                  <a:t> (no decrecientemente) si cumple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≤⋯≤</m:t>
                    </m:r>
                    <m:sSub>
                      <m:sSubPr>
                        <m:ctrlPr>
                          <a:rPr lang="es-CL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CL" dirty="0"/>
                  <a:t> </a:t>
                </a:r>
              </a:p>
              <a:p>
                <a:pPr>
                  <a:lnSpc>
                    <a:spcPct val="100000"/>
                  </a:lnSpc>
                </a:pPr>
                <a:endParaRPr lang="es-CL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s-CL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dirty="0"/>
                  <a:t>¿Qué es entonces </a:t>
                </a:r>
                <a:r>
                  <a:rPr lang="es-CL" b="1" dirty="0">
                    <a:solidFill>
                      <a:schemeClr val="accent2"/>
                    </a:solidFill>
                  </a:rPr>
                  <a:t>ordenar</a:t>
                </a:r>
                <a:r>
                  <a:rPr lang="es-CL" dirty="0">
                    <a:solidFill>
                      <a:schemeClr val="tx1"/>
                    </a:solidFill>
                  </a:rPr>
                  <a:t> una secuencia de números?</a:t>
                </a:r>
                <a:endParaRPr lang="es-C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3CA56B-892C-452F-B533-04C61EA354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460" y="1824419"/>
                <a:ext cx="8771515" cy="4273222"/>
              </a:xfrm>
              <a:blipFill>
                <a:blip r:embed="rId3"/>
                <a:stretch>
                  <a:fillRect l="-1447" r="-1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980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E7939-1253-40DB-901D-C5244A7E9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El algoritmo de ordenación de Don Juan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3F352-4E4C-4398-820D-53DE87930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14350" indent="-514350">
              <a:lnSpc>
                <a:spcPct val="100000"/>
              </a:lnSpc>
              <a:buClr>
                <a:schemeClr val="accent2"/>
              </a:buClr>
              <a:buFont typeface="+mj-lt"/>
              <a:buAutoNum type="arabicPeriod"/>
            </a:pPr>
            <a:r>
              <a:rPr lang="es-CL" dirty="0"/>
              <a:t>En la hoja original, encontrar el número más pequeño no tachado</a:t>
            </a:r>
          </a:p>
          <a:p>
            <a:pPr marL="514350" indent="-514350">
              <a:lnSpc>
                <a:spcPct val="100000"/>
              </a:lnSpc>
              <a:buClr>
                <a:schemeClr val="accent2"/>
              </a:buClr>
              <a:buFont typeface="+mj-lt"/>
              <a:buAutoNum type="arabicPeriod"/>
            </a:pPr>
            <a:r>
              <a:rPr lang="es-CL" dirty="0"/>
              <a:t>Tacharlo</a:t>
            </a:r>
          </a:p>
          <a:p>
            <a:pPr marL="514350" indent="-514350">
              <a:lnSpc>
                <a:spcPct val="100000"/>
              </a:lnSpc>
              <a:buClr>
                <a:schemeClr val="accent2"/>
              </a:buClr>
              <a:buFont typeface="+mj-lt"/>
              <a:buAutoNum type="arabicPeriod"/>
            </a:pPr>
            <a:r>
              <a:rPr lang="es-CL" dirty="0"/>
              <a:t>Escribirlo al final (en el primer espacio disponible) de la hoja nueva</a:t>
            </a:r>
          </a:p>
          <a:p>
            <a:pPr marL="514350" indent="-514350">
              <a:lnSpc>
                <a:spcPct val="100000"/>
              </a:lnSpc>
              <a:buClr>
                <a:schemeClr val="accent2"/>
              </a:buClr>
              <a:buFont typeface="+mj-lt"/>
              <a:buAutoNum type="arabicPeriod"/>
            </a:pPr>
            <a:r>
              <a:rPr lang="es-CL" dirty="0"/>
              <a:t>Si quedan números sin tachar en la hoja original, volver al paso </a:t>
            </a:r>
            <a:r>
              <a:rPr lang="es-CL" dirty="0">
                <a:solidFill>
                  <a:schemeClr val="accent2"/>
                </a:solidFill>
              </a:rPr>
              <a:t>1.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s-CL" dirty="0">
              <a:solidFill>
                <a:schemeClr val="accent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s-CL" dirty="0">
                <a:solidFill>
                  <a:schemeClr val="tx1"/>
                </a:solidFill>
              </a:rPr>
              <a:t>¿Es correcto el algoritmo de Don Juan?</a:t>
            </a:r>
          </a:p>
        </p:txBody>
      </p:sp>
    </p:spTree>
    <p:extLst>
      <p:ext uri="{BB962C8B-B14F-4D97-AF65-F5344CB8AC3E}">
        <p14:creationId xmlns:p14="http://schemas.microsoft.com/office/powerpoint/2010/main" val="3243096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CF1F7-F756-4DAC-A0A2-5E9E875BC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Ahora … a trabajar ustedes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CFB6E-2230-49AB-8030-E0A1BE410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L" sz="3200" b="1" dirty="0"/>
              <a:t>Demuestra que el algoritmo</a:t>
            </a:r>
            <a:r>
              <a:rPr lang="es-CL" sz="3200" dirty="0"/>
              <a:t> de Don Juan </a:t>
            </a:r>
            <a:r>
              <a:rPr lang="es-CL" sz="3200" b="1" dirty="0"/>
              <a:t>es correcto</a:t>
            </a:r>
            <a:r>
              <a:rPr lang="es-CL" sz="3200" dirty="0"/>
              <a:t>:</a:t>
            </a:r>
          </a:p>
          <a:p>
            <a:pPr lvl="1">
              <a:lnSpc>
                <a:spcPct val="100000"/>
              </a:lnSpc>
            </a:pPr>
            <a:r>
              <a:rPr lang="es-CL" sz="2800" dirty="0"/>
              <a:t>termina en una cantidad finita de pasos</a:t>
            </a:r>
          </a:p>
          <a:p>
            <a:pPr lvl="1">
              <a:lnSpc>
                <a:spcPct val="100000"/>
              </a:lnSpc>
            </a:pPr>
            <a:r>
              <a:rPr lang="es-CL" sz="2800" dirty="0"/>
              <a:t>cumple su propósito, es decir, </a:t>
            </a:r>
            <a:r>
              <a:rPr lang="es-CL" sz="2800" b="1" dirty="0">
                <a:solidFill>
                  <a:schemeClr val="accent2"/>
                </a:solidFill>
              </a:rPr>
              <a:t>ordena</a:t>
            </a:r>
            <a:r>
              <a:rPr lang="es-CL" sz="2800" dirty="0">
                <a:solidFill>
                  <a:schemeClr val="accent2"/>
                </a:solidFill>
              </a:rPr>
              <a:t> </a:t>
            </a:r>
            <a:r>
              <a:rPr lang="es-CL" sz="2800" dirty="0">
                <a:solidFill>
                  <a:schemeClr val="tx1"/>
                </a:solidFill>
              </a:rPr>
              <a:t>los datos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93928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02117-C5BE-D14D-8463-832A8500A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Termina en una cantidad finita de pasos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0D26F-17E5-9349-A137-7EA44A793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25000"/>
              </a:lnSpc>
            </a:pPr>
            <a:r>
              <a:rPr lang="en-US"/>
              <a:t>- La cantidad de números a ordenar es finita, digamos </a:t>
            </a:r>
            <a:r>
              <a:rPr lang="en-US" i="1"/>
              <a:t>n</a:t>
            </a:r>
            <a:endParaRPr lang="en-US"/>
          </a:p>
          <a:p>
            <a:pPr>
              <a:lnSpc>
                <a:spcPct val="125000"/>
              </a:lnSpc>
            </a:pPr>
            <a:r>
              <a:rPr lang="en-US"/>
              <a:t>- En cada vuelta, tachamos un número en la hoja original y lo escribimos en la hoja nueva</a:t>
            </a:r>
          </a:p>
          <a:p>
            <a:pPr>
              <a:lnSpc>
                <a:spcPct val="125000"/>
              </a:lnSpc>
            </a:pPr>
            <a:r>
              <a:rPr lang="en-US"/>
              <a:t>- Después de </a:t>
            </a:r>
            <a:r>
              <a:rPr lang="en-US" i="1"/>
              <a:t>n</a:t>
            </a:r>
            <a:r>
              <a:rPr lang="en-US"/>
              <a:t> vueltas, todos los números en la hoja original están tachados y, debido al paso 4, el algoritmo termina</a:t>
            </a:r>
          </a:p>
        </p:txBody>
      </p:sp>
    </p:spTree>
    <p:extLst>
      <p:ext uri="{BB962C8B-B14F-4D97-AF65-F5344CB8AC3E}">
        <p14:creationId xmlns:p14="http://schemas.microsoft.com/office/powerpoint/2010/main" val="1611216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B268F-1D84-6746-9193-14CB5B47A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Cumple su propósito: ordena los datos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815FF-F254-EB43-9676-223BAFE7CDB7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 anchor="ctr">
            <a:normAutofit fontScale="85000" lnSpcReduction="10000"/>
          </a:bodyPr>
          <a:lstStyle/>
          <a:p>
            <a:pPr>
              <a:lnSpc>
                <a:spcPct val="125000"/>
              </a:lnSpc>
            </a:pPr>
            <a:r>
              <a:rPr lang="en-US"/>
              <a:t>Demostración </a:t>
            </a:r>
            <a:r>
              <a:rPr lang="en-US" b="1"/>
              <a:t>por inducción</a:t>
            </a:r>
            <a:r>
              <a:rPr lang="en-US"/>
              <a:t>:</a:t>
            </a:r>
          </a:p>
          <a:p>
            <a:pPr>
              <a:lnSpc>
                <a:spcPct val="125000"/>
              </a:lnSpc>
            </a:pPr>
            <a:r>
              <a:rPr lang="en-US"/>
              <a:t>- </a:t>
            </a:r>
            <a:r>
              <a:rPr lang="en-US" b="1"/>
              <a:t>Caso base</a:t>
            </a:r>
            <a:r>
              <a:rPr lang="en-US"/>
              <a:t>.  El primer número tachado en la hoja original y escrito en la hoja nueva es el menor de todos (criterio de selección) y está ordenado (único número en la hoja nueva): </a:t>
            </a:r>
            <a:r>
              <a:rPr lang="en-US" b="1">
                <a:solidFill>
                  <a:srgbClr val="00B050"/>
                </a:solidFill>
              </a:rPr>
              <a:t>✓</a:t>
            </a:r>
          </a:p>
          <a:p>
            <a:pPr>
              <a:lnSpc>
                <a:spcPct val="125000"/>
              </a:lnSpc>
            </a:pPr>
            <a:r>
              <a:rPr lang="en-US"/>
              <a:t>- </a:t>
            </a:r>
            <a:r>
              <a:rPr lang="en-US" b="1"/>
              <a:t>Hipótesis inductiva</a:t>
            </a:r>
            <a:r>
              <a:rPr lang="en-US"/>
              <a:t>.  Los </a:t>
            </a:r>
            <a:r>
              <a:rPr lang="en-US" i="1"/>
              <a:t>k</a:t>
            </a:r>
            <a:r>
              <a:rPr lang="en-US"/>
              <a:t> primeros números tachados en la hoja original y escritos en la hoja nueva son los </a:t>
            </a:r>
            <a:r>
              <a:rPr lang="en-US" i="1"/>
              <a:t>k</a:t>
            </a:r>
            <a:r>
              <a:rPr lang="en-US"/>
              <a:t> números más chicos y están ordenados</a:t>
            </a:r>
          </a:p>
          <a:p>
            <a:pPr>
              <a:lnSpc>
                <a:spcPct val="125000"/>
              </a:lnSpc>
            </a:pPr>
            <a:r>
              <a:rPr lang="en-US"/>
              <a:t>- </a:t>
            </a:r>
            <a:r>
              <a:rPr lang="en-US" b="1"/>
              <a:t>Por demostrar</a:t>
            </a:r>
            <a:r>
              <a:rPr lang="en-US"/>
              <a:t> (usando la hipótesis inductiva).  </a:t>
            </a:r>
            <a:r>
              <a:rPr lang="en-US" b="1">
                <a:solidFill>
                  <a:srgbClr val="00B050"/>
                </a:solidFill>
              </a:rPr>
              <a:t>…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64395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B268F-1D84-6746-9193-14CB5B47A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/>
              <a:t>Por demostrar,</a:t>
            </a:r>
            <a:br>
              <a:rPr lang="en-US" sz="3600"/>
            </a:br>
            <a:r>
              <a:rPr lang="en-US" sz="3600"/>
              <a:t>usando la hipótesis inductiva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815FF-F254-EB43-9676-223BAFE7CDB7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125000"/>
              </a:lnSpc>
            </a:pPr>
            <a:r>
              <a:rPr lang="en-US" sz="2400"/>
              <a:t>Los </a:t>
            </a:r>
            <a:r>
              <a:rPr lang="en-US" sz="2400" i="1"/>
              <a:t>k</a:t>
            </a:r>
            <a:r>
              <a:rPr lang="en-US" sz="2400"/>
              <a:t>+1 primeros números tachados en la hoja original y escritos en la hoja nueva son los </a:t>
            </a:r>
            <a:r>
              <a:rPr lang="en-US" sz="2400" i="1"/>
              <a:t>k</a:t>
            </a:r>
            <a:r>
              <a:rPr lang="en-US" sz="2400"/>
              <a:t>+1 números más chicos y están ordenados:</a:t>
            </a:r>
          </a:p>
          <a:p>
            <a:pPr>
              <a:lnSpc>
                <a:spcPct val="125000"/>
              </a:lnSpc>
            </a:pPr>
            <a:r>
              <a:rPr lang="en-US" sz="2400">
                <a:solidFill>
                  <a:srgbClr val="00B050"/>
                </a:solidFill>
              </a:rPr>
              <a:t>- los primeros </a:t>
            </a:r>
            <a:r>
              <a:rPr lang="en-US" sz="2400" i="1">
                <a:solidFill>
                  <a:srgbClr val="00B050"/>
                </a:solidFill>
              </a:rPr>
              <a:t>k</a:t>
            </a:r>
            <a:r>
              <a:rPr lang="en-US" sz="2400">
                <a:solidFill>
                  <a:srgbClr val="00B050"/>
                </a:solidFill>
              </a:rPr>
              <a:t> números en la hoja nueva son los </a:t>
            </a:r>
            <a:r>
              <a:rPr lang="en-US" sz="2400" i="1">
                <a:solidFill>
                  <a:srgbClr val="00B050"/>
                </a:solidFill>
              </a:rPr>
              <a:t>k</a:t>
            </a:r>
            <a:r>
              <a:rPr lang="en-US" sz="2400">
                <a:solidFill>
                  <a:srgbClr val="00B050"/>
                </a:solidFill>
              </a:rPr>
              <a:t> más chicos (por hipótesis inductiva) y están tachados en la hoja original (por paso 2); el siguiente número que pasa a la hoja nueva es el menor de los no tachados (por criterio de selección) </a:t>
            </a:r>
            <a:r>
              <a:rPr lang="en-US" sz="2400">
                <a:solidFill>
                  <a:srgbClr val="00B050"/>
                </a:solidFill>
                <a:sym typeface="Wingdings" pitchFamily="2" charset="2"/>
              </a:rPr>
              <a:t> el </a:t>
            </a:r>
            <a:r>
              <a:rPr lang="en-US" sz="2400" i="1">
                <a:solidFill>
                  <a:srgbClr val="00B050"/>
                </a:solidFill>
                <a:sym typeface="Wingdings" pitchFamily="2" charset="2"/>
              </a:rPr>
              <a:t>k</a:t>
            </a:r>
            <a:r>
              <a:rPr lang="en-US" sz="2400">
                <a:solidFill>
                  <a:srgbClr val="00B050"/>
                </a:solidFill>
                <a:sym typeface="Wingdings" pitchFamily="2" charset="2"/>
              </a:rPr>
              <a:t>+1 más chico</a:t>
            </a:r>
          </a:p>
          <a:p>
            <a:pPr>
              <a:lnSpc>
                <a:spcPct val="125000"/>
              </a:lnSpc>
            </a:pPr>
            <a:r>
              <a:rPr lang="en-US" sz="2400">
                <a:solidFill>
                  <a:srgbClr val="00B050"/>
                </a:solidFill>
                <a:sym typeface="Wingdings" pitchFamily="2" charset="2"/>
              </a:rPr>
              <a:t>- los primeros </a:t>
            </a:r>
            <a:r>
              <a:rPr lang="en-US" sz="2400" i="1">
                <a:solidFill>
                  <a:srgbClr val="00B050"/>
                </a:solidFill>
                <a:sym typeface="Wingdings" pitchFamily="2" charset="2"/>
              </a:rPr>
              <a:t>k</a:t>
            </a:r>
            <a:r>
              <a:rPr lang="en-US" sz="2400">
                <a:solidFill>
                  <a:srgbClr val="00B050"/>
                </a:solidFill>
                <a:sym typeface="Wingdings" pitchFamily="2" charset="2"/>
              </a:rPr>
              <a:t> números en la hoja nueva están ordenados (por hipótesis inductiva); el siguiente número que se escribe al final de la hoja nueva no es menor que ninguno de los </a:t>
            </a:r>
            <a:r>
              <a:rPr lang="en-US" sz="2400" i="1">
                <a:solidFill>
                  <a:srgbClr val="00B050"/>
                </a:solidFill>
                <a:sym typeface="Wingdings" pitchFamily="2" charset="2"/>
              </a:rPr>
              <a:t>k</a:t>
            </a:r>
            <a:r>
              <a:rPr lang="en-US" sz="2400">
                <a:solidFill>
                  <a:srgbClr val="00B050"/>
                </a:solidFill>
                <a:sym typeface="Wingdings" pitchFamily="2" charset="2"/>
              </a:rPr>
              <a:t> números que ya están en la hoja nueva (por criterio de selección)  queda ordenado</a:t>
            </a:r>
          </a:p>
        </p:txBody>
      </p:sp>
    </p:spTree>
    <p:extLst>
      <p:ext uri="{BB962C8B-B14F-4D97-AF65-F5344CB8AC3E}">
        <p14:creationId xmlns:p14="http://schemas.microsoft.com/office/powerpoint/2010/main" val="1014327536"/>
      </p:ext>
    </p:extLst>
  </p:cSld>
  <p:clrMapOvr>
    <a:masterClrMapping/>
  </p:clrMapOvr>
</p:sld>
</file>

<file path=ppt/theme/theme1.xml><?xml version="1.0" encoding="utf-8"?>
<a:theme xmlns:a="http://schemas.openxmlformats.org/drawingml/2006/main" name="IIC2133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C2133.potx" id="{CA84A69E-14EF-40C3-82C7-2DDD895CB118}" vid="{6EF59827-1C00-4F63-A51E-87141DCF8E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IIC2133</Template>
  <TotalTime>6690</TotalTime>
  <Words>2578</Words>
  <Application>Microsoft Macintosh PowerPoint</Application>
  <PresentationFormat>On-screen Show (4:3)</PresentationFormat>
  <Paragraphs>268</Paragraphs>
  <Slides>39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Brush Script MT</vt:lpstr>
      <vt:lpstr>ＭＳ Ｐゴシック</vt:lpstr>
      <vt:lpstr>Arial</vt:lpstr>
      <vt:lpstr>Calibri</vt:lpstr>
      <vt:lpstr>Calibri Light</vt:lpstr>
      <vt:lpstr>Cambria Math</vt:lpstr>
      <vt:lpstr>Trebuchet MS</vt:lpstr>
      <vt:lpstr>Wingdings</vt:lpstr>
      <vt:lpstr>IIC2133</vt:lpstr>
      <vt:lpstr>La pequeña ovejería</vt:lpstr>
      <vt:lpstr>PowerPoint Presentation</vt:lpstr>
      <vt:lpstr>La pequeña ovejería</vt:lpstr>
      <vt:lpstr>Secuencias ordenadas</vt:lpstr>
      <vt:lpstr>El algoritmo de ordenación de Don Juan</vt:lpstr>
      <vt:lpstr>Ahora … a trabajar ustedes</vt:lpstr>
      <vt:lpstr>Termina en una cantidad finita de pasos</vt:lpstr>
      <vt:lpstr>Cumple su propósito: ordena los datos</vt:lpstr>
      <vt:lpstr>Por demostrar, usando la hipótesis inductiva</vt:lpstr>
      <vt:lpstr>El algoritmo selection sort</vt:lpstr>
      <vt:lpstr>¿Cuál es la complejidad de selection sort?</vt:lpstr>
      <vt:lpstr>Raciocinio para determinar la complejidad de selection sort</vt:lpstr>
      <vt:lpstr>Otra forma de calcular la complejidad de selection sort</vt:lpstr>
      <vt:lpstr>Complejidad de memoria de selection sort</vt:lpstr>
      <vt:lpstr>Don Juan tiene ahora otro problema</vt:lpstr>
      <vt:lpstr>Inserción en una lista ordenada</vt:lpstr>
      <vt:lpstr>El algoritmo insertion sort</vt:lpstr>
      <vt:lpstr>¿Cómo se hace una inserción?</vt:lpstr>
      <vt:lpstr>Los dos pasos de la inserción</vt:lpstr>
      <vt:lpstr>Insertar en un arreglo</vt:lpstr>
      <vt:lpstr>PowerPoint Presentation</vt:lpstr>
      <vt:lpstr>Insertar en una lista (doblemente) ligada</vt:lpstr>
      <vt:lpstr>El algoritmo insertion sort</vt:lpstr>
      <vt:lpstr>Demostración de finitud</vt:lpstr>
      <vt:lpstr>Demostración, por inducción, de que cumple con su propósito</vt:lpstr>
      <vt:lpstr>Vimos que insertion sort es O(n^2)</vt:lpstr>
      <vt:lpstr>PowerPoint Presentation</vt:lpstr>
      <vt:lpstr>Complejidad de insertion sort</vt:lpstr>
      <vt:lpstr>Inversiones</vt:lpstr>
      <vt:lpstr>Inversiones: ejemplo</vt:lpstr>
      <vt:lpstr>¿Cómo depende insertion sort del número de inversiones?</vt:lpstr>
      <vt:lpstr>PowerPoint Presentation</vt:lpstr>
      <vt:lpstr>PowerPoint Presentation</vt:lpstr>
      <vt:lpstr>Complejidad de insertion sort</vt:lpstr>
      <vt:lpstr>El caso promedio</vt:lpstr>
      <vt:lpstr>PowerPoint Presentation</vt:lpstr>
      <vt:lpstr>PowerPoint Presentation</vt:lpstr>
      <vt:lpstr>PowerPoint Presentation</vt:lpstr>
      <vt:lpstr>Complejidad de insertion sort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pequeña ovejería</dc:title>
  <dc:creator>Vicente Errázuriz Quiroga</dc:creator>
  <cp:lastModifiedBy>Yadran</cp:lastModifiedBy>
  <cp:revision>131</cp:revision>
  <dcterms:created xsi:type="dcterms:W3CDTF">2018-02-28T22:04:52Z</dcterms:created>
  <dcterms:modified xsi:type="dcterms:W3CDTF">2020-09-02T00:48:24Z</dcterms:modified>
</cp:coreProperties>
</file>