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289" r:id="rId2"/>
    <p:sldId id="292" r:id="rId3"/>
    <p:sldId id="293" r:id="rId4"/>
    <p:sldId id="256" r:id="rId5"/>
    <p:sldId id="283" r:id="rId6"/>
    <p:sldId id="257" r:id="rId7"/>
    <p:sldId id="260" r:id="rId8"/>
    <p:sldId id="262" r:id="rId9"/>
    <p:sldId id="263" r:id="rId10"/>
    <p:sldId id="264" r:id="rId11"/>
    <p:sldId id="266" r:id="rId12"/>
    <p:sldId id="285" r:id="rId13"/>
    <p:sldId id="294" r:id="rId14"/>
    <p:sldId id="270" r:id="rId15"/>
    <p:sldId id="282" r:id="rId16"/>
    <p:sldId id="295" r:id="rId17"/>
    <p:sldId id="271" r:id="rId18"/>
    <p:sldId id="297" r:id="rId19"/>
    <p:sldId id="279" r:id="rId20"/>
    <p:sldId id="272" r:id="rId21"/>
    <p:sldId id="273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2683C6"/>
    <a:srgbClr val="FFCC00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3" autoAdjust="0"/>
    <p:restoredTop sz="87053" autoAdjust="0"/>
  </p:normalViewPr>
  <p:slideViewPr>
    <p:cSldViewPr snapToGrid="0" showGuides="1">
      <p:cViewPr varScale="1">
        <p:scale>
          <a:sx n="141" d="100"/>
          <a:sy n="141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25-08-20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solución muy viable es la de dividir por mediana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90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y </a:t>
                </a:r>
                <a:r>
                  <a:rPr lang="es-CL" i="0" dirty="0">
                    <a:latin typeface="Cambria Math" panose="02040503050406030204" pitchFamily="18" charset="0"/>
                  </a:rPr>
                  <a:t>𝑂(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𝑛^2</a:t>
                </a:r>
                <a:r>
                  <a:rPr lang="es-CL" i="0" dirty="0">
                    <a:latin typeface="Cambria Math" panose="02040503050406030204" pitchFamily="18" charset="0"/>
                  </a:rPr>
                  <a:t>)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7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39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  <a:p>
                <a:r>
                  <a:rPr lang="es-CL" dirty="0"/>
                  <a:t>En el peor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En el caso promedio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 〗</a:t>
                </a:r>
                <a:endParaRPr lang="es-CL" dirty="0"/>
              </a:p>
              <a:p>
                <a:r>
                  <a:rPr lang="es-CL" dirty="0"/>
                  <a:t>En el peor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𝑂(𝑛^2 )</a:t>
                </a:r>
                <a:endParaRPr lang="es-CL" dirty="0"/>
              </a:p>
              <a:p>
                <a:r>
                  <a:rPr lang="es-CL" dirty="0"/>
                  <a:t>En el caso promedio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3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partition anterior funciona perfecto en listas, ¡Pero en arreglos la complejidad no sería la esperada!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14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flechas dobles son INTERCAMBIAR.</a:t>
            </a:r>
          </a:p>
          <a:p>
            <a:r>
              <a:rPr lang="es-CL" dirty="0"/>
              <a:t>Explicar en pizarra como funciona </a:t>
            </a:r>
            <a:r>
              <a:rPr lang="es-CL"/>
              <a:t>esta versión </a:t>
            </a:r>
            <a:r>
              <a:rPr lang="es-CL" dirty="0"/>
              <a:t>de partition (con pared)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8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se usa mucho en la práctica…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99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 impar.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:r>
                  <a:rPr lang="es-CL" i="0" baseline="0">
                    <a:latin typeface="Cambria Math" panose="02040503050406030204" pitchFamily="18" charset="0"/>
                  </a:rPr>
                  <a:t>⌊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𝑛/2⌋</a:t>
                </a:r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impar. Si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</a:t>
                </a:r>
                <a:r>
                  <a:rPr lang="es-CL" dirty="0"/>
                  <a:t> y </a:t>
                </a:r>
                <a:r>
                  <a:rPr lang="es-CL" b="0" i="0">
                    <a:latin typeface="Cambria Math" panose="02040503050406030204" pitchFamily="18" charset="0"/>
                  </a:rPr>
                  <a:t>𝑛/2+1</a:t>
                </a:r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2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Escojamos un número aleatorio. Separemos los datos en los que son mayores y los que son menores.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2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74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8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</a:t>
                </a:r>
              </a:p>
              <a:p>
                <a:endParaRPr lang="es-CL" b="1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El operador punto es </a:t>
                </a:r>
                <a:r>
                  <a:rPr lang="es-CL" b="1" dirty="0"/>
                  <a:t>concatenar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:r>
                  <a:rPr lang="es-CL" b="0" i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47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 y f son los índices del inicio y fin de la zona que actualmente estamos considerando.</a:t>
            </a:r>
          </a:p>
          <a:p>
            <a:r>
              <a:rPr lang="es-CL" dirty="0"/>
              <a:t>El +1 y el -1 son para dejar de considerar el elemento que recién fue pivote.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869F-C800-F445-8DC7-89451432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La estrategia algorítmica</a:t>
            </a:r>
            <a:br>
              <a:rPr lang="en-US" sz="4000"/>
            </a:br>
            <a:r>
              <a:rPr lang="en-US" sz="4000" b="1"/>
              <a:t>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4B51-7E6A-104A-8041-0162789C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</a:pPr>
            <a:r>
              <a:rPr lang="en-US"/>
              <a:t>1. Dividir el problema original es dos (o más) subpro-blemas del mismo tipo</a:t>
            </a:r>
          </a:p>
          <a:p>
            <a:pPr>
              <a:lnSpc>
                <a:spcPct val="125000"/>
              </a:lnSpc>
            </a:pPr>
            <a:r>
              <a:rPr lang="en-US"/>
              <a:t>2. Resolver (recursivamente) cada subproblema</a:t>
            </a:r>
          </a:p>
          <a:p>
            <a:pPr>
              <a:lnSpc>
                <a:spcPct val="125000"/>
              </a:lnSpc>
            </a:pPr>
            <a:r>
              <a:rPr lang="en-US"/>
              <a:t>3. Encontrar la solución al problema original a partir de las soluciones a cada subproblema</a:t>
            </a:r>
          </a:p>
        </p:txBody>
      </p:sp>
    </p:spTree>
    <p:extLst>
      <p:ext uri="{BB962C8B-B14F-4D97-AF65-F5344CB8AC3E}">
        <p14:creationId xmlns:p14="http://schemas.microsoft.com/office/powerpoint/2010/main" val="298417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90939" cy="4904072"/>
          </a:xfrm>
        </p:spPr>
        <p:txBody>
          <a:bodyPr anchor="ctr"/>
          <a:lstStyle/>
          <a:p>
            <a:r>
              <a:rPr lang="es-CL" dirty="0"/>
              <a:t>¿Cómo sabemos cuando encontramos la mediana?</a:t>
            </a:r>
          </a:p>
          <a:p>
            <a:endParaRPr lang="es-C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hasta que finalmente …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3992208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399611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3992208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3992208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399220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777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2400" b="0">
                    <a:solidFill>
                      <a:schemeClr val="tx1"/>
                    </a:solidFill>
                  </a:rPr>
                  <a:t>El procedimiento de elegir un dato de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A</a:t>
                </a:r>
                <a:r>
                  <a:rPr lang="en-US" sz="2400" b="0">
                    <a:solidFill>
                      <a:schemeClr val="tx1"/>
                    </a:solidFill>
                  </a:rPr>
                  <a:t>[</a:t>
                </a:r>
                <a:r>
                  <a:rPr lang="en-US" sz="2400" b="0" i="1">
                    <a:solidFill>
                      <a:schemeClr val="tx1"/>
                    </a:solidFill>
                  </a:rPr>
                  <a:t>i</a:t>
                </a:r>
                <a:r>
                  <a:rPr lang="en-US" sz="2400" b="0">
                    <a:solidFill>
                      <a:schemeClr val="tx1"/>
                    </a:solidFill>
                  </a:rPr>
                  <a:t>] …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A</a:t>
                </a:r>
                <a:r>
                  <a:rPr lang="en-US" sz="2400" b="0">
                    <a:solidFill>
                      <a:schemeClr val="tx1"/>
                    </a:solidFill>
                  </a:rPr>
                  <a:t>[</a:t>
                </a:r>
                <a:r>
                  <a:rPr lang="en-US" sz="2400" b="0" i="1">
                    <a:solidFill>
                      <a:schemeClr val="tx1"/>
                    </a:solidFill>
                  </a:rPr>
                  <a:t>f</a:t>
                </a:r>
                <a:r>
                  <a:rPr lang="en-US" sz="2400" b="0">
                    <a:solidFill>
                      <a:schemeClr val="tx1"/>
                    </a:solidFill>
                  </a:rPr>
                  <a:t>] como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pivote</a:t>
                </a:r>
                <a:r>
                  <a:rPr lang="en-US" sz="2400" b="0">
                    <a:solidFill>
                      <a:schemeClr val="tx1"/>
                    </a:solidFill>
                  </a:rPr>
                  <a:t> y luego separar el resto dos grupos —los menores que el pivote y los mayores que el pivote— se llama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partition</a:t>
                </a:r>
                <a:r>
                  <a:rPr lang="en-US" sz="2400" b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𝑝𝑖𝑣𝑜𝑡𝑒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𝑎𝑙𝑒𝑎𝑡𝑜𝑟𝑖𝑜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𝑙𝑖𝑠𝑡𝑎𝑠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𝑣𝑎𝑐𝑖𝑎𝑠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𝑖𝑛𝑠𝑒𝑟𝑡𝑎𝑟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𝑖𝑛𝑠𝑒𝑟𝑡𝑎𝑟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𝑐𝑜𝑛𝑐𝑎𝑡𝑒𝑛𝑎𝑟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714925-6427-4647-A769-FF9B8B7D7B36}"/>
              </a:ext>
            </a:extLst>
          </p:cNvPr>
          <p:cNvSpPr txBox="1"/>
          <p:nvPr/>
        </p:nvSpPr>
        <p:spPr>
          <a:xfrm>
            <a:off x="6341807" y="4618672"/>
            <a:ext cx="2644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partition</a:t>
            </a:r>
            <a:r>
              <a:rPr lang="en-US"/>
              <a:t> retorna la canti-dad de datos en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]…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f</a:t>
            </a:r>
            <a:r>
              <a:rPr lang="en-US"/>
              <a:t>] menores que el pivote más la cantidad de datos en </a:t>
            </a:r>
            <a:r>
              <a:rPr lang="en-US" i="1"/>
              <a:t>A</a:t>
            </a:r>
            <a:r>
              <a:rPr lang="en-US"/>
              <a:t> a la izquierda de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9B84EE-8601-D641-AB27-FB1E2F74DA0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42968" y="5357336"/>
            <a:ext cx="2998839" cy="25688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9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8600" y="89647"/>
                <a:ext cx="8686800" cy="614978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400" b="0" i="1">
                    <a:solidFill>
                      <a:schemeClr val="tx1"/>
                    </a:solidFill>
                  </a:rPr>
                  <a:t>median</a:t>
                </a:r>
                <a:r>
                  <a:rPr lang="en-US" sz="2400" b="0">
                    <a:solidFill>
                      <a:schemeClr val="tx1"/>
                    </a:solidFill>
                  </a:rPr>
                  <a:t> encuentra y retorna la mediana de los datos en el arreglo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A</a:t>
                </a:r>
                <a:r>
                  <a:rPr lang="en-US" sz="2400" b="0">
                    <a:solidFill>
                      <a:schemeClr val="tx1"/>
                    </a:solidFill>
                  </a:rPr>
                  <a:t>; no ordena los datos de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A</a:t>
                </a:r>
                <a:r>
                  <a:rPr lang="en-US" sz="2400" b="0">
                    <a:solidFill>
                      <a:schemeClr val="tx1"/>
                    </a:solidFill>
                  </a:rPr>
                  <a:t>, sino que aplica repetidamente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partition</a:t>
                </a:r>
                <a:r>
                  <a:rPr lang="en-US" sz="2400" b="0">
                    <a:solidFill>
                      <a:schemeClr val="tx1"/>
                    </a:solidFill>
                  </a:rPr>
                  <a:t> al subarreglo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A</a:t>
                </a:r>
                <a:r>
                  <a:rPr lang="en-US" sz="2400" b="0">
                    <a:solidFill>
                      <a:schemeClr val="tx1"/>
                    </a:solidFill>
                  </a:rPr>
                  <a:t>[</a:t>
                </a:r>
                <a:r>
                  <a:rPr lang="en-US" sz="2400" b="0" i="1">
                    <a:solidFill>
                      <a:schemeClr val="tx1"/>
                    </a:solidFill>
                  </a:rPr>
                  <a:t>i</a:t>
                </a:r>
                <a:r>
                  <a:rPr lang="en-US" sz="2400" b="0">
                    <a:solidFill>
                      <a:schemeClr val="tx1"/>
                    </a:solidFill>
                  </a:rPr>
                  <a:t>] … </a:t>
                </a:r>
                <a:r>
                  <a:rPr lang="en-US" sz="2400" b="0" i="1">
                    <a:solidFill>
                      <a:schemeClr val="tx1"/>
                    </a:solidFill>
                  </a:rPr>
                  <a:t>A</a:t>
                </a:r>
                <a:r>
                  <a:rPr lang="en-US" sz="2400" b="0">
                    <a:solidFill>
                      <a:schemeClr val="tx1"/>
                    </a:solidFill>
                  </a:rPr>
                  <a:t>[</a:t>
                </a:r>
                <a:r>
                  <a:rPr lang="en-US" sz="2400" b="0" i="1">
                    <a:solidFill>
                      <a:schemeClr val="tx1"/>
                    </a:solidFill>
                  </a:rPr>
                  <a:t>f</a:t>
                </a:r>
                <a:r>
                  <a:rPr lang="en-US" sz="2400" b="0">
                    <a:solidFill>
                      <a:schemeClr val="tx1"/>
                    </a:solidFill>
                  </a:rPr>
                  <a:t>], que se va actualizando en cada repetición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s-CL" sz="2400" dirty="0"/>
                  <a:t>,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s-CL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dirty="0"/>
                  <a:t>		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8600" y="89647"/>
                <a:ext cx="8686800" cy="6149787"/>
              </a:xfrm>
              <a:blipFill>
                <a:blip r:embed="rId3"/>
                <a:stretch>
                  <a:fillRect l="-1022"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1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1572-E1AA-3940-B00F-717AEAD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i="1"/>
              <a:t>median</a:t>
            </a:r>
            <a:r>
              <a:rPr lang="en-US" sz="4000"/>
              <a:t> también es un algoritmo</a:t>
            </a:r>
            <a:br>
              <a:rPr lang="en-US" sz="4000"/>
            </a:br>
            <a:r>
              <a:rPr lang="en-US" sz="4000"/>
              <a:t>basado en dividir para reinar</a:t>
            </a:r>
            <a:endParaRPr lang="en-US" sz="40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87D3-8757-4A4D-92B0-5B9FBE0C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1. La división del problema en dos subproblemas se hace empleando </a:t>
            </a:r>
            <a:r>
              <a:rPr lang="en-US" i="1"/>
              <a:t>partition</a:t>
            </a:r>
            <a:endParaRPr lang="en-US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2. La naturaleza del problema hace que sólo sea nece-sario resolver uno de los dos subproblemas:</a:t>
            </a:r>
          </a:p>
          <a:p>
            <a:pPr lvl="1">
              <a:lnSpc>
                <a:spcPct val="100000"/>
              </a:lnSpc>
            </a:pPr>
            <a:r>
              <a:rPr lang="en-US"/>
              <a:t>por lo mismo, podemos fácilmente cambiar la recursión por iteración</a:t>
            </a:r>
          </a:p>
          <a:p>
            <a:pPr lvl="1">
              <a:lnSpc>
                <a:spcPct val="100000"/>
              </a:lnSpc>
            </a:pPr>
            <a:r>
              <a:rPr lang="en-US"/>
              <a:t>similarmente al caso de búsqueda binaria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3. La solución al problema original se obtiene a partir de la solución al subproblema resuelto en el paso 2</a:t>
            </a:r>
          </a:p>
        </p:txBody>
      </p:sp>
    </p:spTree>
    <p:extLst>
      <p:ext uri="{BB962C8B-B14F-4D97-AF65-F5344CB8AC3E}">
        <p14:creationId xmlns:p14="http://schemas.microsoft.com/office/powerpoint/2010/main" val="54433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388-D9CC-44A9-82B5-29187CC6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Analicemos el algoritmo </a:t>
            </a:r>
            <a:r>
              <a:rPr lang="es-CL" i="1" dirty="0"/>
              <a:t>median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2B7-505A-429E-9F52-EA78EA8A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641073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¿Cuál es su complejidad?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¿En el mejor caso? ¿En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300267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¿Podemos aprovechar</a:t>
            </a:r>
            <a:br>
              <a:rPr lang="es-CL" sz="4000" dirty="0"/>
            </a:br>
            <a:r>
              <a:rPr lang="es-CL" sz="4000" i="1" dirty="0"/>
              <a:t>partition </a:t>
            </a:r>
            <a:r>
              <a:rPr lang="es-CL" sz="4000" dirty="0"/>
              <a:t>para ordenar?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43025"/>
            <a:ext cx="8641076" cy="475461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dirty="0"/>
              <a:t>Observación: después de cada ejecución de </a:t>
            </a:r>
            <a:r>
              <a:rPr lang="es-CL" i="1" dirty="0"/>
              <a:t>partition</a:t>
            </a:r>
            <a:r>
              <a:rPr lang="es-CL" dirty="0"/>
              <a:t>, el pivote queda en su posición ordenada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s-CL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dirty="0"/>
              <a:t>¿Por qué?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dirty="0"/>
              <a:t>¿Se puede usar esto para ordenar?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CCE58E-1FC8-7A4A-8F5C-E9E417E2C732}"/>
              </a:ext>
            </a:extLst>
          </p:cNvPr>
          <p:cNvSpPr/>
          <p:nvPr/>
        </p:nvSpPr>
        <p:spPr>
          <a:xfrm>
            <a:off x="2514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08E8C3-20C9-3945-BBD8-999108422404}"/>
              </a:ext>
            </a:extLst>
          </p:cNvPr>
          <p:cNvSpPr/>
          <p:nvPr/>
        </p:nvSpPr>
        <p:spPr>
          <a:xfrm>
            <a:off x="10642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5FD450-7CBB-A643-96C7-14190CA43E8A}"/>
              </a:ext>
            </a:extLst>
          </p:cNvPr>
          <p:cNvSpPr/>
          <p:nvPr/>
        </p:nvSpPr>
        <p:spPr>
          <a:xfrm>
            <a:off x="1877061" y="2928572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064D87D-928F-AF4F-B4E3-E73BD02854EF}"/>
              </a:ext>
            </a:extLst>
          </p:cNvPr>
          <p:cNvSpPr/>
          <p:nvPr/>
        </p:nvSpPr>
        <p:spPr>
          <a:xfrm>
            <a:off x="26898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376E21-3419-6A49-9BE3-3A7E2E1FA1BD}"/>
              </a:ext>
            </a:extLst>
          </p:cNvPr>
          <p:cNvSpPr/>
          <p:nvPr/>
        </p:nvSpPr>
        <p:spPr>
          <a:xfrm>
            <a:off x="35026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EA1B1-1B9D-894F-8F5E-BEB8F3DA790B}"/>
              </a:ext>
            </a:extLst>
          </p:cNvPr>
          <p:cNvSpPr/>
          <p:nvPr/>
        </p:nvSpPr>
        <p:spPr>
          <a:xfrm>
            <a:off x="43154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FA0D71-F84E-844C-978B-9271AB8D6399}"/>
              </a:ext>
            </a:extLst>
          </p:cNvPr>
          <p:cNvSpPr/>
          <p:nvPr/>
        </p:nvSpPr>
        <p:spPr>
          <a:xfrm>
            <a:off x="5128261" y="2924670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E87510-8404-3F40-8A13-4CED651D248B}"/>
              </a:ext>
            </a:extLst>
          </p:cNvPr>
          <p:cNvSpPr/>
          <p:nvPr/>
        </p:nvSpPr>
        <p:spPr>
          <a:xfrm>
            <a:off x="59410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6D9A73-5C52-4B41-A3F6-E4B6BAF46B0C}"/>
              </a:ext>
            </a:extLst>
          </p:cNvPr>
          <p:cNvSpPr/>
          <p:nvPr/>
        </p:nvSpPr>
        <p:spPr>
          <a:xfrm>
            <a:off x="67538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B99361-4472-7F41-AE9E-A8DFC676A8EE}"/>
              </a:ext>
            </a:extLst>
          </p:cNvPr>
          <p:cNvSpPr/>
          <p:nvPr/>
        </p:nvSpPr>
        <p:spPr>
          <a:xfrm>
            <a:off x="75666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51C2A7-9A2F-6640-8373-A06EB6D7F181}"/>
              </a:ext>
            </a:extLst>
          </p:cNvPr>
          <p:cNvSpPr/>
          <p:nvPr/>
        </p:nvSpPr>
        <p:spPr>
          <a:xfrm>
            <a:off x="8379461" y="2924670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173A44-A187-504D-979F-B7542ACDDA7B}"/>
              </a:ext>
            </a:extLst>
          </p:cNvPr>
          <p:cNvSpPr/>
          <p:nvPr/>
        </p:nvSpPr>
        <p:spPr>
          <a:xfrm>
            <a:off x="251461" y="374120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A76CBC-3228-0440-B39D-EC70E9BA81E8}"/>
              </a:ext>
            </a:extLst>
          </p:cNvPr>
          <p:cNvSpPr/>
          <p:nvPr/>
        </p:nvSpPr>
        <p:spPr>
          <a:xfrm>
            <a:off x="1064261" y="3741204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127E38-DE0F-0240-90AD-95C7B9E81EB3}"/>
              </a:ext>
            </a:extLst>
          </p:cNvPr>
          <p:cNvSpPr/>
          <p:nvPr/>
        </p:nvSpPr>
        <p:spPr>
          <a:xfrm>
            <a:off x="1877061" y="374510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0E52724-F962-7843-AF0D-5344D45C185D}"/>
              </a:ext>
            </a:extLst>
          </p:cNvPr>
          <p:cNvSpPr/>
          <p:nvPr/>
        </p:nvSpPr>
        <p:spPr>
          <a:xfrm>
            <a:off x="2689861" y="374120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7425D9-1F1B-D84E-A504-60C61A4B130C}"/>
              </a:ext>
            </a:extLst>
          </p:cNvPr>
          <p:cNvSpPr/>
          <p:nvPr/>
        </p:nvSpPr>
        <p:spPr>
          <a:xfrm>
            <a:off x="3502661" y="374120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FAC831-BC94-7F42-B3B8-7336320D91D9}"/>
              </a:ext>
            </a:extLst>
          </p:cNvPr>
          <p:cNvSpPr/>
          <p:nvPr/>
        </p:nvSpPr>
        <p:spPr>
          <a:xfrm>
            <a:off x="4315461" y="374120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348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9D9-0677-A14E-B140-B774E1F4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Podemos emplear la estrategia</a:t>
            </a:r>
            <a:br>
              <a:rPr lang="en-US" sz="4000"/>
            </a:br>
            <a:r>
              <a:rPr lang="en-US" sz="4000"/>
              <a:t>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471A-75B0-FB4B-8034-AF3DCEFF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9304"/>
            <a:ext cx="8641076" cy="4808337"/>
          </a:xfrm>
        </p:spPr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1. </a:t>
            </a:r>
            <a:r>
              <a:rPr lang="en-US" i="1"/>
              <a:t>partition</a:t>
            </a:r>
            <a:r>
              <a:rPr lang="en-US"/>
              <a:t> divide la secuencia en tres partes: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/>
              <a:t>subsecuencia de elementos menores que el pivote, a la izquierda del pivote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/>
              <a:t>el pivote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/>
              <a:t>subsecuencia de elementos mayores que el pivote, a la derecha del pivote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2. Aplicamos recursivamente el algoritmo a cada una de las dos subsecuencias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3. No es necesario combinar nada</a:t>
            </a:r>
          </a:p>
        </p:txBody>
      </p:sp>
    </p:spTree>
    <p:extLst>
      <p:ext uri="{BB962C8B-B14F-4D97-AF65-F5344CB8AC3E}">
        <p14:creationId xmlns:p14="http://schemas.microsoft.com/office/powerpoint/2010/main" val="140079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EADFD-E75A-2443-BCA9-D12ACFAD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algoritmo se llama </a:t>
            </a:r>
            <a:r>
              <a:rPr lang="en-US" i="1"/>
              <a:t>quickSort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𝑞𝑢𝑖𝑐𝑘𝑠𝑜𝑟𝑡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𝑞𝑢𝑖𝑐𝑘𝑠𝑜𝑟𝑡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𝑞𝑢𝑖𝑐𝑘𝑠𝑜𝑟𝑡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La llamada inicial es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623C-217A-5B42-94F4-49960EE57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80683"/>
            <a:ext cx="8686800" cy="618564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/>
              <a:t>	A   S   O   R	T   I   N   G	E   X   A   M	P   L   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/>
              <a:t>	A   A   E   </a:t>
            </a:r>
            <a:r>
              <a:rPr lang="en-US" sz="2400" b="1">
                <a:solidFill>
                  <a:srgbClr val="FF0000"/>
                </a:solidFill>
              </a:rPr>
              <a:t>E	</a:t>
            </a:r>
            <a:r>
              <a:rPr lang="en-US" sz="2400"/>
              <a:t>T   I   N   G	O   X   S   M	P   L   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/>
              <a:t>	A   A   </a:t>
            </a:r>
            <a:r>
              <a:rPr lang="en-US" sz="2400" b="1">
                <a:solidFill>
                  <a:srgbClr val="FF0000"/>
                </a:solidFill>
              </a:rPr>
              <a:t>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A   </a:t>
            </a:r>
            <a:r>
              <a:rPr lang="en-US" sz="2400" b="1">
                <a:solidFill>
                  <a:srgbClr val="FF0000"/>
                </a:solidFill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 b="1">
                <a:solidFill>
                  <a:srgbClr val="FF0000"/>
                </a:solidFill>
              </a:rPr>
              <a:t>	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L   I   N   G	O   P   M   </a:t>
            </a:r>
            <a:r>
              <a:rPr lang="en-US" sz="2400" b="1">
                <a:solidFill>
                  <a:srgbClr val="FF0000"/>
                </a:solidFill>
              </a:rPr>
              <a:t>R</a:t>
            </a:r>
            <a:r>
              <a:rPr lang="en-US" sz="2400" b="1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X   T   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L   I   G   </a:t>
            </a:r>
            <a:r>
              <a:rPr lang="en-US" sz="2400" b="1">
                <a:solidFill>
                  <a:srgbClr val="FF0000"/>
                </a:solidFill>
              </a:rPr>
              <a:t>M</a:t>
            </a:r>
            <a:r>
              <a:rPr lang="en-US" sz="2400" b="1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chemeClr val="tx1"/>
                </a:solidFill>
              </a:rPr>
              <a:t>O   P  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</a:t>
            </a:r>
            <a:r>
              <a:rPr lang="en-US" sz="2400" b="1">
                <a:solidFill>
                  <a:srgbClr val="FF0000"/>
                </a:solidFill>
              </a:rPr>
              <a:t>G</a:t>
            </a:r>
            <a:r>
              <a:rPr lang="en-US" sz="2400">
                <a:solidFill>
                  <a:schemeClr val="tx1"/>
                </a:solidFill>
              </a:rPr>
              <a:t>   I   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—  I   </a:t>
            </a:r>
            <a:r>
              <a:rPr lang="en-US" sz="2400" b="1">
                <a:solidFill>
                  <a:srgbClr val="FF0000"/>
                </a:solidFill>
              </a:rPr>
              <a:t>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—  </a:t>
            </a:r>
            <a:r>
              <a:rPr lang="en-US" sz="2400" b="1">
                <a:solidFill>
                  <a:srgbClr val="FF0000"/>
                </a:solidFill>
              </a:rPr>
              <a:t>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	</a:t>
            </a:r>
            <a:r>
              <a:rPr lang="en-US" sz="2400" b="1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  P   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	—  </a:t>
            </a:r>
            <a:r>
              <a:rPr lang="en-US" sz="2400" b="1">
                <a:solidFill>
                  <a:srgbClr val="FF0000"/>
                </a:solidFill>
              </a:rPr>
              <a:t>O</a:t>
            </a:r>
            <a:r>
              <a:rPr lang="en-US" sz="2400">
                <a:solidFill>
                  <a:schemeClr val="tx1"/>
                </a:solidFill>
              </a:rPr>
              <a:t>  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	—  —  </a:t>
            </a:r>
            <a:r>
              <a:rPr lang="en-US" sz="2400" b="1">
                <a:solidFill>
                  <a:srgbClr val="FF0000"/>
                </a:solidFill>
              </a:rPr>
              <a:t>P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		</a:t>
            </a:r>
            <a:r>
              <a:rPr lang="en-US" sz="2400" b="1">
                <a:solidFill>
                  <a:srgbClr val="FF0000"/>
                </a:solidFill>
              </a:rPr>
              <a:t>S</a:t>
            </a:r>
            <a:r>
              <a:rPr lang="en-US" sz="2400">
                <a:solidFill>
                  <a:schemeClr val="tx1"/>
                </a:solidFill>
              </a:rPr>
              <a:t>   T  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		—  T  </a:t>
            </a:r>
            <a:r>
              <a:rPr lang="en-US" sz="2400" b="1">
                <a:solidFill>
                  <a:srgbClr val="FF0000"/>
                </a:solidFill>
              </a:rPr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chemeClr val="tx1"/>
                </a:solidFill>
              </a:rPr>
              <a:t>					—  </a:t>
            </a:r>
            <a:r>
              <a:rPr lang="en-US" sz="2400" b="1">
                <a:solidFill>
                  <a:srgbClr val="FF0000"/>
                </a:solidFill>
              </a:rPr>
              <a:t>T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909638" algn="l"/>
                <a:tab pos="2398713" algn="l"/>
                <a:tab pos="3879850" algn="l"/>
                <a:tab pos="5478463" algn="l"/>
              </a:tabLst>
            </a:pPr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en-US" sz="2400" b="1">
                <a:solidFill>
                  <a:schemeClr val="tx1"/>
                </a:solidFill>
              </a:rPr>
              <a:t> A   A   E   E	G   I   L   M	N   O   P   R	S   T   X</a:t>
            </a:r>
          </a:p>
        </p:txBody>
      </p:sp>
    </p:spTree>
    <p:extLst>
      <p:ext uri="{BB962C8B-B14F-4D97-AF65-F5344CB8AC3E}">
        <p14:creationId xmlns:p14="http://schemas.microsoft.com/office/powerpoint/2010/main" val="233021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C67-63B6-4AC1-BDB8-F8FFB74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Analicemos </a:t>
            </a:r>
            <a:r>
              <a:rPr lang="es-CL" i="1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E78E-88C2-4EA3-A445-2816AF18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¿Cual es su complejidad en el mejor caso?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¿Y en el peor caso?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¿Y en el caso promedio?</a:t>
            </a:r>
          </a:p>
        </p:txBody>
      </p:sp>
    </p:spTree>
    <p:extLst>
      <p:ext uri="{BB962C8B-B14F-4D97-AF65-F5344CB8AC3E}">
        <p14:creationId xmlns:p14="http://schemas.microsoft.com/office/powerpoint/2010/main" val="23418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i="1"/>
              <a:t>mergesort</a:t>
            </a:r>
            <a:r>
              <a:rPr lang="en-US" sz="4000"/>
              <a:t> es un algoritmo basado en</a:t>
            </a:r>
            <a:br>
              <a:rPr lang="en-US" sz="4000"/>
            </a:br>
            <a:r>
              <a:rPr lang="en-US" sz="4000"/>
              <a:t>la estrategia </a:t>
            </a:r>
            <a:r>
              <a:rPr lang="en-US" sz="4000" b="1"/>
              <a:t>dividir para reinar</a:t>
            </a:r>
            <a:endParaRPr lang="en-US" sz="4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85000" lnSpcReduction="10000"/>
          </a:bodyPr>
          <a:lstStyle/>
          <a:p>
            <a:pPr marL="174625" indent="-174625">
              <a:lnSpc>
                <a:spcPct val="125000"/>
              </a:lnSpc>
            </a:pPr>
            <a:r>
              <a:rPr lang="en-US"/>
              <a:t>A. Dividir el problema original es dos subproblemas del mis-mo tipo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B. Resolver (recursivamente) cada subproblema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C. Encontrar la solución al problema original a partir de las soluciones a cada subpro-blema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621A733-4116-C242-B036-1F7058030B47}"/>
              </a:ext>
            </a:extLst>
          </p:cNvPr>
          <p:cNvSpPr/>
          <p:nvPr/>
        </p:nvSpPr>
        <p:spPr>
          <a:xfrm>
            <a:off x="4571997" y="2204185"/>
            <a:ext cx="295564" cy="1601197"/>
          </a:xfrm>
          <a:prstGeom prst="leftBrace">
            <a:avLst>
              <a:gd name="adj1" fmla="val 864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C3E264-71B3-8445-8C16-353E11FE66D9}"/>
              </a:ext>
            </a:extLst>
          </p:cNvPr>
          <p:cNvCxnSpPr/>
          <p:nvPr/>
        </p:nvCxnSpPr>
        <p:spPr>
          <a:xfrm>
            <a:off x="3297382" y="2623127"/>
            <a:ext cx="1191491" cy="28632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9FBB1-3588-D444-B8BD-489CE56C8859}"/>
              </a:ext>
            </a:extLst>
          </p:cNvPr>
          <p:cNvCxnSpPr>
            <a:cxnSpLocks/>
          </p:cNvCxnSpPr>
          <p:nvPr/>
        </p:nvCxnSpPr>
        <p:spPr>
          <a:xfrm>
            <a:off x="3380509" y="3739568"/>
            <a:ext cx="1570176" cy="50548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926745-8613-DA43-A934-F73B5D29084F}"/>
              </a:ext>
            </a:extLst>
          </p:cNvPr>
          <p:cNvCxnSpPr>
            <a:cxnSpLocks/>
          </p:cNvCxnSpPr>
          <p:nvPr/>
        </p:nvCxnSpPr>
        <p:spPr>
          <a:xfrm>
            <a:off x="4042611" y="5034013"/>
            <a:ext cx="908074" cy="15970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3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9034-1A39-43D1-87AF-5270CF2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en 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5870-F675-4C2B-AC2F-436CE5D0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En general, usar arreglos es más conveniente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la operación de concatenar es muy cara en arreglos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Debemos reformular </a:t>
            </a:r>
            <a:r>
              <a:rPr lang="es-CL" sz="2400" b="1" dirty="0">
                <a:solidFill>
                  <a:schemeClr val="accent4"/>
                </a:solidFill>
              </a:rPr>
              <a:t>partition </a:t>
            </a:r>
            <a:r>
              <a:rPr lang="es-CL" sz="2400" dirty="0">
                <a:solidFill>
                  <a:schemeClr val="tx1"/>
                </a:solidFill>
              </a:rPr>
              <a:t>para que funcione en arreglos</a:t>
            </a:r>
            <a:endParaRPr lang="es-CL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5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𝑖𝑛𝑑𝑖𝑐𝑒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𝑎𝑙𝑒𝑎𝑡𝑜𝑟𝑖𝑜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s-CL" sz="2400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7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44B4-AD49-7C44-9118-503B99EC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Posibles mejoras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50CA-1B44-1945-80DB-84E74B17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/>
              <a:t>Cambiar a </a:t>
            </a:r>
            <a:r>
              <a:rPr lang="en-US" sz="2400">
                <a:latin typeface="Consolas"/>
                <a:cs typeface="Consolas"/>
              </a:rPr>
              <a:t>insertionSort()</a:t>
            </a:r>
            <a:r>
              <a:rPr lang="en-US" sz="2400"/>
              <a:t> para subarreglos pequeños (</a:t>
            </a:r>
            <a:r>
              <a:rPr lang="en-US" sz="2400" i="1"/>
              <a:t>n</a:t>
            </a:r>
            <a:r>
              <a:rPr lang="en-US" sz="2400"/>
              <a:t> ≤ 20)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>
                <a:latin typeface="Calibri" charset="0"/>
                <a:ea typeface="ＭＳ Ｐゴシック" charset="0"/>
              </a:rPr>
              <a:t>Usar la mediana de tres elementos como pivote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>
                <a:latin typeface="Calibri" charset="0"/>
                <a:ea typeface="ＭＳ Ｐゴシック" charset="0"/>
              </a:rPr>
              <a:t>Si hay cantidades grandes de claves duplicadas en el arreglo de entrada —p.ej., un archivo de fechas— es muy probable que </a:t>
            </a:r>
            <a:r>
              <a:rPr lang="en-US" sz="2400">
                <a:latin typeface="Consolas"/>
                <a:ea typeface="ＭＳ Ｐゴシック" charset="0"/>
                <a:cs typeface="Consolas"/>
              </a:rPr>
              <a:t>quickSort()</a:t>
            </a:r>
            <a:r>
              <a:rPr lang="en-US" sz="2400">
                <a:latin typeface="Calibri" charset="0"/>
                <a:ea typeface="ＭＳ Ｐゴシック" charset="0"/>
              </a:rPr>
              <a:t> particione, innecesariamente, subarreglos en que todas las claves son iguales: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defRPr/>
            </a:pPr>
            <a:r>
              <a:rPr lang="en-US" sz="2000">
                <a:latin typeface="Calibri" charset="0"/>
                <a:ea typeface="ＭＳ Ｐゴシック" charset="0"/>
              </a:rPr>
              <a:t>podemos particionar el arreglo en tres partes: ítemes con claves menores que el pivote, iguales al pivote, y mayores que el pivote</a:t>
            </a:r>
          </a:p>
        </p:txBody>
      </p:sp>
    </p:spTree>
    <p:extLst>
      <p:ext uri="{BB962C8B-B14F-4D97-AF65-F5344CB8AC3E}">
        <p14:creationId xmlns:p14="http://schemas.microsoft.com/office/powerpoint/2010/main" val="28028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D1B2-65A8-6644-855D-674F107C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i="1"/>
              <a:t>Búsqueda binaria</a:t>
            </a:r>
            <a:r>
              <a:rPr lang="en-US" sz="4000"/>
              <a:t> es otro algoritmo basado en 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D7B7-8C46-894E-B0FC-4D22AD37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3415867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/>
              <a:t>1. La división del problema en dos subproblemas se hace simplemente mirando el dato en la posición central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/>
              <a:t>2. La naturaleza del problema hace que sólo sea necesario resolver uno de los subproblemas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/>
              <a:t>3. La solución al problema ori-ginal es la solución al subpro-blema resuelto en el paso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F1AE03AD-75BD-2849-BAE9-E6E95E383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1609" y="1287532"/>
                <a:ext cx="5097294" cy="4904072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450850" algn="l"/>
                    <a:tab pos="9032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𝒃𝒊𝒏𝑺𝒆𝒂𝒓𝒄𝒉</m:t>
                      </m:r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sz="20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n-GB" sz="2000" b="1" dirty="0">
                  <a:solidFill>
                    <a:schemeClr val="accent2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⌊"/>
                        <m:endChr m:val="⌋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num>
                          <m:den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GB" sz="20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000" b="1" dirty="0"/>
                  <a:t>  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20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	</a:t>
                </a:r>
                <a:r>
                  <a:rPr lang="en-GB" sz="2000" b="1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𝒃𝒊</m:t>
                    </m:r>
                    <m:r>
                      <a:rPr lang="en-US" sz="20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0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𝑺𝒆𝒂𝒓𝒄𝒉</m:t>
                    </m:r>
                    <m:d>
                      <m:d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GB" sz="20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20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50850" algn="l"/>
                    <a:tab pos="903288" algn="l"/>
                  </a:tabLst>
                </a:pPr>
                <a:r>
                  <a:rPr lang="en-GB" sz="2000" b="1" dirty="0"/>
                  <a:t>		</a:t>
                </a:r>
                <a:r>
                  <a:rPr lang="en-GB" sz="2000" b="1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𝒃𝒊𝒏𝑺𝒆𝒂𝒓𝒄𝒉</m:t>
                    </m:r>
                    <m:d>
                      <m:d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GB" sz="2000" b="1" dirty="0"/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F1AE03AD-75BD-2849-BAE9-E6E95E383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09" y="1287532"/>
                <a:ext cx="5097294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9F887-D680-D442-8FEF-CBC023E7ADEB}"/>
              </a:ext>
            </a:extLst>
          </p:cNvPr>
          <p:cNvCxnSpPr>
            <a:cxnSpLocks/>
          </p:cNvCxnSpPr>
          <p:nvPr/>
        </p:nvCxnSpPr>
        <p:spPr>
          <a:xfrm>
            <a:off x="2869660" y="2830749"/>
            <a:ext cx="1001949" cy="282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5F38A-58DA-9348-BF04-35B5437DE6C6}"/>
              </a:ext>
            </a:extLst>
          </p:cNvPr>
          <p:cNvCxnSpPr/>
          <p:nvPr/>
        </p:nvCxnSpPr>
        <p:spPr>
          <a:xfrm>
            <a:off x="2762655" y="4027251"/>
            <a:ext cx="1468877" cy="155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A1C365-134F-D346-85EB-F3F236DA7D4E}"/>
              </a:ext>
            </a:extLst>
          </p:cNvPr>
          <p:cNvCxnSpPr/>
          <p:nvPr/>
        </p:nvCxnSpPr>
        <p:spPr>
          <a:xfrm>
            <a:off x="2752928" y="4017523"/>
            <a:ext cx="1478604" cy="1001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16652473-6E11-A04E-A7D6-A1B2D61B10A1}"/>
              </a:ext>
            </a:extLst>
          </p:cNvPr>
          <p:cNvSpPr/>
          <p:nvPr/>
        </p:nvSpPr>
        <p:spPr>
          <a:xfrm>
            <a:off x="3978613" y="2412460"/>
            <a:ext cx="252919" cy="1449421"/>
          </a:xfrm>
          <a:prstGeom prst="leftBrace">
            <a:avLst>
              <a:gd name="adj1" fmla="val 58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3C0013-9294-1F48-9DDE-1726B2C686FA}"/>
              </a:ext>
            </a:extLst>
          </p:cNvPr>
          <p:cNvCxnSpPr>
            <a:cxnSpLocks/>
          </p:cNvCxnSpPr>
          <p:nvPr/>
        </p:nvCxnSpPr>
        <p:spPr>
          <a:xfrm>
            <a:off x="3281082" y="5558119"/>
            <a:ext cx="887506" cy="349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El conjunto de coordenadas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287532"/>
            <a:ext cx="8892539" cy="490407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Se quiere procesar un conjunto muy grande de coordenadas en 2D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Para repartir la carga, se reparten los datos en zonas rectangulares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La idea es que las zonas no se traslapen: deben particionar el espacio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Queremos además </a:t>
            </a:r>
            <a:r>
              <a:rPr lang="es-CL" sz="2400"/>
              <a:t>que cada zona </a:t>
            </a:r>
            <a:r>
              <a:rPr lang="es-CL" sz="2400" dirty="0"/>
              <a:t>tenga la misma cantidad de datos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¿Cómo garantizamos que todas estas condiciones se cumplen?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d tree">
            <a:extLst>
              <a:ext uri="{FF2B5EF4-FFF2-40B4-BE49-F238E27FC236}">
                <a16:creationId xmlns:a16="http://schemas.microsoft.com/office/drawing/2014/main" id="{B86B1043-39D9-4011-A27C-91C7B05C4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3195" r="1344" b="3333"/>
          <a:stretch/>
        </p:blipFill>
        <p:spPr bwMode="auto">
          <a:xfrm>
            <a:off x="1562100" y="219075"/>
            <a:ext cx="6229350" cy="64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desafío de encontrar la mediana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¿Cómo encontrar la mediana de un conjunto de datos?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¿Podemos hacerlo sin recurrir a ordenar los datos?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Pensemos en la definición de mediana</a:t>
            </a:r>
          </a:p>
        </p:txBody>
      </p:sp>
    </p:spTree>
    <p:extLst>
      <p:ext uri="{BB962C8B-B14F-4D97-AF65-F5344CB8AC3E}">
        <p14:creationId xmlns:p14="http://schemas.microsoft.com/office/powerpoint/2010/main" val="34490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Un posible procedimiento</a:t>
            </a:r>
            <a:br>
              <a:rPr lang="es-CL" sz="4000" dirty="0"/>
            </a:br>
            <a:r>
              <a:rPr lang="es-CL" sz="4000" dirty="0"/>
              <a:t>para encontrar la mediana 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162426-AED4-400A-A6AE-4BC1BA68FD2D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96487-9FCB-4948-9AC5-A8C3B090EC06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57458-A155-421B-B3A2-B6F9DC1D4B13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B285A3-A4AB-41A4-99C9-FD0FD80F1281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368AAD-DEDE-4599-9900-A27CE52637FF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6D5338-27FE-4F46-AEC0-C07706788322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21DF6-3487-4C5B-9D54-835E6F67D971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4742F-C33D-43E6-AAF5-5B49A923FFCC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30F5DA-7DD8-4F9F-A297-7F26231AE7BF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1D116-FE1D-4895-B483-78445950D335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25D7-84FD-4921-8F2A-2F48A56F08E6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069858-47DC-406B-97AD-E9E2BF574723}"/>
              </a:ext>
            </a:extLst>
          </p:cNvPr>
          <p:cNvSpPr/>
          <p:nvPr/>
        </p:nvSpPr>
        <p:spPr>
          <a:xfrm>
            <a:off x="2689861" y="389399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7E35CF-74D7-410B-8AA2-B8ACE56974BC}"/>
              </a:ext>
            </a:extLst>
          </p:cNvPr>
          <p:cNvSpPr/>
          <p:nvPr/>
        </p:nvSpPr>
        <p:spPr>
          <a:xfrm>
            <a:off x="35026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75F77-3358-4974-9A24-097EF8C78A0E}"/>
              </a:ext>
            </a:extLst>
          </p:cNvPr>
          <p:cNvSpPr/>
          <p:nvPr/>
        </p:nvSpPr>
        <p:spPr>
          <a:xfrm>
            <a:off x="43154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A07FDE-885B-416E-AAA7-227FD2732523}"/>
              </a:ext>
            </a:extLst>
          </p:cNvPr>
          <p:cNvSpPr/>
          <p:nvPr/>
        </p:nvSpPr>
        <p:spPr>
          <a:xfrm>
            <a:off x="51282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E85B-575F-4E5D-B457-C8717D561A39}"/>
              </a:ext>
            </a:extLst>
          </p:cNvPr>
          <p:cNvSpPr/>
          <p:nvPr/>
        </p:nvSpPr>
        <p:spPr>
          <a:xfrm>
            <a:off x="5941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Set de datos: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  <a:p>
            <a:r>
              <a:rPr lang="es-CL" dirty="0"/>
              <a:t>¿Cuál de los dos grupos contiene la mediana? ¿Por qué?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E73612-8B37-1743-B67C-E9EECD7A8896}"/>
              </a:ext>
            </a:extLst>
          </p:cNvPr>
          <p:cNvSpPr/>
          <p:nvPr/>
        </p:nvSpPr>
        <p:spPr>
          <a:xfrm>
            <a:off x="134471" y="1945341"/>
            <a:ext cx="8919882" cy="896471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recursivamente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r>
              <a:rPr lang="es-CL" dirty="0"/>
              <a:t>Repitamos el proceso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568734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438187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519501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519501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519501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519501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59938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595486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59548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28AE73-4973-4A4E-91FF-3D1E4A28D56B}"/>
              </a:ext>
            </a:extLst>
          </p:cNvPr>
          <p:cNvSpPr/>
          <p:nvPr/>
        </p:nvSpPr>
        <p:spPr>
          <a:xfrm>
            <a:off x="112056" y="2432999"/>
            <a:ext cx="4881285" cy="896471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r>
              <a:rPr lang="es-CL" dirty="0"/>
              <a:t>Repitamos el proceso nuevamente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598884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625636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629538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625636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625636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09E07-DB30-4545-998A-B81D013E02C5}"/>
              </a:ext>
            </a:extLst>
          </p:cNvPr>
          <p:cNvSpPr/>
          <p:nvPr/>
        </p:nvSpPr>
        <p:spPr>
          <a:xfrm>
            <a:off x="1877060" y="441202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0DEB82-BA71-422D-B064-43474B1C039D}"/>
              </a:ext>
            </a:extLst>
          </p:cNvPr>
          <p:cNvSpPr/>
          <p:nvPr/>
        </p:nvSpPr>
        <p:spPr>
          <a:xfrm>
            <a:off x="2689860" y="441202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4F3F90-EE13-469B-8D9F-4D10F3073895}"/>
              </a:ext>
            </a:extLst>
          </p:cNvPr>
          <p:cNvSpPr/>
          <p:nvPr/>
        </p:nvSpPr>
        <p:spPr>
          <a:xfrm>
            <a:off x="3502660" y="4412024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53F1BF-63FB-334A-8CE3-7C70FE2892FD}"/>
              </a:ext>
            </a:extLst>
          </p:cNvPr>
          <p:cNvSpPr/>
          <p:nvPr/>
        </p:nvSpPr>
        <p:spPr>
          <a:xfrm>
            <a:off x="1748118" y="2432999"/>
            <a:ext cx="3245223" cy="896471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128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4293</TotalTime>
  <Words>1271</Words>
  <Application>Microsoft Macintosh PowerPoint</Application>
  <PresentationFormat>On-screen Show (4:3)</PresentationFormat>
  <Paragraphs>273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Cambria Math</vt:lpstr>
      <vt:lpstr>Consolas</vt:lpstr>
      <vt:lpstr>IIC2133</vt:lpstr>
      <vt:lpstr>La estrategia algorítmica dividir para reinar</vt:lpstr>
      <vt:lpstr>mergesort es un algoritmo basado en la estrategia dividir para reinar</vt:lpstr>
      <vt:lpstr>Búsqueda binaria es otro algoritmo basado en dividir para reinar</vt:lpstr>
      <vt:lpstr>El conjunto de coordenadas</vt:lpstr>
      <vt:lpstr>PowerPoint Presentation</vt:lpstr>
      <vt:lpstr>El desafío de encontrar la mediana</vt:lpstr>
      <vt:lpstr>Un posible procedimiento para encontrar la mediana …</vt:lpstr>
      <vt:lpstr>… recursivamente</vt:lpstr>
      <vt:lpstr>…</vt:lpstr>
      <vt:lpstr>… hasta que finalmente …</vt:lpstr>
      <vt:lpstr>PowerPoint Presentation</vt:lpstr>
      <vt:lpstr>PowerPoint Presentation</vt:lpstr>
      <vt:lpstr>median también es un algoritmo basado en dividir para reinar</vt:lpstr>
      <vt:lpstr>Analicemos el algoritmo median</vt:lpstr>
      <vt:lpstr>¿Podemos aprovechar partition para ordenar?</vt:lpstr>
      <vt:lpstr>Podemos emplear la estrategia dividir para reinar</vt:lpstr>
      <vt:lpstr>El algoritmo se llama quickSort</vt:lpstr>
      <vt:lpstr>PowerPoint Presentation</vt:lpstr>
      <vt:lpstr>Analicemos quicksort</vt:lpstr>
      <vt:lpstr>Quicksort en arreglos</vt:lpstr>
      <vt:lpstr>PowerPoint Presentation</vt:lpstr>
      <vt:lpstr>Posibles mejoras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Yadran</cp:lastModifiedBy>
  <cp:revision>127</cp:revision>
  <dcterms:created xsi:type="dcterms:W3CDTF">2018-02-16T02:25:35Z</dcterms:created>
  <dcterms:modified xsi:type="dcterms:W3CDTF">2020-08-26T16:47:25Z</dcterms:modified>
</cp:coreProperties>
</file>