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23"/>
  </p:notesMasterIdLst>
  <p:handoutMasterIdLst>
    <p:handoutMasterId r:id="rId24"/>
  </p:handout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32" r:id="rId9"/>
    <p:sldId id="318" r:id="rId10"/>
    <p:sldId id="334" r:id="rId11"/>
    <p:sldId id="333" r:id="rId12"/>
    <p:sldId id="319" r:id="rId13"/>
    <p:sldId id="335" r:id="rId14"/>
    <p:sldId id="320" r:id="rId15"/>
    <p:sldId id="336" r:id="rId16"/>
    <p:sldId id="337" r:id="rId17"/>
    <p:sldId id="322" r:id="rId18"/>
    <p:sldId id="325" r:id="rId19"/>
    <p:sldId id="327" r:id="rId20"/>
    <p:sldId id="328" r:id="rId21"/>
    <p:sldId id="329" r:id="rId22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8" autoAdjust="0"/>
    <p:restoredTop sz="82663" autoAdjust="0"/>
  </p:normalViewPr>
  <p:slideViewPr>
    <p:cSldViewPr snapToGrid="0" showGuides="1">
      <p:cViewPr varScale="1">
        <p:scale>
          <a:sx n="94" d="100"/>
          <a:sy n="94" d="100"/>
        </p:scale>
        <p:origin x="2136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A7C2D8-961B-844D-BFCA-D0C8622264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BA1A6E-0776-C245-B64D-FBB196BE04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67F8D-DD9E-3943-AA21-46BF571A036C}" type="datetimeFigureOut">
              <a:t>8/31/2020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45CBC-0C25-124A-B0E7-C8C0A237FD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0F43F-4EC6-7242-87D9-EB3B66E269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21D0C-69B8-884E-AB8F-21B0EC6634B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11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99DF9-24B9-42E0-AB51-70649D04D989}" type="datetimeFigureOut">
              <a:rPr lang="es-CL" smtClean="0"/>
              <a:t>31-08-2020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14498-B057-4736-9541-68C19ECA211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0473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Vamos a hacer una pausa para hablar de nomenclatura.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7132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819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83A29-4E1C-4C63-859B-5105C2D6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problema de ordenar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29D6DC-6314-4E9F-BBF0-B00E13564C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s-CL" dirty="0"/>
                  <a:t>No podemos ordenar más rápido que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C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dirty="0"/>
                  <a:t> resolviendo solo una inversión a la vez</a:t>
                </a:r>
              </a:p>
              <a:p>
                <a:endParaRPr lang="es-CL" dirty="0"/>
              </a:p>
              <a:p>
                <a:r>
                  <a:rPr lang="es-CL" dirty="0"/>
                  <a:t>¿Cómo podemos resolver más de una inversión por paso?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29D6DC-6314-4E9F-BBF0-B00E13564C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 r="-98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269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82D93E41-521C-43F5-9076-208A16249C2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s-CL" dirty="0"/>
                  <a:t>La respuesta es si, pero debemos definir formalmente las permutaciones para ver por que. Una forma de hacerlo es usando matrices de permutación: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dirty="0"/>
              </a:p>
              <a:p>
                <a:r>
                  <a:rPr lang="es-CL" dirty="0"/>
                  <a:t>La inversa de una matriz de permutación es su traspuesta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82D93E41-521C-43F5-9076-208A16249C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21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699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57AEF168-B664-44F7-B5BE-27FBF8342E6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CL" dirty="0"/>
                  <a:t>Definiendo las permutaciones con matrices es fácil ver que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e>
                          </m:d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Ya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CL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s-CL" dirty="0"/>
                  <a:t> (la matriz identidad)</a:t>
                </a:r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Como la inversa de una matriz es única, cada permutación es solución de una sola instancia.</a:t>
                </a:r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57AEF168-B664-44F7-B5BE-27FBF8342E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474" r="-84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719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848C-0C77-476B-ABB0-65416976B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problema de ordenar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730CE-0445-42BD-8DF4-6EB12D653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L" dirty="0"/>
              <a:t>Tenemos entonces una correspondencia 1:1 entre el conjunto de instancias y el de soluciones.</a:t>
            </a:r>
          </a:p>
          <a:p>
            <a:endParaRPr lang="es-CL" dirty="0"/>
          </a:p>
          <a:p>
            <a:r>
              <a:rPr lang="es-CL" dirty="0"/>
              <a:t>Volviendo a la pregunta original,</a:t>
            </a:r>
          </a:p>
          <a:p>
            <a:endParaRPr lang="es-CL" dirty="0"/>
          </a:p>
          <a:p>
            <a:r>
              <a:rPr lang="es-CL" dirty="0"/>
              <a:t>¿En cuantos pasos podemos encontrar la solución haciendo intercambios?</a:t>
            </a:r>
          </a:p>
        </p:txBody>
      </p:sp>
    </p:spTree>
    <p:extLst>
      <p:ext uri="{BB962C8B-B14F-4D97-AF65-F5344CB8AC3E}">
        <p14:creationId xmlns:p14="http://schemas.microsoft.com/office/powerpoint/2010/main" val="759088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A70459E7-1B8E-42E7-A0A9-C65B43CE96D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CL" dirty="0"/>
                  <a:t>Lo que busca cualquier algoritmo de ordenación es encontrar la permutación solución para esa instancia.</a:t>
                </a:r>
              </a:p>
              <a:p>
                <a:endParaRPr lang="es-CL" dirty="0"/>
              </a:p>
              <a:p>
                <a:r>
                  <a:rPr lang="es-CL" dirty="0"/>
                  <a:t>Para esto debe ser capaz de descartar todas las otras permutaciones que no son solución.</a:t>
                </a:r>
              </a:p>
              <a:p>
                <a:endParaRPr lang="es-CL" dirty="0"/>
              </a:p>
              <a:p>
                <a:r>
                  <a:rPr lang="es-CL" dirty="0"/>
                  <a:t>Los algoritmos que funcionan en base a comparación e intercambio cuentan con esta única herramienta para decidir que elementos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CL" dirty="0"/>
                  <a:t> son o no posibles soluciones.</a:t>
                </a:r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A70459E7-1B8E-42E7-A0A9-C65B43CE96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211" b="-62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61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C4591C-F488-4859-A5BC-9AD98F6CA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2" y="1"/>
            <a:ext cx="7709198" cy="1129552"/>
          </a:xfrm>
        </p:spPr>
        <p:txBody>
          <a:bodyPr>
            <a:normAutofit fontScale="90000"/>
          </a:bodyPr>
          <a:lstStyle/>
          <a:p>
            <a:r>
              <a:rPr lang="es-CL" dirty="0"/>
              <a:t>Qué tan rápido se puede ordenar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43763A-91A2-466D-962D-4061B3E14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¿Qué hace el algoritmo al hacer una comparación?</a:t>
            </a:r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69256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>
            <a:extLst>
              <a:ext uri="{FF2B5EF4-FFF2-40B4-BE49-F238E27FC236}">
                <a16:creationId xmlns:a16="http://schemas.microsoft.com/office/drawing/2014/main" id="{1FE497FB-D90A-4227-BAE5-533406516378}"/>
              </a:ext>
            </a:extLst>
          </p:cNvPr>
          <p:cNvGrpSpPr/>
          <p:nvPr/>
        </p:nvGrpSpPr>
        <p:grpSpPr>
          <a:xfrm>
            <a:off x="3825240" y="504695"/>
            <a:ext cx="1493520" cy="1447185"/>
            <a:chOff x="1412240" y="1981815"/>
            <a:chExt cx="1493520" cy="1447185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A4580B9C-679C-489F-9792-85A90D233634}"/>
                </a:ext>
              </a:extLst>
            </p:cNvPr>
            <p:cNvSpPr/>
            <p:nvPr/>
          </p:nvSpPr>
          <p:spPr>
            <a:xfrm>
              <a:off x="1412240" y="2438400"/>
              <a:ext cx="1493520" cy="990600"/>
            </a:xfrm>
            <a:prstGeom prst="roundRect">
              <a:avLst>
                <a:gd name="adj" fmla="val 7143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576765D4-CBAB-46DC-ADC4-4B515ADD6244}"/>
                </a:ext>
              </a:extLst>
            </p:cNvPr>
            <p:cNvSpPr/>
            <p:nvPr/>
          </p:nvSpPr>
          <p:spPr>
            <a:xfrm>
              <a:off x="1584960" y="309118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A1B3FA4F-EBE4-458C-8B28-4AD3FC1ABA2F}"/>
                </a:ext>
              </a:extLst>
            </p:cNvPr>
            <p:cNvSpPr/>
            <p:nvPr/>
          </p:nvSpPr>
          <p:spPr>
            <a:xfrm>
              <a:off x="1849120" y="284226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33E4B12E-E399-4142-B7FB-F0531EE5FF89}"/>
                </a:ext>
              </a:extLst>
            </p:cNvPr>
            <p:cNvSpPr/>
            <p:nvPr/>
          </p:nvSpPr>
          <p:spPr>
            <a:xfrm>
              <a:off x="2245360" y="280289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BF657655-97E2-46A5-9F47-C37D70834531}"/>
                </a:ext>
              </a:extLst>
            </p:cNvPr>
            <p:cNvSpPr/>
            <p:nvPr/>
          </p:nvSpPr>
          <p:spPr>
            <a:xfrm>
              <a:off x="2600960" y="314325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3CF2FD5A-F3F4-420E-8A73-5C9554A433E9}"/>
                </a:ext>
              </a:extLst>
            </p:cNvPr>
            <p:cNvSpPr/>
            <p:nvPr/>
          </p:nvSpPr>
          <p:spPr>
            <a:xfrm>
              <a:off x="1645920" y="259207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E9B5AC8B-EE18-445D-A76B-509FA0A9DD64}"/>
                </a:ext>
              </a:extLst>
            </p:cNvPr>
            <p:cNvSpPr/>
            <p:nvPr/>
          </p:nvSpPr>
          <p:spPr>
            <a:xfrm>
              <a:off x="2062480" y="318262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3AE1D19D-7E31-4281-A2C2-76FE65DDB57F}"/>
                </a:ext>
              </a:extLst>
            </p:cNvPr>
            <p:cNvSpPr/>
            <p:nvPr/>
          </p:nvSpPr>
          <p:spPr>
            <a:xfrm>
              <a:off x="2509520" y="2530475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DA388DAE-1548-42AC-AE48-85585D1BE4B4}"/>
                    </a:ext>
                  </a:extLst>
                </p:cNvPr>
                <p:cNvSpPr txBox="1"/>
                <p:nvPr/>
              </p:nvSpPr>
              <p:spPr>
                <a:xfrm>
                  <a:off x="1737360" y="1981815"/>
                  <a:ext cx="9245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oMath>
                    </m:oMathPara>
                  </a14:m>
                  <a:endParaRPr lang="es-CL" sz="1600" b="1" dirty="0"/>
                </a:p>
              </p:txBody>
            </p:sp>
          </mc:Choice>
          <mc:Fallback xmlns="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DA388DAE-1548-42AC-AE48-85585D1BE4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7360" y="1981815"/>
                  <a:ext cx="924560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06BAA0C-9AE9-4715-B587-98C1213EA43F}"/>
                  </a:ext>
                </a:extLst>
              </p:cNvPr>
              <p:cNvSpPr txBox="1"/>
              <p:nvPr/>
            </p:nvSpPr>
            <p:spPr>
              <a:xfrm>
                <a:off x="4165600" y="2036970"/>
                <a:ext cx="821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s-CL" b="1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06BAA0C-9AE9-4715-B587-98C1213EA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600" y="2036970"/>
                <a:ext cx="8210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upo 16">
            <a:extLst>
              <a:ext uri="{FF2B5EF4-FFF2-40B4-BE49-F238E27FC236}">
                <a16:creationId xmlns:a16="http://schemas.microsoft.com/office/drawing/2014/main" id="{62D0CE76-2DE2-4BC7-9263-B0E81A8E2220}"/>
              </a:ext>
            </a:extLst>
          </p:cNvPr>
          <p:cNvGrpSpPr/>
          <p:nvPr/>
        </p:nvGrpSpPr>
        <p:grpSpPr>
          <a:xfrm>
            <a:off x="2331720" y="2957175"/>
            <a:ext cx="1493520" cy="1447185"/>
            <a:chOff x="1412240" y="1981815"/>
            <a:chExt cx="1493520" cy="1447185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7BC8463B-9AD6-486E-90DC-FF655C020424}"/>
                </a:ext>
              </a:extLst>
            </p:cNvPr>
            <p:cNvSpPr/>
            <p:nvPr/>
          </p:nvSpPr>
          <p:spPr>
            <a:xfrm>
              <a:off x="1412240" y="2438400"/>
              <a:ext cx="1493520" cy="990600"/>
            </a:xfrm>
            <a:prstGeom prst="roundRect">
              <a:avLst>
                <a:gd name="adj" fmla="val 7143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C0AD957B-F411-4019-A52B-11AABD29C94F}"/>
                </a:ext>
              </a:extLst>
            </p:cNvPr>
            <p:cNvSpPr/>
            <p:nvPr/>
          </p:nvSpPr>
          <p:spPr>
            <a:xfrm>
              <a:off x="1584960" y="309118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45561E4B-B10A-4C18-B699-3CEB8D6A653E}"/>
                </a:ext>
              </a:extLst>
            </p:cNvPr>
            <p:cNvSpPr/>
            <p:nvPr/>
          </p:nvSpPr>
          <p:spPr>
            <a:xfrm>
              <a:off x="2245360" y="280289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DCE1861-9783-4B5B-9D0A-F15228EBD8B6}"/>
                </a:ext>
              </a:extLst>
            </p:cNvPr>
            <p:cNvSpPr/>
            <p:nvPr/>
          </p:nvSpPr>
          <p:spPr>
            <a:xfrm>
              <a:off x="2062480" y="318262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B8E06AAB-D068-4525-B7EE-0BC3B6DA1C7A}"/>
                    </a:ext>
                  </a:extLst>
                </p:cNvPr>
                <p:cNvSpPr txBox="1"/>
                <p:nvPr/>
              </p:nvSpPr>
              <p:spPr>
                <a:xfrm>
                  <a:off x="1737360" y="1981815"/>
                  <a:ext cx="9245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p>
                            <m: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s-CL" sz="1600" b="1" dirty="0"/>
                </a:p>
              </p:txBody>
            </p:sp>
          </mc:Choice>
          <mc:Fallback xmlns=""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B8E06AAB-D068-4525-B7EE-0BC3B6DA1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7360" y="1981815"/>
                  <a:ext cx="92456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0E7191BF-9FC0-4E7B-BA53-F51D4BD587BE}"/>
              </a:ext>
            </a:extLst>
          </p:cNvPr>
          <p:cNvGrpSpPr/>
          <p:nvPr/>
        </p:nvGrpSpPr>
        <p:grpSpPr>
          <a:xfrm>
            <a:off x="5318760" y="2957175"/>
            <a:ext cx="1493520" cy="1447185"/>
            <a:chOff x="1412240" y="1981815"/>
            <a:chExt cx="1493520" cy="1447185"/>
          </a:xfrm>
        </p:grpSpPr>
        <p:sp>
          <p:nvSpPr>
            <p:cNvPr id="38" name="Rectángulo: esquinas redondeadas 37">
              <a:extLst>
                <a:ext uri="{FF2B5EF4-FFF2-40B4-BE49-F238E27FC236}">
                  <a16:creationId xmlns:a16="http://schemas.microsoft.com/office/drawing/2014/main" id="{50174D10-0E59-4490-8C13-385B283D4FB5}"/>
                </a:ext>
              </a:extLst>
            </p:cNvPr>
            <p:cNvSpPr/>
            <p:nvPr/>
          </p:nvSpPr>
          <p:spPr>
            <a:xfrm>
              <a:off x="1412240" y="2438400"/>
              <a:ext cx="1493520" cy="990600"/>
            </a:xfrm>
            <a:prstGeom prst="roundRect">
              <a:avLst>
                <a:gd name="adj" fmla="val 7143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A0BA41E5-D2A3-40C8-B887-E678D92CB53C}"/>
                </a:ext>
              </a:extLst>
            </p:cNvPr>
            <p:cNvSpPr/>
            <p:nvPr/>
          </p:nvSpPr>
          <p:spPr>
            <a:xfrm>
              <a:off x="1849120" y="284226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FAB34C9D-84E7-4527-92FD-213F09383C10}"/>
                </a:ext>
              </a:extLst>
            </p:cNvPr>
            <p:cNvSpPr/>
            <p:nvPr/>
          </p:nvSpPr>
          <p:spPr>
            <a:xfrm>
              <a:off x="2600960" y="314325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9E1B972D-0708-4AC7-B501-741F214C9658}"/>
                </a:ext>
              </a:extLst>
            </p:cNvPr>
            <p:cNvSpPr/>
            <p:nvPr/>
          </p:nvSpPr>
          <p:spPr>
            <a:xfrm>
              <a:off x="1645920" y="259207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BE9B4699-117F-4918-A40A-C36EAED6A7AD}"/>
                </a:ext>
              </a:extLst>
            </p:cNvPr>
            <p:cNvSpPr/>
            <p:nvPr/>
          </p:nvSpPr>
          <p:spPr>
            <a:xfrm>
              <a:off x="2509520" y="2530475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>
                  <a:extLst>
                    <a:ext uri="{FF2B5EF4-FFF2-40B4-BE49-F238E27FC236}">
                      <a16:creationId xmlns:a16="http://schemas.microsoft.com/office/drawing/2014/main" id="{A91C3D6A-D358-41D6-BB42-48BC0803DF2E}"/>
                    </a:ext>
                  </a:extLst>
                </p:cNvPr>
                <p:cNvSpPr txBox="1"/>
                <p:nvPr/>
              </p:nvSpPr>
              <p:spPr>
                <a:xfrm>
                  <a:off x="1737360" y="1981815"/>
                  <a:ext cx="9245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p>
                            <m: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oMath>
                    </m:oMathPara>
                  </a14:m>
                  <a:endParaRPr lang="es-CL" sz="1600" b="1" dirty="0"/>
                </a:p>
              </p:txBody>
            </p:sp>
          </mc:Choice>
          <mc:Fallback xmlns="">
            <p:sp>
              <p:nvSpPr>
                <p:cNvPr id="46" name="CuadroTexto 45">
                  <a:extLst>
                    <a:ext uri="{FF2B5EF4-FFF2-40B4-BE49-F238E27FC236}">
                      <a16:creationId xmlns:a16="http://schemas.microsoft.com/office/drawing/2014/main" id="{A91C3D6A-D358-41D6-BB42-48BC0803DF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7360" y="1981815"/>
                  <a:ext cx="92456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8" name="Conector: curvado 47">
            <a:extLst>
              <a:ext uri="{FF2B5EF4-FFF2-40B4-BE49-F238E27FC236}">
                <a16:creationId xmlns:a16="http://schemas.microsoft.com/office/drawing/2014/main" id="{6E9C7F26-AECD-4C79-BB99-6C50277029CC}"/>
              </a:ext>
            </a:extLst>
          </p:cNvPr>
          <p:cNvCxnSpPr>
            <a:stCxn id="16" idx="1"/>
            <a:endCxn id="26" idx="0"/>
          </p:cNvCxnSpPr>
          <p:nvPr/>
        </p:nvCxnSpPr>
        <p:spPr>
          <a:xfrm rot="10800000" flipV="1">
            <a:off x="3119120" y="2221635"/>
            <a:ext cx="1046480" cy="7355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: curvado 49">
            <a:extLst>
              <a:ext uri="{FF2B5EF4-FFF2-40B4-BE49-F238E27FC236}">
                <a16:creationId xmlns:a16="http://schemas.microsoft.com/office/drawing/2014/main" id="{14E4CA02-C407-4630-B481-0FFC7C9F2C36}"/>
              </a:ext>
            </a:extLst>
          </p:cNvPr>
          <p:cNvCxnSpPr>
            <a:stCxn id="16" idx="3"/>
            <a:endCxn id="46" idx="0"/>
          </p:cNvCxnSpPr>
          <p:nvPr/>
        </p:nvCxnSpPr>
        <p:spPr>
          <a:xfrm>
            <a:off x="4986658" y="2221636"/>
            <a:ext cx="1119502" cy="7355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E6B406DA-6DE6-4A20-AE82-27475C7D7323}"/>
              </a:ext>
            </a:extLst>
          </p:cNvPr>
          <p:cNvSpPr txBox="1"/>
          <p:nvPr/>
        </p:nvSpPr>
        <p:spPr>
          <a:xfrm>
            <a:off x="3256280" y="212480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SI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F82AABF4-9947-425A-A4AE-01CBA1D9591B}"/>
              </a:ext>
            </a:extLst>
          </p:cNvPr>
          <p:cNvSpPr txBox="1"/>
          <p:nvPr/>
        </p:nvSpPr>
        <p:spPr>
          <a:xfrm>
            <a:off x="5546409" y="210731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NO</a:t>
            </a:r>
          </a:p>
        </p:txBody>
      </p:sp>
      <p:sp>
        <p:nvSpPr>
          <p:cNvPr id="53" name="Marcador de contenido 52">
            <a:extLst>
              <a:ext uri="{FF2B5EF4-FFF2-40B4-BE49-F238E27FC236}">
                <a16:creationId xmlns:a16="http://schemas.microsoft.com/office/drawing/2014/main" id="{7A382397-A724-4FF3-A093-8ED7D14B9D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4601210"/>
            <a:ext cx="8686800" cy="1494790"/>
          </a:xfrm>
        </p:spPr>
        <p:txBody>
          <a:bodyPr anchor="b">
            <a:normAutofit fontScale="70000" lnSpcReduction="20000"/>
          </a:bodyPr>
          <a:lstStyle/>
          <a:p>
            <a:r>
              <a:rPr lang="es-CL" dirty="0"/>
              <a:t>En cada comparación, podemos separar el conjunto de permutaciones en 2: las que sabemos que no son solución, y las que podrían serlo. En el mejor caso esta separación se hace de manera equitativa, pero no tiene por que serlo.</a:t>
            </a:r>
          </a:p>
        </p:txBody>
      </p:sp>
    </p:spTree>
    <p:extLst>
      <p:ext uri="{BB962C8B-B14F-4D97-AF65-F5344CB8AC3E}">
        <p14:creationId xmlns:p14="http://schemas.microsoft.com/office/powerpoint/2010/main" val="631826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>
            <a:extLst>
              <a:ext uri="{FF2B5EF4-FFF2-40B4-BE49-F238E27FC236}">
                <a16:creationId xmlns:a16="http://schemas.microsoft.com/office/drawing/2014/main" id="{1FE497FB-D90A-4227-BAE5-533406516378}"/>
              </a:ext>
            </a:extLst>
          </p:cNvPr>
          <p:cNvGrpSpPr/>
          <p:nvPr/>
        </p:nvGrpSpPr>
        <p:grpSpPr>
          <a:xfrm>
            <a:off x="3854698" y="83096"/>
            <a:ext cx="1493520" cy="1447185"/>
            <a:chOff x="1412240" y="1981815"/>
            <a:chExt cx="1493520" cy="1447185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A4580B9C-679C-489F-9792-85A90D233634}"/>
                </a:ext>
              </a:extLst>
            </p:cNvPr>
            <p:cNvSpPr/>
            <p:nvPr/>
          </p:nvSpPr>
          <p:spPr>
            <a:xfrm>
              <a:off x="1412240" y="2438400"/>
              <a:ext cx="1493520" cy="990600"/>
            </a:xfrm>
            <a:prstGeom prst="roundRect">
              <a:avLst>
                <a:gd name="adj" fmla="val 7143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576765D4-CBAB-46DC-ADC4-4B515ADD6244}"/>
                </a:ext>
              </a:extLst>
            </p:cNvPr>
            <p:cNvSpPr/>
            <p:nvPr/>
          </p:nvSpPr>
          <p:spPr>
            <a:xfrm>
              <a:off x="1584960" y="309118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A1B3FA4F-EBE4-458C-8B28-4AD3FC1ABA2F}"/>
                </a:ext>
              </a:extLst>
            </p:cNvPr>
            <p:cNvSpPr/>
            <p:nvPr/>
          </p:nvSpPr>
          <p:spPr>
            <a:xfrm>
              <a:off x="1849120" y="284226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33E4B12E-E399-4142-B7FB-F0531EE5FF89}"/>
                </a:ext>
              </a:extLst>
            </p:cNvPr>
            <p:cNvSpPr/>
            <p:nvPr/>
          </p:nvSpPr>
          <p:spPr>
            <a:xfrm>
              <a:off x="2245360" y="280289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BF657655-97E2-46A5-9F47-C37D70834531}"/>
                </a:ext>
              </a:extLst>
            </p:cNvPr>
            <p:cNvSpPr/>
            <p:nvPr/>
          </p:nvSpPr>
          <p:spPr>
            <a:xfrm>
              <a:off x="2600960" y="314325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3CF2FD5A-F3F4-420E-8A73-5C9554A433E9}"/>
                </a:ext>
              </a:extLst>
            </p:cNvPr>
            <p:cNvSpPr/>
            <p:nvPr/>
          </p:nvSpPr>
          <p:spPr>
            <a:xfrm>
              <a:off x="1645920" y="259207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E9B5AC8B-EE18-445D-A76B-509FA0A9DD64}"/>
                </a:ext>
              </a:extLst>
            </p:cNvPr>
            <p:cNvSpPr/>
            <p:nvPr/>
          </p:nvSpPr>
          <p:spPr>
            <a:xfrm>
              <a:off x="2062480" y="318262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3AE1D19D-7E31-4281-A2C2-76FE65DDB57F}"/>
                </a:ext>
              </a:extLst>
            </p:cNvPr>
            <p:cNvSpPr/>
            <p:nvPr/>
          </p:nvSpPr>
          <p:spPr>
            <a:xfrm>
              <a:off x="2509520" y="2530475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DA388DAE-1548-42AC-AE48-85585D1BE4B4}"/>
                    </a:ext>
                  </a:extLst>
                </p:cNvPr>
                <p:cNvSpPr txBox="1"/>
                <p:nvPr/>
              </p:nvSpPr>
              <p:spPr>
                <a:xfrm>
                  <a:off x="1737360" y="1981815"/>
                  <a:ext cx="9245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oMath>
                    </m:oMathPara>
                  </a14:m>
                  <a:endParaRPr lang="es-CL" sz="1600" b="1" dirty="0"/>
                </a:p>
              </p:txBody>
            </p:sp>
          </mc:Choice>
          <mc:Fallback xmlns="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DA388DAE-1548-42AC-AE48-85585D1BE4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7360" y="1981815"/>
                  <a:ext cx="924560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06BAA0C-9AE9-4715-B587-98C1213EA43F}"/>
                  </a:ext>
                </a:extLst>
              </p:cNvPr>
              <p:cNvSpPr txBox="1"/>
              <p:nvPr/>
            </p:nvSpPr>
            <p:spPr>
              <a:xfrm>
                <a:off x="4183363" y="1518816"/>
                <a:ext cx="821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s-CL" b="1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06BAA0C-9AE9-4715-B587-98C1213EA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363" y="1518816"/>
                <a:ext cx="8210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upo 16">
            <a:extLst>
              <a:ext uri="{FF2B5EF4-FFF2-40B4-BE49-F238E27FC236}">
                <a16:creationId xmlns:a16="http://schemas.microsoft.com/office/drawing/2014/main" id="{62D0CE76-2DE2-4BC7-9263-B0E81A8E2220}"/>
              </a:ext>
            </a:extLst>
          </p:cNvPr>
          <p:cNvGrpSpPr/>
          <p:nvPr/>
        </p:nvGrpSpPr>
        <p:grpSpPr>
          <a:xfrm>
            <a:off x="1538564" y="2754308"/>
            <a:ext cx="1493520" cy="1447185"/>
            <a:chOff x="1412240" y="1981815"/>
            <a:chExt cx="1493520" cy="1447185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7BC8463B-9AD6-486E-90DC-FF655C020424}"/>
                </a:ext>
              </a:extLst>
            </p:cNvPr>
            <p:cNvSpPr/>
            <p:nvPr/>
          </p:nvSpPr>
          <p:spPr>
            <a:xfrm>
              <a:off x="1412240" y="2438400"/>
              <a:ext cx="1493520" cy="990600"/>
            </a:xfrm>
            <a:prstGeom prst="roundRect">
              <a:avLst>
                <a:gd name="adj" fmla="val 7143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C0AD957B-F411-4019-A52B-11AABD29C94F}"/>
                </a:ext>
              </a:extLst>
            </p:cNvPr>
            <p:cNvSpPr/>
            <p:nvPr/>
          </p:nvSpPr>
          <p:spPr>
            <a:xfrm>
              <a:off x="1584960" y="309118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45561E4B-B10A-4C18-B699-3CEB8D6A653E}"/>
                </a:ext>
              </a:extLst>
            </p:cNvPr>
            <p:cNvSpPr/>
            <p:nvPr/>
          </p:nvSpPr>
          <p:spPr>
            <a:xfrm>
              <a:off x="2245360" y="280289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DCE1861-9783-4B5B-9D0A-F15228EBD8B6}"/>
                </a:ext>
              </a:extLst>
            </p:cNvPr>
            <p:cNvSpPr/>
            <p:nvPr/>
          </p:nvSpPr>
          <p:spPr>
            <a:xfrm>
              <a:off x="2062480" y="318262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B8E06AAB-D068-4525-B7EE-0BC3B6DA1C7A}"/>
                    </a:ext>
                  </a:extLst>
                </p:cNvPr>
                <p:cNvSpPr txBox="1"/>
                <p:nvPr/>
              </p:nvSpPr>
              <p:spPr>
                <a:xfrm>
                  <a:off x="1737360" y="1981815"/>
                  <a:ext cx="9245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p>
                            <m: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s-CL" sz="1600" b="1" dirty="0"/>
                </a:p>
              </p:txBody>
            </p:sp>
          </mc:Choice>
          <mc:Fallback xmlns=""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B8E06AAB-D068-4525-B7EE-0BC3B6DA1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7360" y="1981815"/>
                  <a:ext cx="92456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0E7191BF-9FC0-4E7B-BA53-F51D4BD587BE}"/>
              </a:ext>
            </a:extLst>
          </p:cNvPr>
          <p:cNvGrpSpPr/>
          <p:nvPr/>
        </p:nvGrpSpPr>
        <p:grpSpPr>
          <a:xfrm>
            <a:off x="6254276" y="2811796"/>
            <a:ext cx="1493520" cy="1447185"/>
            <a:chOff x="1412240" y="1981815"/>
            <a:chExt cx="1493520" cy="1447185"/>
          </a:xfrm>
        </p:grpSpPr>
        <p:sp>
          <p:nvSpPr>
            <p:cNvPr id="38" name="Rectángulo: esquinas redondeadas 37">
              <a:extLst>
                <a:ext uri="{FF2B5EF4-FFF2-40B4-BE49-F238E27FC236}">
                  <a16:creationId xmlns:a16="http://schemas.microsoft.com/office/drawing/2014/main" id="{50174D10-0E59-4490-8C13-385B283D4FB5}"/>
                </a:ext>
              </a:extLst>
            </p:cNvPr>
            <p:cNvSpPr/>
            <p:nvPr/>
          </p:nvSpPr>
          <p:spPr>
            <a:xfrm>
              <a:off x="1412240" y="2438400"/>
              <a:ext cx="1493520" cy="990600"/>
            </a:xfrm>
            <a:prstGeom prst="roundRect">
              <a:avLst>
                <a:gd name="adj" fmla="val 7143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A0BA41E5-D2A3-40C8-B887-E678D92CB53C}"/>
                </a:ext>
              </a:extLst>
            </p:cNvPr>
            <p:cNvSpPr/>
            <p:nvPr/>
          </p:nvSpPr>
          <p:spPr>
            <a:xfrm>
              <a:off x="1849120" y="284226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FAB34C9D-84E7-4527-92FD-213F09383C10}"/>
                </a:ext>
              </a:extLst>
            </p:cNvPr>
            <p:cNvSpPr/>
            <p:nvPr/>
          </p:nvSpPr>
          <p:spPr>
            <a:xfrm>
              <a:off x="2600960" y="314325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9E1B972D-0708-4AC7-B501-741F214C9658}"/>
                </a:ext>
              </a:extLst>
            </p:cNvPr>
            <p:cNvSpPr/>
            <p:nvPr/>
          </p:nvSpPr>
          <p:spPr>
            <a:xfrm>
              <a:off x="1645920" y="259207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BE9B4699-117F-4918-A40A-C36EAED6A7AD}"/>
                </a:ext>
              </a:extLst>
            </p:cNvPr>
            <p:cNvSpPr/>
            <p:nvPr/>
          </p:nvSpPr>
          <p:spPr>
            <a:xfrm>
              <a:off x="2509520" y="2530475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>
                  <a:extLst>
                    <a:ext uri="{FF2B5EF4-FFF2-40B4-BE49-F238E27FC236}">
                      <a16:creationId xmlns:a16="http://schemas.microsoft.com/office/drawing/2014/main" id="{A91C3D6A-D358-41D6-BB42-48BC0803DF2E}"/>
                    </a:ext>
                  </a:extLst>
                </p:cNvPr>
                <p:cNvSpPr txBox="1"/>
                <p:nvPr/>
              </p:nvSpPr>
              <p:spPr>
                <a:xfrm>
                  <a:off x="1737360" y="1981815"/>
                  <a:ext cx="9245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p>
                            <m: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oMath>
                    </m:oMathPara>
                  </a14:m>
                  <a:endParaRPr lang="es-CL" sz="1600" b="1" dirty="0"/>
                </a:p>
              </p:txBody>
            </p:sp>
          </mc:Choice>
          <mc:Fallback xmlns="">
            <p:sp>
              <p:nvSpPr>
                <p:cNvPr id="46" name="CuadroTexto 45">
                  <a:extLst>
                    <a:ext uri="{FF2B5EF4-FFF2-40B4-BE49-F238E27FC236}">
                      <a16:creationId xmlns:a16="http://schemas.microsoft.com/office/drawing/2014/main" id="{A91C3D6A-D358-41D6-BB42-48BC0803DF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7360" y="1981815"/>
                  <a:ext cx="92456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8" name="Conector: curvado 47">
            <a:extLst>
              <a:ext uri="{FF2B5EF4-FFF2-40B4-BE49-F238E27FC236}">
                <a16:creationId xmlns:a16="http://schemas.microsoft.com/office/drawing/2014/main" id="{6E9C7F26-AECD-4C79-BB99-6C50277029CC}"/>
              </a:ext>
            </a:extLst>
          </p:cNvPr>
          <p:cNvCxnSpPr>
            <a:stCxn id="16" idx="1"/>
            <a:endCxn id="26" idx="0"/>
          </p:cNvCxnSpPr>
          <p:nvPr/>
        </p:nvCxnSpPr>
        <p:spPr>
          <a:xfrm rot="10800000" flipV="1">
            <a:off x="2325965" y="1703482"/>
            <a:ext cx="1857399" cy="10508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: curvado 49">
            <a:extLst>
              <a:ext uri="{FF2B5EF4-FFF2-40B4-BE49-F238E27FC236}">
                <a16:creationId xmlns:a16="http://schemas.microsoft.com/office/drawing/2014/main" id="{14E4CA02-C407-4630-B481-0FFC7C9F2C36}"/>
              </a:ext>
            </a:extLst>
          </p:cNvPr>
          <p:cNvCxnSpPr>
            <a:stCxn id="16" idx="3"/>
            <a:endCxn id="46" idx="0"/>
          </p:cNvCxnSpPr>
          <p:nvPr/>
        </p:nvCxnSpPr>
        <p:spPr>
          <a:xfrm>
            <a:off x="5004421" y="1703482"/>
            <a:ext cx="2037255" cy="11083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E6B406DA-6DE6-4A20-AE82-27475C7D7323}"/>
              </a:ext>
            </a:extLst>
          </p:cNvPr>
          <p:cNvSpPr txBox="1"/>
          <p:nvPr/>
        </p:nvSpPr>
        <p:spPr>
          <a:xfrm>
            <a:off x="3241040" y="192194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SI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F82AABF4-9947-425A-A4AE-01CBA1D9591B}"/>
              </a:ext>
            </a:extLst>
          </p:cNvPr>
          <p:cNvSpPr txBox="1"/>
          <p:nvPr/>
        </p:nvSpPr>
        <p:spPr>
          <a:xfrm>
            <a:off x="5531169" y="1904449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BC468A2F-3510-4752-8A5C-023032806D61}"/>
                  </a:ext>
                </a:extLst>
              </p:cNvPr>
              <p:cNvSpPr txBox="1"/>
              <p:nvPr/>
            </p:nvSpPr>
            <p:spPr>
              <a:xfrm>
                <a:off x="1813707" y="4321201"/>
                <a:ext cx="7346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6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s-CL" sz="16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CL" sz="1600" b="1" i="1" smtClean="0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s-CL" sz="1600" b="1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BC468A2F-3510-4752-8A5C-023032806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707" y="4321201"/>
                <a:ext cx="73468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upo 33">
            <a:extLst>
              <a:ext uri="{FF2B5EF4-FFF2-40B4-BE49-F238E27FC236}">
                <a16:creationId xmlns:a16="http://schemas.microsoft.com/office/drawing/2014/main" id="{F17243E2-A518-4DF8-8973-9DA93B5E00AC}"/>
              </a:ext>
            </a:extLst>
          </p:cNvPr>
          <p:cNvGrpSpPr/>
          <p:nvPr/>
        </p:nvGrpSpPr>
        <p:grpSpPr>
          <a:xfrm>
            <a:off x="331217" y="5065085"/>
            <a:ext cx="1207347" cy="1169890"/>
            <a:chOff x="1412240" y="1981815"/>
            <a:chExt cx="1493520" cy="1447185"/>
          </a:xfrm>
        </p:grpSpPr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4656A213-911A-49E0-9C1E-7EDD6D0A8080}"/>
                </a:ext>
              </a:extLst>
            </p:cNvPr>
            <p:cNvSpPr/>
            <p:nvPr/>
          </p:nvSpPr>
          <p:spPr>
            <a:xfrm>
              <a:off x="1412240" y="2438400"/>
              <a:ext cx="1493520" cy="990600"/>
            </a:xfrm>
            <a:prstGeom prst="roundRect">
              <a:avLst>
                <a:gd name="adj" fmla="val 7143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sz="1600" dirty="0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993E4DC2-896B-41C4-BBE6-6C9934E40056}"/>
                </a:ext>
              </a:extLst>
            </p:cNvPr>
            <p:cNvSpPr/>
            <p:nvPr/>
          </p:nvSpPr>
          <p:spPr>
            <a:xfrm>
              <a:off x="2062480" y="318262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>
                  <a:extLst>
                    <a:ext uri="{FF2B5EF4-FFF2-40B4-BE49-F238E27FC236}">
                      <a16:creationId xmlns:a16="http://schemas.microsoft.com/office/drawing/2014/main" id="{9E402B8D-09D5-4D6C-B41E-B58232E39003}"/>
                    </a:ext>
                  </a:extLst>
                </p:cNvPr>
                <p:cNvSpPr txBox="1"/>
                <p:nvPr/>
              </p:nvSpPr>
              <p:spPr>
                <a:xfrm>
                  <a:off x="1737360" y="1981815"/>
                  <a:ext cx="924560" cy="5469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CL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sz="20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p>
                            <m:sSup>
                              <m:sSupPr>
                                <m:ctrlPr>
                                  <a:rPr lang="es-CL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L" sz="2000" b="1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p>
                                <m:r>
                                  <a:rPr lang="es-CL" sz="2000" b="1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es-CL" sz="1400" b="1" dirty="0"/>
                </a:p>
              </p:txBody>
            </p:sp>
          </mc:Choice>
          <mc:Fallback xmlns="">
            <p:sp>
              <p:nvSpPr>
                <p:cNvPr id="44" name="CuadroTexto 43">
                  <a:extLst>
                    <a:ext uri="{FF2B5EF4-FFF2-40B4-BE49-F238E27FC236}">
                      <a16:creationId xmlns:a16="http://schemas.microsoft.com/office/drawing/2014/main" id="{9E402B8D-09D5-4D6C-B41E-B58232E390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7360" y="1981815"/>
                  <a:ext cx="924560" cy="54697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Conector: curvado 58">
            <a:extLst>
              <a:ext uri="{FF2B5EF4-FFF2-40B4-BE49-F238E27FC236}">
                <a16:creationId xmlns:a16="http://schemas.microsoft.com/office/drawing/2014/main" id="{DFD3B09B-3F5D-4C2B-B92C-244C18501B94}"/>
              </a:ext>
            </a:extLst>
          </p:cNvPr>
          <p:cNvCxnSpPr>
            <a:cxnSpLocks/>
            <a:stCxn id="33" idx="1"/>
            <a:endCxn id="44" idx="0"/>
          </p:cNvCxnSpPr>
          <p:nvPr/>
        </p:nvCxnSpPr>
        <p:spPr>
          <a:xfrm rot="10800000" flipV="1">
            <a:off x="967745" y="4490477"/>
            <a:ext cx="845963" cy="5746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: curvado 59">
            <a:extLst>
              <a:ext uri="{FF2B5EF4-FFF2-40B4-BE49-F238E27FC236}">
                <a16:creationId xmlns:a16="http://schemas.microsoft.com/office/drawing/2014/main" id="{23F6478C-9251-4E01-84CE-D9F5B91FBCC0}"/>
              </a:ext>
            </a:extLst>
          </p:cNvPr>
          <p:cNvCxnSpPr>
            <a:cxnSpLocks/>
            <a:stCxn id="33" idx="3"/>
            <a:endCxn id="88" idx="0"/>
          </p:cNvCxnSpPr>
          <p:nvPr/>
        </p:nvCxnSpPr>
        <p:spPr>
          <a:xfrm>
            <a:off x="2548395" y="4490478"/>
            <a:ext cx="821722" cy="5810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D3AC7731-D49E-4D0E-A7A8-C85573136F97}"/>
              </a:ext>
            </a:extLst>
          </p:cNvPr>
          <p:cNvSpPr txBox="1"/>
          <p:nvPr/>
        </p:nvSpPr>
        <p:spPr>
          <a:xfrm>
            <a:off x="1078622" y="4361729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/>
              <a:t>SI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4C01231B-CCAC-4879-8690-C4ECC7169FBD}"/>
              </a:ext>
            </a:extLst>
          </p:cNvPr>
          <p:cNvSpPr txBox="1"/>
          <p:nvPr/>
        </p:nvSpPr>
        <p:spPr>
          <a:xfrm>
            <a:off x="2929940" y="4347588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/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5D7E2F8B-09FB-483C-A257-FEEE6B6565BD}"/>
                  </a:ext>
                </a:extLst>
              </p:cNvPr>
              <p:cNvSpPr txBox="1"/>
              <p:nvPr/>
            </p:nvSpPr>
            <p:spPr>
              <a:xfrm>
                <a:off x="6669169" y="4321201"/>
                <a:ext cx="7266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600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s-CL" sz="16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CL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es-CL" sz="1600" b="1" dirty="0"/>
              </a:p>
            </p:txBody>
          </p:sp>
        </mc:Choice>
        <mc:Fallback xmlns="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5D7E2F8B-09FB-483C-A257-FEEE6B656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169" y="4321201"/>
                <a:ext cx="726673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upo 65">
            <a:extLst>
              <a:ext uri="{FF2B5EF4-FFF2-40B4-BE49-F238E27FC236}">
                <a16:creationId xmlns:a16="http://schemas.microsoft.com/office/drawing/2014/main" id="{D2A1E7C9-4CB9-4F78-9246-4C166D0633FD}"/>
              </a:ext>
            </a:extLst>
          </p:cNvPr>
          <p:cNvGrpSpPr/>
          <p:nvPr/>
        </p:nvGrpSpPr>
        <p:grpSpPr>
          <a:xfrm>
            <a:off x="7601372" y="5065085"/>
            <a:ext cx="1207347" cy="1169890"/>
            <a:chOff x="1412240" y="1981815"/>
            <a:chExt cx="1493520" cy="1447185"/>
          </a:xfrm>
        </p:grpSpPr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61B58208-28AA-4550-81DC-789FB1D1010F}"/>
                </a:ext>
              </a:extLst>
            </p:cNvPr>
            <p:cNvSpPr/>
            <p:nvPr/>
          </p:nvSpPr>
          <p:spPr>
            <a:xfrm>
              <a:off x="1412240" y="2438400"/>
              <a:ext cx="1493520" cy="990600"/>
            </a:xfrm>
            <a:prstGeom prst="roundRect">
              <a:avLst>
                <a:gd name="adj" fmla="val 7143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sz="1600" dirty="0"/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751140D6-3377-4AFB-ACB3-C2FEC1370FD0}"/>
                </a:ext>
              </a:extLst>
            </p:cNvPr>
            <p:cNvSpPr/>
            <p:nvPr/>
          </p:nvSpPr>
          <p:spPr>
            <a:xfrm>
              <a:off x="1849120" y="284226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1600"/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FF59085F-4444-46D8-B58A-C61CDBEC404E}"/>
                </a:ext>
              </a:extLst>
            </p:cNvPr>
            <p:cNvSpPr/>
            <p:nvPr/>
          </p:nvSpPr>
          <p:spPr>
            <a:xfrm>
              <a:off x="2509520" y="2530475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>
                  <a:extLst>
                    <a:ext uri="{FF2B5EF4-FFF2-40B4-BE49-F238E27FC236}">
                      <a16:creationId xmlns:a16="http://schemas.microsoft.com/office/drawing/2014/main" id="{4695412D-050E-4E20-810B-A8E91DA1CECE}"/>
                    </a:ext>
                  </a:extLst>
                </p:cNvPr>
                <p:cNvSpPr txBox="1"/>
                <p:nvPr/>
              </p:nvSpPr>
              <p:spPr>
                <a:xfrm>
                  <a:off x="1737360" y="1981815"/>
                  <a:ext cx="924560" cy="5469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CL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sz="20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p>
                            <m:r>
                              <a:rPr lang="es-CL" sz="20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sSup>
                              <m:sSupPr>
                                <m:ctrlPr>
                                  <a:rPr lang="es-CL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L" sz="2000" b="1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p>
                                <m:r>
                                  <a:rPr lang="es-CL" sz="2000" b="1" i="1" smtClean="0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es-CL" sz="1400" b="1" dirty="0"/>
                </a:p>
              </p:txBody>
            </p:sp>
          </mc:Choice>
          <mc:Fallback xmlns="">
            <p:sp>
              <p:nvSpPr>
                <p:cNvPr id="76" name="CuadroTexto 75">
                  <a:extLst>
                    <a:ext uri="{FF2B5EF4-FFF2-40B4-BE49-F238E27FC236}">
                      <a16:creationId xmlns:a16="http://schemas.microsoft.com/office/drawing/2014/main" id="{4695412D-050E-4E20-810B-A8E91DA1CE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7360" y="1981815"/>
                  <a:ext cx="924560" cy="54697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7" name="Conector: curvado 66">
            <a:extLst>
              <a:ext uri="{FF2B5EF4-FFF2-40B4-BE49-F238E27FC236}">
                <a16:creationId xmlns:a16="http://schemas.microsoft.com/office/drawing/2014/main" id="{8CDEF7BA-8F8A-43AD-9BFC-D44C1F409125}"/>
              </a:ext>
            </a:extLst>
          </p:cNvPr>
          <p:cNvCxnSpPr>
            <a:cxnSpLocks/>
            <a:stCxn id="64" idx="1"/>
            <a:endCxn id="101" idx="0"/>
          </p:cNvCxnSpPr>
          <p:nvPr/>
        </p:nvCxnSpPr>
        <p:spPr>
          <a:xfrm rot="10800000" flipV="1">
            <a:off x="5831421" y="4490477"/>
            <a:ext cx="837749" cy="5746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: curvado 67">
            <a:extLst>
              <a:ext uri="{FF2B5EF4-FFF2-40B4-BE49-F238E27FC236}">
                <a16:creationId xmlns:a16="http://schemas.microsoft.com/office/drawing/2014/main" id="{57EE60A6-EA36-4034-9EF6-2FEDB8E53FEA}"/>
              </a:ext>
            </a:extLst>
          </p:cNvPr>
          <p:cNvCxnSpPr>
            <a:stCxn id="64" idx="3"/>
            <a:endCxn id="76" idx="0"/>
          </p:cNvCxnSpPr>
          <p:nvPr/>
        </p:nvCxnSpPr>
        <p:spPr>
          <a:xfrm>
            <a:off x="7395842" y="4490478"/>
            <a:ext cx="842057" cy="5746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CuadroTexto 68">
            <a:extLst>
              <a:ext uri="{FF2B5EF4-FFF2-40B4-BE49-F238E27FC236}">
                <a16:creationId xmlns:a16="http://schemas.microsoft.com/office/drawing/2014/main" id="{6E9CB3A4-F714-4526-9D5D-1C2540B16238}"/>
              </a:ext>
            </a:extLst>
          </p:cNvPr>
          <p:cNvSpPr txBox="1"/>
          <p:nvPr/>
        </p:nvSpPr>
        <p:spPr>
          <a:xfrm>
            <a:off x="5934084" y="4361729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/>
              <a:t>SI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D1D60D41-BFFF-44D0-BFF7-6DEB0EF785B3}"/>
              </a:ext>
            </a:extLst>
          </p:cNvPr>
          <p:cNvSpPr txBox="1"/>
          <p:nvPr/>
        </p:nvSpPr>
        <p:spPr>
          <a:xfrm>
            <a:off x="7785402" y="4347588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/>
              <a:t>NO</a:t>
            </a:r>
          </a:p>
        </p:txBody>
      </p:sp>
      <p:grpSp>
        <p:nvGrpSpPr>
          <p:cNvPr id="83" name="Grupo 82">
            <a:extLst>
              <a:ext uri="{FF2B5EF4-FFF2-40B4-BE49-F238E27FC236}">
                <a16:creationId xmlns:a16="http://schemas.microsoft.com/office/drawing/2014/main" id="{601A5DE8-83F5-4310-BAA3-DCC0EAB08C70}"/>
              </a:ext>
            </a:extLst>
          </p:cNvPr>
          <p:cNvGrpSpPr/>
          <p:nvPr/>
        </p:nvGrpSpPr>
        <p:grpSpPr>
          <a:xfrm>
            <a:off x="2733590" y="5071509"/>
            <a:ext cx="1207347" cy="1169890"/>
            <a:chOff x="1412240" y="1981815"/>
            <a:chExt cx="1493520" cy="1447185"/>
          </a:xfrm>
        </p:grpSpPr>
        <p:sp>
          <p:nvSpPr>
            <p:cNvPr id="84" name="Rectángulo: esquinas redondeadas 83">
              <a:extLst>
                <a:ext uri="{FF2B5EF4-FFF2-40B4-BE49-F238E27FC236}">
                  <a16:creationId xmlns:a16="http://schemas.microsoft.com/office/drawing/2014/main" id="{B4E65BEF-7334-4076-A5D6-145E907B2336}"/>
                </a:ext>
              </a:extLst>
            </p:cNvPr>
            <p:cNvSpPr/>
            <p:nvPr/>
          </p:nvSpPr>
          <p:spPr>
            <a:xfrm>
              <a:off x="1412240" y="2438400"/>
              <a:ext cx="1493520" cy="990600"/>
            </a:xfrm>
            <a:prstGeom prst="roundRect">
              <a:avLst>
                <a:gd name="adj" fmla="val 7143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sz="1600" dirty="0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FD64D702-1B2E-4574-8180-B1946ABBE29F}"/>
                </a:ext>
              </a:extLst>
            </p:cNvPr>
            <p:cNvSpPr/>
            <p:nvPr/>
          </p:nvSpPr>
          <p:spPr>
            <a:xfrm>
              <a:off x="1584960" y="309118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1600"/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76B365C6-219F-4226-B3B5-120F08B8F9CC}"/>
                </a:ext>
              </a:extLst>
            </p:cNvPr>
            <p:cNvSpPr/>
            <p:nvPr/>
          </p:nvSpPr>
          <p:spPr>
            <a:xfrm>
              <a:off x="2245360" y="280289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CuadroTexto 87">
                  <a:extLst>
                    <a:ext uri="{FF2B5EF4-FFF2-40B4-BE49-F238E27FC236}">
                      <a16:creationId xmlns:a16="http://schemas.microsoft.com/office/drawing/2014/main" id="{8FD0912B-5705-4DD1-B871-F78671171CA0}"/>
                    </a:ext>
                  </a:extLst>
                </p:cNvPr>
                <p:cNvSpPr txBox="1"/>
                <p:nvPr/>
              </p:nvSpPr>
              <p:spPr>
                <a:xfrm>
                  <a:off x="1737360" y="1981815"/>
                  <a:ext cx="924560" cy="5469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CL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sz="20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p>
                            <m:sSup>
                              <m:sSupPr>
                                <m:ctrlPr>
                                  <a:rPr lang="es-CL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L" sz="2000" b="1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p>
                                <m:r>
                                  <a:rPr lang="es-CL" sz="2000" b="1" i="1" smtClean="0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es-CL" sz="1400" b="1" dirty="0"/>
                </a:p>
              </p:txBody>
            </p:sp>
          </mc:Choice>
          <mc:Fallback xmlns="">
            <p:sp>
              <p:nvSpPr>
                <p:cNvPr id="88" name="CuadroTexto 87">
                  <a:extLst>
                    <a:ext uri="{FF2B5EF4-FFF2-40B4-BE49-F238E27FC236}">
                      <a16:creationId xmlns:a16="http://schemas.microsoft.com/office/drawing/2014/main" id="{8FD0912B-5705-4DD1-B871-F78671171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7360" y="1981815"/>
                  <a:ext cx="924560" cy="54697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3C77301A-0A98-4304-A496-1154B979B2D8}"/>
              </a:ext>
            </a:extLst>
          </p:cNvPr>
          <p:cNvGrpSpPr/>
          <p:nvPr/>
        </p:nvGrpSpPr>
        <p:grpSpPr>
          <a:xfrm>
            <a:off x="5194893" y="5065085"/>
            <a:ext cx="1207347" cy="1169890"/>
            <a:chOff x="1412240" y="1981815"/>
            <a:chExt cx="1493520" cy="1447185"/>
          </a:xfrm>
        </p:grpSpPr>
        <p:sp>
          <p:nvSpPr>
            <p:cNvPr id="96" name="Rectángulo: esquinas redondeadas 95">
              <a:extLst>
                <a:ext uri="{FF2B5EF4-FFF2-40B4-BE49-F238E27FC236}">
                  <a16:creationId xmlns:a16="http://schemas.microsoft.com/office/drawing/2014/main" id="{A577914A-6270-40EF-9B63-3B7492C21C1D}"/>
                </a:ext>
              </a:extLst>
            </p:cNvPr>
            <p:cNvSpPr/>
            <p:nvPr/>
          </p:nvSpPr>
          <p:spPr>
            <a:xfrm>
              <a:off x="1412240" y="2438400"/>
              <a:ext cx="1493520" cy="990600"/>
            </a:xfrm>
            <a:prstGeom prst="roundRect">
              <a:avLst>
                <a:gd name="adj" fmla="val 7143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sz="1600" dirty="0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D56BECA0-289E-40FC-BA21-B69D7BDC8D0B}"/>
                </a:ext>
              </a:extLst>
            </p:cNvPr>
            <p:cNvSpPr/>
            <p:nvPr/>
          </p:nvSpPr>
          <p:spPr>
            <a:xfrm>
              <a:off x="2600960" y="314325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1600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525BEC99-8386-4CC6-9892-9C800557EB04}"/>
                </a:ext>
              </a:extLst>
            </p:cNvPr>
            <p:cNvSpPr/>
            <p:nvPr/>
          </p:nvSpPr>
          <p:spPr>
            <a:xfrm>
              <a:off x="1645920" y="2592070"/>
              <a:ext cx="182880" cy="1828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CuadroTexto 100">
                  <a:extLst>
                    <a:ext uri="{FF2B5EF4-FFF2-40B4-BE49-F238E27FC236}">
                      <a16:creationId xmlns:a16="http://schemas.microsoft.com/office/drawing/2014/main" id="{ACDD0758-74A7-4707-A14E-C22530F80CE3}"/>
                    </a:ext>
                  </a:extLst>
                </p:cNvPr>
                <p:cNvSpPr txBox="1"/>
                <p:nvPr/>
              </p:nvSpPr>
              <p:spPr>
                <a:xfrm>
                  <a:off x="1737360" y="1981815"/>
                  <a:ext cx="924560" cy="5469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CL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sz="20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p>
                            <m:r>
                              <a:rPr lang="es-CL" sz="20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sSup>
                              <m:sSupPr>
                                <m:ctrlPr>
                                  <a:rPr lang="es-CL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L" sz="2000" b="1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p>
                                <m:r>
                                  <a:rPr lang="es-CL" sz="2000" b="1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es-CL" sz="1400" b="1" dirty="0"/>
                </a:p>
              </p:txBody>
            </p:sp>
          </mc:Choice>
          <mc:Fallback xmlns="">
            <p:sp>
              <p:nvSpPr>
                <p:cNvPr id="101" name="CuadroTexto 100">
                  <a:extLst>
                    <a:ext uri="{FF2B5EF4-FFF2-40B4-BE49-F238E27FC236}">
                      <a16:creationId xmlns:a16="http://schemas.microsoft.com/office/drawing/2014/main" id="{ACDD0758-74A7-4707-A14E-C22530F80C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7360" y="1981815"/>
                  <a:ext cx="924560" cy="54697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34368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C4591C-F488-4859-A5BC-9AD98F6C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Qué tan rápido se puede ordenar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B43763A-91A2-466D-962D-4061B3E142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s-CL" dirty="0"/>
                  <a:t>Pero necesitamos que sea posible llegar a cada permutación para cada posible instancia.</a:t>
                </a:r>
              </a:p>
              <a:p>
                <a:endParaRPr lang="es-CL" dirty="0"/>
              </a:p>
              <a:p>
                <a:r>
                  <a:rPr lang="es-CL" dirty="0"/>
                  <a:t>Para esto el algoritmo debe realizar suficientes comparaciones de manera que cada hoja del árbol tenga una única permutación.</a:t>
                </a:r>
              </a:p>
              <a:p>
                <a:endParaRPr lang="es-CL" dirty="0"/>
              </a:p>
              <a:p>
                <a:r>
                  <a:rPr lang="es-CL" dirty="0"/>
                  <a:t>Si dividimos equitativamente en cada paso y ejecutamos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dirty="0"/>
                  <a:t> comparaciones, tenemos un árbol con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s-CL" dirty="0"/>
                  <a:t> hojas.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B43763A-91A2-466D-962D-4061B3E142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186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840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B95011F-1434-4919-81D2-0AB2D63046E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:r>
                  <a:rPr lang="es-CL" dirty="0"/>
                  <a:t>Para que cada permutación pueda tener su propia hoja, necesitamos tener al menos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s-CL" dirty="0"/>
                  <a:t> hojas en el árbol. Para esto se debe cumplir que:</a:t>
                </a:r>
                <a:endParaRPr lang="es-CL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s-CL" b="0" dirty="0"/>
              </a:p>
              <a:p>
                <a:pPr marL="0" indent="0" algn="ctr">
                  <a:buNone/>
                </a:pPr>
                <a:endParaRPr lang="es-CL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func>
                        <m:func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CL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func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Podemos acotar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B95011F-1434-4919-81D2-0AB2D63046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474" r="-126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957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B95011F-1434-4919-81D2-0AB2D63046E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!=1⋅2⋅3…</m:t>
                      </m:r>
                      <m:d>
                        <m:dPr>
                          <m:ctrlPr>
                            <a:rPr lang="es-CL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CL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L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CL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CL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CL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s-CL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CL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CL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L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L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CL" b="0" i="1" dirty="0" smtClean="0"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s-CL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CL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CL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CL" b="0" dirty="0"/>
              </a:p>
              <a:p>
                <a:pPr marL="0" indent="0">
                  <a:buNone/>
                </a:pPr>
                <a:endParaRPr lang="es-CL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L" i="1" dirty="0">
                          <a:latin typeface="Cambria Math" panose="02040503050406030204" pitchFamily="18" charset="0"/>
                        </a:rPr>
                        <m:t>!&lt;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L" i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L" i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…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L" i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L" i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…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L" i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CL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Por lo tanto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B95011F-1434-4919-81D2-0AB2D63046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47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63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0F864-BDC3-4BE9-8FFA-209EC5F4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problema de ordenar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DEC46-D778-4AAE-A0C5-8E1A8CDF0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18" y="1824419"/>
            <a:ext cx="9047181" cy="4273222"/>
          </a:xfrm>
        </p:spPr>
        <p:txBody>
          <a:bodyPr anchor="ctr"/>
          <a:lstStyle/>
          <a:p>
            <a:r>
              <a:rPr lang="es-CL" dirty="0"/>
              <a:t>Debemos intercambiar elementos no adyacentes</a:t>
            </a:r>
          </a:p>
          <a:p>
            <a:endParaRPr lang="es-CL" dirty="0"/>
          </a:p>
          <a:p>
            <a:r>
              <a:rPr lang="es-CL" dirty="0"/>
              <a:t>¿Qué tan rápido puede ordenar un algoritmo haciendo esto?</a:t>
            </a:r>
          </a:p>
        </p:txBody>
      </p:sp>
    </p:spTree>
    <p:extLst>
      <p:ext uri="{BB962C8B-B14F-4D97-AF65-F5344CB8AC3E}">
        <p14:creationId xmlns:p14="http://schemas.microsoft.com/office/powerpoint/2010/main" val="3180983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B95011F-1434-4919-81D2-0AB2D63046E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!=1⋅2⋅3…</m:t>
                      </m:r>
                      <m:d>
                        <m:dPr>
                          <m:ctrlPr>
                            <a:rPr lang="es-CL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CL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L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CL" i="1" dirty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CL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CL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s-CL" i="1" dirty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CL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CL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L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CL" i="1" dirty="0"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s-CL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CL" i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CL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L" i="1" dirty="0">
                          <a:latin typeface="Cambria Math" panose="02040503050406030204" pitchFamily="18" charset="0"/>
                        </a:rPr>
                        <m:t>!&gt;1⋅1⋅1…1⋅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CL" i="1" dirty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…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CL" i="1" dirty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Por lo tanto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B95011F-1434-4919-81D2-0AB2D63046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47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903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5312BF-52FB-44D4-9872-CC1DB162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Cota inferior de ordenación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304AB2-9908-42E9-AF37-D38A87FA2D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Entonces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Esto significa que: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304AB2-9908-42E9-AF37-D38A87FA2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8CC4467-0963-4B46-8070-CD89540311AD}"/>
                  </a:ext>
                </a:extLst>
              </p:cNvPr>
              <p:cNvSpPr/>
              <p:nvPr/>
            </p:nvSpPr>
            <p:spPr>
              <a:xfrm>
                <a:off x="251461" y="4679579"/>
                <a:ext cx="8641076" cy="1409251"/>
              </a:xfrm>
              <a:prstGeom prst="roundRect">
                <a:avLst/>
              </a:prstGeom>
              <a:ln w="76200" cmpd="dbl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L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Cualquier algoritmo de ordenación por comparación debe ejecutar como mínimo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L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comparaciones en su peor caso.</a:t>
                </a: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8CC4467-0963-4B46-8070-CD89540311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4679579"/>
                <a:ext cx="8641076" cy="1409251"/>
              </a:xfrm>
              <a:prstGeom prst="roundRect">
                <a:avLst/>
              </a:prstGeom>
              <a:blipFill>
                <a:blip r:embed="rId3"/>
                <a:stretch>
                  <a:fillRect t="-410" b="-7787"/>
                </a:stretch>
              </a:blipFill>
              <a:ln w="76200" cmpd="dbl"/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115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3F4CC-1FB5-4D25-BED3-D1A519F1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problema de ordenar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E2143-4B29-4572-9806-407C52808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68" y="1824419"/>
            <a:ext cx="8892539" cy="427322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CL" dirty="0"/>
              <a:t>Definimos </a:t>
            </a:r>
            <a:r>
              <a:rPr lang="es-CL" b="1" dirty="0">
                <a:solidFill>
                  <a:schemeClr val="accent2"/>
                </a:solidFill>
              </a:rPr>
              <a:t>problema</a:t>
            </a:r>
            <a:r>
              <a:rPr lang="es-CL" b="1" dirty="0"/>
              <a:t> </a:t>
            </a:r>
            <a:r>
              <a:rPr lang="es-CL" dirty="0"/>
              <a:t>como una relación entre input y output</a:t>
            </a:r>
          </a:p>
          <a:p>
            <a:endParaRPr lang="es-CL" dirty="0"/>
          </a:p>
          <a:p>
            <a:pPr marL="0" indent="0">
              <a:buNone/>
            </a:pPr>
            <a:r>
              <a:rPr lang="es-CL" dirty="0"/>
              <a:t>Una </a:t>
            </a:r>
            <a:r>
              <a:rPr lang="es-CL" b="1" dirty="0">
                <a:solidFill>
                  <a:schemeClr val="accent2"/>
                </a:solidFill>
              </a:rPr>
              <a:t>instancia</a:t>
            </a:r>
            <a:r>
              <a:rPr lang="es-CL" dirty="0"/>
              <a:t> de un problema es un input específico</a:t>
            </a:r>
          </a:p>
          <a:p>
            <a:endParaRPr lang="es-CL" dirty="0"/>
          </a:p>
          <a:p>
            <a:pPr marL="0" indent="0">
              <a:buNone/>
            </a:pPr>
            <a:r>
              <a:rPr lang="es-CL" dirty="0"/>
              <a:t>¿Cómo podríamos definir formalmente el </a:t>
            </a:r>
            <a:r>
              <a:rPr lang="es-CL" b="1" dirty="0">
                <a:solidFill>
                  <a:schemeClr val="accent2"/>
                </a:solidFill>
              </a:rPr>
              <a:t>problema de ordenar</a:t>
            </a:r>
            <a:r>
              <a:rPr lang="es-C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3160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1939-C51B-4A10-947D-1B4C5D98E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problema de ordenar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78959A-DD38-452B-B343-CF63B68E1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s-CL" dirty="0"/>
                  <a:t>De la manera más general posible:</a:t>
                </a:r>
              </a:p>
              <a:p>
                <a:endParaRPr lang="es-CL" dirty="0"/>
              </a:p>
              <a:p>
                <a:r>
                  <a:rPr lang="es-CL" dirty="0"/>
                  <a:t>Input: Una secuencia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CL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</m:d>
                  </m:oMath>
                </a14:m>
                <a:endParaRPr lang="es-CL" b="1" dirty="0">
                  <a:solidFill>
                    <a:schemeClr val="accent2"/>
                  </a:solidFill>
                </a:endParaRPr>
              </a:p>
              <a:p>
                <a:r>
                  <a:rPr lang="es-CL" dirty="0"/>
                  <a:t>Output: Una permutación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s-CL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CL" dirty="0"/>
                  <a:t> tal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Es decir buscamos la permutación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CL" dirty="0"/>
                  <a:t> que “deshace”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78959A-DD38-452B-B343-CF63B68E1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 b="-211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81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52C2-25A0-4ED5-8B60-733B1888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problema de ordenar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082A6-5D88-4CB3-9EBD-6C5B93308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CL" dirty="0"/>
              <a:t>¿Cuántas posibles soluciones tiene una instancia?</a:t>
            </a:r>
          </a:p>
          <a:p>
            <a:endParaRPr lang="es-CL" dirty="0"/>
          </a:p>
          <a:p>
            <a:r>
              <a:rPr lang="es-CL" dirty="0"/>
              <a:t>¿Qué pasa si hay elementos repetidos?</a:t>
            </a:r>
          </a:p>
        </p:txBody>
      </p:sp>
    </p:spTree>
    <p:extLst>
      <p:ext uri="{BB962C8B-B14F-4D97-AF65-F5344CB8AC3E}">
        <p14:creationId xmlns:p14="http://schemas.microsoft.com/office/powerpoint/2010/main" val="212152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0F2C43-6C44-4A0E-BE1B-E9D1145FFFB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786308" cy="5867400"/>
          </a:xfrm>
        </p:spPr>
        <p:txBody>
          <a:bodyPr anchor="ctr">
            <a:normAutofit fontScale="92500"/>
          </a:bodyPr>
          <a:lstStyle/>
          <a:p>
            <a:r>
              <a:rPr lang="es-CL" dirty="0"/>
              <a:t>Una instancia sin elementos repetidos tiene una única solución. </a:t>
            </a:r>
          </a:p>
          <a:p>
            <a:endParaRPr lang="es-CL" dirty="0"/>
          </a:p>
          <a:p>
            <a:r>
              <a:rPr lang="es-CL" dirty="0"/>
              <a:t>Si hay elementos repetidos, significa que hay más de una posible solución. Esto hace que el problema sea </a:t>
            </a:r>
            <a:r>
              <a:rPr lang="es-CL" b="1" dirty="0">
                <a:solidFill>
                  <a:schemeClr val="accent2"/>
                </a:solidFill>
              </a:rPr>
              <a:t>más fácil</a:t>
            </a:r>
            <a:r>
              <a:rPr lang="es-CL" dirty="0"/>
              <a:t>.</a:t>
            </a:r>
          </a:p>
          <a:p>
            <a:endParaRPr lang="es-CL" dirty="0"/>
          </a:p>
          <a:p>
            <a:r>
              <a:rPr lang="es-CL" dirty="0"/>
              <a:t>Nos importa analizar que tan difícil es el problema, por lo que analizaremos el caso más difícil: sin elementos repetidos.</a:t>
            </a:r>
          </a:p>
        </p:txBody>
      </p:sp>
    </p:spTree>
    <p:extLst>
      <p:ext uri="{BB962C8B-B14F-4D97-AF65-F5344CB8AC3E}">
        <p14:creationId xmlns:p14="http://schemas.microsoft.com/office/powerpoint/2010/main" val="659910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892C-E1C4-4031-861C-802FFE0DC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problema de ordenar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E6E25-E493-412B-B1A8-5B6502B88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L" dirty="0"/>
              <a:t>Para una instancia, debemos encontrar la única permutación que la resuelve.</a:t>
            </a:r>
          </a:p>
          <a:p>
            <a:endParaRPr lang="es-CL" dirty="0"/>
          </a:p>
          <a:p>
            <a:r>
              <a:rPr lang="es-CL" dirty="0"/>
              <a:t>¿Cuántas permutaciones hay?</a:t>
            </a:r>
          </a:p>
          <a:p>
            <a:endParaRPr lang="es-CL" dirty="0"/>
          </a:p>
          <a:p>
            <a:r>
              <a:rPr lang="es-CL" dirty="0"/>
              <a:t>¿Cuántas posibles instancias hay?</a:t>
            </a:r>
          </a:p>
        </p:txBody>
      </p:sp>
    </p:spTree>
    <p:extLst>
      <p:ext uri="{BB962C8B-B14F-4D97-AF65-F5344CB8AC3E}">
        <p14:creationId xmlns:p14="http://schemas.microsoft.com/office/powerpoint/2010/main" val="206444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BF36642A-9E3E-40E1-AE0E-B0EBC953426A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 lnSpcReduction="10000"/>
              </a:bodyPr>
              <a:lstStyle/>
              <a:p>
                <a:r>
                  <a:rPr lang="es-CL" dirty="0"/>
                  <a:t>El conjunto de instancias se define como: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>
                              <a:latin typeface="Cambria Math" panose="02040503050406030204" pitchFamily="18" charset="0"/>
                            </a:rPr>
                            <m:t>𝒜</m:t>
                          </m:r>
                        </m:e>
                      </m:d>
                      <m:r>
                        <a:rPr lang="es-CL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CL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>
                                  <a:latin typeface="Cambria Math" panose="02040503050406030204" pitchFamily="18" charset="0"/>
                                </a:rPr>
                                <m:t>𝒜</m:t>
                              </m:r>
                            </m:e>
                          </m:d>
                          <m:r>
                            <a:rPr lang="es-CL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  <m:e>
                          <m:r>
                            <a:rPr lang="es-CL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s-CL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CL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L" smtClean="0">
                              <a:latin typeface="Cambria Math" panose="02040503050406030204" pitchFamily="18" charset="0"/>
                            </a:rPr>
                            <m:t>es</m:t>
                          </m:r>
                          <m:r>
                            <a:rPr lang="es-CL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L" smtClean="0">
                              <a:latin typeface="Cambria Math" panose="02040503050406030204" pitchFamily="18" charset="0"/>
                            </a:rPr>
                            <m:t>una</m:t>
                          </m:r>
                          <m:r>
                            <a:rPr lang="es-CL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L" smtClean="0">
                              <a:latin typeface="Cambria Math" panose="02040503050406030204" pitchFamily="18" charset="0"/>
                            </a:rPr>
                            <m:t>permutaci</m:t>
                          </m:r>
                          <m:r>
                            <a:rPr lang="es-CL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es-CL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s-CL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r>
                  <a:rPr lang="es-CL" dirty="0"/>
                  <a:t>Una solución para una instancia </a:t>
                </a:r>
                <a14:m>
                  <m:oMath xmlns:m="http://schemas.openxmlformats.org/officeDocument/2006/math">
                    <m:r>
                      <a:rPr lang="es-CL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</m:d>
                  </m:oMath>
                </a14:m>
                <a:r>
                  <a:rPr lang="es-CL" dirty="0"/>
                  <a:t> es una permutación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s-CL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CL" dirty="0"/>
                  <a:t> tal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s-CL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>
                                <a:latin typeface="Cambria Math" panose="02040503050406030204" pitchFamily="18" charset="0"/>
                              </a:rPr>
                              <m:t>𝒜</m:t>
                            </m:r>
                          </m:e>
                        </m:d>
                      </m:e>
                    </m:d>
                    <m:r>
                      <a:rPr lang="es-C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s-CL" dirty="0"/>
                  <a:t>. Todas estas permutaciones forman el conjunto de soluciones:</a:t>
                </a:r>
              </a:p>
              <a:p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CL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CL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CL"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  <m:e>
                          <m:r>
                            <a:rPr lang="es-CL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s-CL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CL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L">
                              <a:latin typeface="Cambria Math" panose="02040503050406030204" pitchFamily="18" charset="0"/>
                            </a:rPr>
                            <m:t>es</m:t>
                          </m:r>
                          <m:r>
                            <a:rPr lang="es-CL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L">
                              <a:latin typeface="Cambria Math" panose="02040503050406030204" pitchFamily="18" charset="0"/>
                            </a:rPr>
                            <m:t>una</m:t>
                          </m:r>
                          <m:r>
                            <a:rPr lang="es-CL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L">
                              <a:latin typeface="Cambria Math" panose="02040503050406030204" pitchFamily="18" charset="0"/>
                            </a:rPr>
                            <m:t>permutaci</m:t>
                          </m:r>
                          <m:r>
                            <a:rPr lang="es-CL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es-CL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s-CL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s-CL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BF36642A-9E3E-40E1-AE0E-B0EBC95342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58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9550-FEA1-4043-ADA3-DE0EE0497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problema de ordenar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8F28DE-5F8E-47AE-83A6-63F37F099A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s-CL" dirty="0"/>
                  <a:t>Hay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s-CL" dirty="0"/>
                  <a:t> instancias y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s-CL" dirty="0"/>
                  <a:t> permutaciones, y cada instancia tiene como solución una permutación en particular.</a:t>
                </a:r>
              </a:p>
              <a:p>
                <a:endParaRPr lang="es-CL" dirty="0"/>
              </a:p>
              <a:p>
                <a:r>
                  <a:rPr lang="es-CL" dirty="0"/>
                  <a:t>¿Es cada permutación solución de una única instancia?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8F28DE-5F8E-47AE-83A6-63F37F099A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282914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" id="{69943935-B420-4F88-B968-35D5A193A473}" vid="{AD422188-BBE9-4BEF-B6CE-9A5703EB15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2847</TotalTime>
  <Words>817</Words>
  <Application>Microsoft Office PowerPoint</Application>
  <PresentationFormat>On-screen Show (4:3)</PresentationFormat>
  <Paragraphs>122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IIC2133</vt:lpstr>
      <vt:lpstr>El problema de ordenar</vt:lpstr>
      <vt:lpstr>El problema de ordenar</vt:lpstr>
      <vt:lpstr>El problema de ordenar</vt:lpstr>
      <vt:lpstr>El problema de ordenar </vt:lpstr>
      <vt:lpstr>El problema de ordenar</vt:lpstr>
      <vt:lpstr>PowerPoint Presentation</vt:lpstr>
      <vt:lpstr>El problema de ordenar</vt:lpstr>
      <vt:lpstr>PowerPoint Presentation</vt:lpstr>
      <vt:lpstr>El problema de ordenar</vt:lpstr>
      <vt:lpstr>PowerPoint Presentation</vt:lpstr>
      <vt:lpstr>PowerPoint Presentation</vt:lpstr>
      <vt:lpstr>El problema de ordenar</vt:lpstr>
      <vt:lpstr>PowerPoint Presentation</vt:lpstr>
      <vt:lpstr>Qué tan rápido se puede ordenar</vt:lpstr>
      <vt:lpstr>PowerPoint Presentation</vt:lpstr>
      <vt:lpstr>PowerPoint Presentation</vt:lpstr>
      <vt:lpstr>Qué tan rápido se puede ordenar</vt:lpstr>
      <vt:lpstr>PowerPoint Presentation</vt:lpstr>
      <vt:lpstr>PowerPoint Presentation</vt:lpstr>
      <vt:lpstr>PowerPoint Presentation</vt:lpstr>
      <vt:lpstr>Cota inferior de ordenación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 ideas</dc:title>
  <dc:creator>Antonio López Larraechea</dc:creator>
  <cp:lastModifiedBy>Vicente Errázuriz</cp:lastModifiedBy>
  <cp:revision>135</cp:revision>
  <cp:lastPrinted>2019-03-06T13:05:17Z</cp:lastPrinted>
  <dcterms:created xsi:type="dcterms:W3CDTF">2018-02-12T03:24:41Z</dcterms:created>
  <dcterms:modified xsi:type="dcterms:W3CDTF">2020-08-31T17:31:25Z</dcterms:modified>
</cp:coreProperties>
</file>