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3"/>
  </p:notesMasterIdLst>
  <p:sldIdLst>
    <p:sldId id="302" r:id="rId2"/>
    <p:sldId id="303" r:id="rId3"/>
    <p:sldId id="307" r:id="rId4"/>
    <p:sldId id="271" r:id="rId5"/>
    <p:sldId id="308" r:id="rId6"/>
    <p:sldId id="309" r:id="rId7"/>
    <p:sldId id="310" r:id="rId8"/>
    <p:sldId id="306" r:id="rId9"/>
    <p:sldId id="311" r:id="rId10"/>
    <p:sldId id="312" r:id="rId11"/>
    <p:sldId id="305" r:id="rId12"/>
    <p:sldId id="313" r:id="rId13"/>
    <p:sldId id="315" r:id="rId14"/>
    <p:sldId id="316" r:id="rId15"/>
    <p:sldId id="317" r:id="rId16"/>
    <p:sldId id="318" r:id="rId17"/>
    <p:sldId id="319" r:id="rId18"/>
    <p:sldId id="304" r:id="rId19"/>
    <p:sldId id="320" r:id="rId20"/>
    <p:sldId id="321" r:id="rId21"/>
    <p:sldId id="325" r:id="rId22"/>
    <p:sldId id="322" r:id="rId23"/>
    <p:sldId id="323" r:id="rId24"/>
    <p:sldId id="324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7" r:id="rId35"/>
    <p:sldId id="343" r:id="rId36"/>
    <p:sldId id="338" r:id="rId37"/>
    <p:sldId id="336" r:id="rId38"/>
    <p:sldId id="339" r:id="rId39"/>
    <p:sldId id="340" r:id="rId40"/>
    <p:sldId id="341" r:id="rId41"/>
    <p:sldId id="34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F1E"/>
    <a:srgbClr val="FDCBA3"/>
    <a:srgbClr val="437FBB"/>
    <a:srgbClr val="6697C8"/>
    <a:srgbClr val="7BA5CF"/>
    <a:srgbClr val="9FBEDC"/>
    <a:srgbClr val="00FF00"/>
    <a:srgbClr val="2683C6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7" autoAdjust="0"/>
    <p:restoredTop sz="87821" autoAdjust="0"/>
  </p:normalViewPr>
  <p:slideViewPr>
    <p:cSldViewPr snapToGrid="0" showGuides="1">
      <p:cViewPr>
        <p:scale>
          <a:sx n="125" d="100"/>
          <a:sy n="125" d="100"/>
        </p:scale>
        <p:origin x="1578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EF94-9CC9-4FEF-9842-2354CA15831D}" type="datetimeFigureOut">
              <a:rPr lang="es-CL" smtClean="0"/>
              <a:t>31-08-2020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BD40-0E58-4A34-B65E-DC1570812FF9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45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C490-B9D6-4CC8-A840-A10C048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15878-8477-466A-82C8-DD1345CF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1" y="1287532"/>
            <a:ext cx="5273036" cy="4904072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Correctitud de Quicksort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Complejidad de Quicksort: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Peor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Mejor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Caso promedio</a:t>
            </a:r>
          </a:p>
        </p:txBody>
      </p:sp>
    </p:spTree>
    <p:extLst>
      <p:ext uri="{BB962C8B-B14F-4D97-AF65-F5344CB8AC3E}">
        <p14:creationId xmlns:p14="http://schemas.microsoft.com/office/powerpoint/2010/main" val="417114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La situación antes descrita se expresa con la recurrencia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Esto se traduce a la siguiente sumatoria: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30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C490-B9D6-4CC8-A840-A10C048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15878-8477-466A-82C8-DD1345CF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1" y="1287532"/>
            <a:ext cx="5273036" cy="4904072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Correctitud de Quicksort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Complejidad de Quicksort: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Peor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Mejor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Caso promedio</a:t>
            </a:r>
          </a:p>
        </p:txBody>
      </p:sp>
    </p:spTree>
    <p:extLst>
      <p:ext uri="{BB962C8B-B14F-4D97-AF65-F5344CB8AC3E}">
        <p14:creationId xmlns:p14="http://schemas.microsoft.com/office/powerpoint/2010/main" val="238034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D00F5-B1CF-461D-A66C-265EF876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Mejor caso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CFB27-7949-4EE3-BCB3-D6BE166F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Discutimos que el mejor caso es cuando el pivote divide el intervalo de manera equitativa.</a:t>
            </a:r>
          </a:p>
          <a:p>
            <a:endParaRPr lang="es-CL" dirty="0"/>
          </a:p>
          <a:p>
            <a:r>
              <a:rPr lang="es-CL" dirty="0"/>
              <a:t>¿Qué tiempo toma el algoritmo en este caso?</a:t>
            </a:r>
          </a:p>
          <a:p>
            <a:endParaRPr lang="es-CL" dirty="0"/>
          </a:p>
          <a:p>
            <a:r>
              <a:rPr lang="es-CL" dirty="0"/>
              <a:t>Expresemos la recurrencia</a:t>
            </a:r>
          </a:p>
        </p:txBody>
      </p:sp>
    </p:spTree>
    <p:extLst>
      <p:ext uri="{BB962C8B-B14F-4D97-AF65-F5344CB8AC3E}">
        <p14:creationId xmlns:p14="http://schemas.microsoft.com/office/powerpoint/2010/main" val="220136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CL" dirty="0"/>
                  <a:t>La situación antes descrita se expresa con la recurrencia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Podemos simplificar la expresión acotándolo por arriba: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08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CL" dirty="0"/>
                  <a:t>Por lo tanto queda simplificado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Además, podemos seguir acotándolo: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59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Por lo tanto queda simplificado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Vamos a resolver esta recurrencia para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CL" dirty="0"/>
                  <a:t> tal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7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+2⋅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Cuando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dirty="0"/>
                  <a:t> por el caso base, por lo tanto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9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4C8F34F5-3C47-44C7-8474-F0C5D57DE65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CL" dirty="0"/>
                  <a:t>Tenemos entonces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Por construcción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b="0" dirty="0"/>
              </a:p>
              <a:p>
                <a:pPr marL="0" indent="0">
                  <a:buNone/>
                </a:pPr>
                <a:r>
                  <a:rPr lang="es-CL" dirty="0"/>
                  <a:t>Por lo tanto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dirty="0"/>
                  <a:t>Finalmente</a:t>
                </a:r>
                <a:endParaRPr lang="es-C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4C8F34F5-3C47-44C7-8474-F0C5D57DE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00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C490-B9D6-4CC8-A840-A10C048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15878-8477-466A-82C8-DD1345CF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1" y="1287532"/>
            <a:ext cx="5273036" cy="4904072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Correctitud de Quicksort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Complejidad de Quicksort: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Peor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 Mejor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Caso promedio</a:t>
            </a:r>
          </a:p>
        </p:txBody>
      </p:sp>
    </p:spTree>
    <p:extLst>
      <p:ext uri="{BB962C8B-B14F-4D97-AF65-F5344CB8AC3E}">
        <p14:creationId xmlns:p14="http://schemas.microsoft.com/office/powerpoint/2010/main" val="217645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1077-6761-4CF2-BEF7-6F35C443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 promedio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C26D57-6661-423B-AC98-A6AED04B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Quicksort hace dos operaciones:</a:t>
            </a:r>
          </a:p>
          <a:p>
            <a:pPr lvl="1"/>
            <a:r>
              <a:rPr lang="es-CL" dirty="0"/>
              <a:t>Comparar elementos</a:t>
            </a:r>
          </a:p>
          <a:p>
            <a:pPr lvl="1"/>
            <a:r>
              <a:rPr lang="es-CL" dirty="0"/>
              <a:t>Intercambio de elementos</a:t>
            </a:r>
          </a:p>
          <a:p>
            <a:endParaRPr lang="es-CL" dirty="0"/>
          </a:p>
          <a:p>
            <a:r>
              <a:rPr lang="es-CL" dirty="0"/>
              <a:t>¿Cuál de estos nos interesa contar?</a:t>
            </a:r>
          </a:p>
        </p:txBody>
      </p:sp>
    </p:spTree>
    <p:extLst>
      <p:ext uri="{BB962C8B-B14F-4D97-AF65-F5344CB8AC3E}">
        <p14:creationId xmlns:p14="http://schemas.microsoft.com/office/powerpoint/2010/main" val="272425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C490-B9D6-4CC8-A840-A10C048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15878-8477-466A-82C8-DD1345CF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1" y="1287532"/>
            <a:ext cx="5273036" cy="4904072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Correctitud de Quicksort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Complejidad de Quicksort: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 Peor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 Mejor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 Caso promedio</a:t>
            </a:r>
          </a:p>
        </p:txBody>
      </p:sp>
    </p:spTree>
    <p:extLst>
      <p:ext uri="{BB962C8B-B14F-4D97-AF65-F5344CB8AC3E}">
        <p14:creationId xmlns:p14="http://schemas.microsoft.com/office/powerpoint/2010/main" val="301794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0A5DF4F-B955-4EF4-99CA-EB9951D62F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es-CL" dirty="0"/>
              <a:t>La cantidad de comparaciones, ya que es mayor a la cantidad de intercambios, por lo tanto tiene un mayor impacto en la complejidad del algoritmo.</a:t>
            </a:r>
          </a:p>
        </p:txBody>
      </p:sp>
    </p:spTree>
    <p:extLst>
      <p:ext uri="{BB962C8B-B14F-4D97-AF65-F5344CB8AC3E}">
        <p14:creationId xmlns:p14="http://schemas.microsoft.com/office/powerpoint/2010/main" val="3773991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02A76-91E1-4158-AA9B-1FEB0F77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Definición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959FCD7-7141-4DA9-9E5E-C0E35B9FC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Definimos los datos a ordenar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,⋯,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. Esto significa que el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es 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-</a:t>
                </a:r>
                <a:r>
                  <a:rPr lang="es-CL" dirty="0" err="1"/>
                  <a:t>ésimo</a:t>
                </a:r>
                <a:r>
                  <a:rPr lang="es-CL" dirty="0"/>
                  <a:t> elemento en el arreglo ordenado.</a:t>
                </a:r>
              </a:p>
              <a:p>
                <a:endParaRPr lang="es-CL" dirty="0"/>
              </a:p>
              <a:p>
                <a:r>
                  <a:rPr lang="es-CL" dirty="0"/>
                  <a:t>Una instancia del problema es una permutación de estos elementos.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959FCD7-7141-4DA9-9E5E-C0E35B9FC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141" b="-27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16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A36D3A-C0E4-44D0-93AC-74A911F6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Contemos comparaciones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ADF200A4-8500-4468-B009-B5D525D56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47775"/>
                <a:ext cx="8641076" cy="484986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Escojamos dos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tal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¿Cuando se comparan estos dos elementos?</a:t>
                </a:r>
              </a:p>
              <a:p>
                <a:endParaRPr lang="es-CL" dirty="0"/>
              </a:p>
              <a:p>
                <a:r>
                  <a:rPr lang="es-CL" dirty="0"/>
                  <a:t>¿Es posible que se comparen más de una vez?</a:t>
                </a:r>
              </a:p>
              <a:p>
                <a:endParaRPr lang="es-CL" dirty="0"/>
              </a:p>
              <a:p>
                <a:r>
                  <a:rPr lang="es-CL" dirty="0"/>
                  <a:t>¿Es posible que no se comparen ninguna vez?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ADF200A4-8500-4468-B009-B5D525D56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47775"/>
                <a:ext cx="8641076" cy="4849866"/>
              </a:xfrm>
              <a:blipFill>
                <a:blip r:embed="rId2"/>
                <a:stretch>
                  <a:fillRect l="-212" b="-150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08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B3E2BEE-91B4-4096-9369-5EEF870997D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Se comparan cuando uno de ellos dos es pivote.</a:t>
                </a:r>
              </a:p>
              <a:p>
                <a:endParaRPr lang="es-CL" dirty="0"/>
              </a:p>
              <a:p>
                <a:r>
                  <a:rPr lang="es-CL" dirty="0"/>
                  <a:t>No se vuelven a comparar ya que el pivote se elimina de la llamada recursiva.</a:t>
                </a:r>
              </a:p>
              <a:p>
                <a:endParaRPr lang="es-CL" dirty="0"/>
              </a:p>
              <a:p>
                <a:r>
                  <a:rPr lang="es-CL" dirty="0"/>
                  <a:t>Si, es posible que no se comparen. Esto pasa cuando un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CL" dirty="0"/>
                  <a:t> se escoge como pivote tal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, ya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se separan en dos subintervalos distintos.</a:t>
                </a:r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B3E2BEE-91B4-4096-9369-5EEF87099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505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B906D-C06F-40D0-B7B8-A2B00E87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Contemos comparaciones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128E7D4-87AF-435E-BD6D-150D51D9B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CL" dirty="0"/>
                  <a:t>Por lo tanto cada par de elementos se compara 0 o 1 vez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Definimos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L" dirty="0"/>
                  <a:t> como el número de comparaciones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¿Hay elementos que tengan mayor probabilidad de compararse?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128E7D4-87AF-435E-BD6D-150D51D9B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b="-99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77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402F277A-F1A9-4B36-9238-52D9BF7B1BE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 es la cantidad de elementos que hay entre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 existe una gran probabilidad de que se escoja como pivote un elemento entre ellos dos antes de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 sean pivote. Por lo tanto no se compararían.</a:t>
                </a:r>
              </a:p>
              <a:p>
                <a:endParaRPr lang="es-CL" dirty="0"/>
              </a:p>
              <a:p>
                <a:r>
                  <a:rPr lang="es-CL" dirty="0"/>
                  <a:t>Por otro lado si ambos están muy cerca, hay pocos elementos que pueden escogerse como pivote, por lo que es más probable que se comparen.</a:t>
                </a:r>
              </a:p>
              <a:p>
                <a:endParaRPr lang="es-CL" dirty="0"/>
              </a:p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 no hay elemento entre ellos </a:t>
                </a:r>
                <a:r>
                  <a:rPr lang="es-CL" dirty="0" err="1"/>
                  <a:t>asi</a:t>
                </a:r>
                <a:r>
                  <a:rPr lang="es-CL" dirty="0"/>
                  <a:t> que siempre se compararán.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402F277A-F1A9-4B36-9238-52D9BF7B1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12" r="-1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599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393AFA-BA55-469C-8F9F-A5672412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Contemos comparaciones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FD18D13B-486B-4946-9C23-6B88FFE16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4419"/>
                <a:ext cx="9144001" cy="4273222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s-CL" sz="2700" dirty="0"/>
                  <a:t>¿Cuál es la probabilidad exacta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7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sz="27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CL" sz="27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sz="2700" dirty="0"/>
                  <a:t>?</a:t>
                </a:r>
              </a:p>
              <a:p>
                <a:endParaRPr lang="es-CL" sz="2700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FD18D13B-486B-4946-9C23-6B88FFE16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4419"/>
                <a:ext cx="9144001" cy="42732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31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E1855DC9-12B1-4EB0-A0B9-E8D3A0C18A2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Cada elemento de un </a:t>
                </a:r>
                <a:r>
                  <a:rPr lang="es-CL" dirty="0" err="1"/>
                  <a:t>subarreglo</a:t>
                </a:r>
                <a:r>
                  <a:rPr lang="es-CL" dirty="0"/>
                  <a:t> tiene la misma probabilidad de ser escogido como pivote en una llamada a </a:t>
                </a:r>
                <a:r>
                  <a:rPr lang="es-CL" dirty="0" err="1"/>
                  <a:t>partition</a:t>
                </a:r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r>
                  <a:rPr lang="es-CL" dirty="0"/>
                  <a:t>Tenemos 3 casos: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s-CL" dirty="0"/>
                  <a:t> esto se decide en otra llamada a </a:t>
                </a:r>
                <a:r>
                  <a:rPr lang="es-CL" dirty="0" err="1"/>
                  <a:t>partition</a:t>
                </a:r>
                <a:endParaRPr lang="es-CL" dirty="0"/>
              </a:p>
              <a:p>
                <a:pPr lvl="1"/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se comparan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nunca se comparan</a:t>
                </a: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E1855DC9-12B1-4EB0-A0B9-E8D3A0C18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21" r="-11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82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52C270D1-C2D9-492E-B900-F41EC45E8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14299" y="228600"/>
                <a:ext cx="8943975" cy="5867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CL" dirty="0"/>
                  <a:t>Por lo tanto la probabilidad depende únicamente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, y no del </a:t>
                </a:r>
                <a:r>
                  <a:rPr lang="es-CL" dirty="0" err="1"/>
                  <a:t>subarreglo</a:t>
                </a:r>
                <a:r>
                  <a:rPr lang="es-CL" dirty="0"/>
                  <a:t> en el que se llama </a:t>
                </a:r>
                <a:r>
                  <a:rPr lang="es-CL" dirty="0" err="1"/>
                  <a:t>partition</a:t>
                </a:r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b="0" dirty="0">
                    <a:ea typeface="Cambria Math" panose="02040503050406030204" pitchFamily="18" charset="0"/>
                  </a:rPr>
                  <a:t>Definimos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L" b="0" dirty="0">
                    <a:ea typeface="Cambria Math" panose="02040503050406030204" pitchFamily="18" charset="0"/>
                  </a:rPr>
                  <a:t> = probabilidad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casos</m:t>
                          </m:r>
                          <m: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favorables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todos</m:t>
                          </m:r>
                          <m: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los</m:t>
                          </m:r>
                          <m: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posibles</m:t>
                          </m:r>
                          <m: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casos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Casos favorables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CL" dirty="0"/>
                  <a:t>. Casos desfavorables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52C270D1-C2D9-492E-B900-F41EC45E8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14299" y="228600"/>
                <a:ext cx="8943975" cy="5867400"/>
              </a:xfrm>
              <a:blipFill>
                <a:blip r:embed="rId2"/>
                <a:stretch>
                  <a:fillRect l="-1227" b="-22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649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87C75-3972-4347-850A-3CB10302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Contando comparaciones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B755F8-FD31-48CB-B885-A5E8D41713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CL" dirty="0"/>
                  <a:t>Por lo tanto,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Las comparaciones hechas por Quicksort en una llamada son: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B755F8-FD31-48CB-B885-A5E8D4171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2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44382E-5D0E-4F97-B13D-93EB09C5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Quicksort termina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06D7F298-2A1A-42FC-A69D-7CAB1575E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¿Cómo lo demostramos?</a:t>
                </a:r>
              </a:p>
              <a:p>
                <a:endParaRPr lang="es-CL" dirty="0"/>
              </a:p>
              <a:p>
                <a:r>
                  <a:rPr lang="es-CL" dirty="0"/>
                  <a:t>Podemos partir de la base de que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</m:oMath>
                </a14:m>
                <a:r>
                  <a:rPr lang="es-CL" dirty="0"/>
                  <a:t> termina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06D7F298-2A1A-42FC-A69D-7CAB1575E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656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6EBCDE-334C-4173-9286-5C72B4B14E2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El número promedio de comparaciones hechas por </a:t>
                </a:r>
                <a:r>
                  <a:rPr lang="es-CL" dirty="0" err="1"/>
                  <a:t>QuickSort</a:t>
                </a:r>
                <a:r>
                  <a:rPr lang="es-CL" dirty="0"/>
                  <a:t> se define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/>
              </a:p>
              <a:p>
                <a:endParaRPr lang="es-CL" dirty="0"/>
              </a:p>
              <a:p>
                <a:r>
                  <a:rPr lang="es-CL" b="1" dirty="0"/>
                  <a:t>Ojo</a:t>
                </a:r>
                <a:r>
                  <a:rPr lang="es-CL" dirty="0"/>
                  <a:t>: esperanza no es parte de la materia del curso, está solo por formalidad.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6EBCDE-334C-4173-9286-5C72B4B14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957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69289298-DD39-4E67-9D21-EFB4E891E3B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69289298-DD39-4E67-9D21-EFB4E891E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05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Marcador de contenido 2">
                <a:extLst>
                  <a:ext uri="{FF2B5EF4-FFF2-40B4-BE49-F238E27FC236}">
                    <a16:creationId xmlns:a16="http://schemas.microsoft.com/office/drawing/2014/main" id="{2B106086-8242-43C6-B112-4B7354E74E0C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1627721607"/>
                  </p:ext>
                </p:extLst>
              </p:nvPr>
            </p:nvGraphicFramePr>
            <p:xfrm>
              <a:off x="228600" y="228599"/>
              <a:ext cx="8686797" cy="60102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0971">
                      <a:extLst>
                        <a:ext uri="{9D8B030D-6E8A-4147-A177-3AD203B41FA5}">
                          <a16:colId xmlns:a16="http://schemas.microsoft.com/office/drawing/2014/main" val="127558525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2435141728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87054668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2375214776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3325341968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1260765619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370881"/>
                        </a:ext>
                      </a:extLst>
                    </a:gridCol>
                  </a:tblGrid>
                  <a:tr h="10017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3646377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2247814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834611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6845649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9955892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644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Marcador de contenido 2">
                <a:extLst>
                  <a:ext uri="{FF2B5EF4-FFF2-40B4-BE49-F238E27FC236}">
                    <a16:creationId xmlns:a16="http://schemas.microsoft.com/office/drawing/2014/main" id="{2B106086-8242-43C6-B112-4B7354E74E0C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1627721607"/>
                  </p:ext>
                </p:extLst>
              </p:nvPr>
            </p:nvGraphicFramePr>
            <p:xfrm>
              <a:off x="228600" y="228599"/>
              <a:ext cx="8686797" cy="60102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0971">
                      <a:extLst>
                        <a:ext uri="{9D8B030D-6E8A-4147-A177-3AD203B41FA5}">
                          <a16:colId xmlns:a16="http://schemas.microsoft.com/office/drawing/2014/main" val="127558525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2435141728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87054668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2375214776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3325341968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1260765619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370881"/>
                        </a:ext>
                      </a:extLst>
                    </a:gridCol>
                  </a:tblGrid>
                  <a:tr h="100171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r="-599020" b="-4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93" r="-501970" b="-4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10" r="-399510" b="-4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510" r="-299510" b="-4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510" r="-199510" b="-4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70" r="-100493" b="-4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9020" b="-49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3646377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0610" r="-599020" b="-4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93" t="-100610" r="-501970" b="-4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10" t="-100610" r="-399510" b="-4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510" t="-100610" r="-299510" b="-4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510" t="-100610" r="-199510" b="-4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70" t="-100610" r="-100493" b="-4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2247814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99394" r="-599020" b="-29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93" t="-199394" r="-501970" b="-29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10" t="-199394" r="-399510" b="-29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510" t="-199394" r="-299510" b="-29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510" t="-199394" r="-199510" b="-29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834611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1220" r="-599020" b="-200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93" t="-301220" r="-501970" b="-200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10" t="-301220" r="-399510" b="-200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6845649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8788" r="-599020" b="-9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93" t="-398788" r="-501970" b="-9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10" t="-398788" r="-399510" b="-9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9955892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1829" r="-59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93" t="-501829" r="-501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644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5737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FAC602C6-6380-477E-A75D-C248AB5E7B4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5725" y="228600"/>
                <a:ext cx="9134475" cy="5867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s-CL" dirty="0"/>
                  <a:t>Podemos reescribir esta sumatoria entonces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3+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2+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Esto es estrictamente menor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Lo cual es estrictamente menor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FAC602C6-6380-477E-A75D-C248AB5E7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5725" y="228600"/>
                <a:ext cx="9134475" cy="5867400"/>
              </a:xfrm>
              <a:blipFill>
                <a:blip r:embed="rId2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239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1347E63-7DAB-4EB9-89D3-E3AF4EDFABD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Calcular esta sumatoria no es fácil, pero podemos acotarla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Veamos que relación tiene con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El cual sería un valor conveniente para nosotros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1347E63-7DAB-4EB9-89D3-E3AF4EDFA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 r="-1263" b="-270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801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9F4E0-B0B0-47BA-8D50-8FDBD92D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4" y="708992"/>
            <a:ext cx="5162552" cy="5154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C8D78-82C4-4CE7-8CCC-28696386599D}"/>
              </a:ext>
            </a:extLst>
          </p:cNvPr>
          <p:cNvSpPr txBox="1"/>
          <p:nvPr/>
        </p:nvSpPr>
        <p:spPr>
          <a:xfrm>
            <a:off x="2695575" y="4829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BABB4-580E-40EE-81CD-57D6E58E69B4}"/>
              </a:ext>
            </a:extLst>
          </p:cNvPr>
          <p:cNvSpPr txBox="1"/>
          <p:nvPr/>
        </p:nvSpPr>
        <p:spPr>
          <a:xfrm>
            <a:off x="3702112" y="510325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260F7-7EFA-4A5A-8BFE-EBF00F8DD789}"/>
              </a:ext>
            </a:extLst>
          </p:cNvPr>
          <p:cNvSpPr txBox="1"/>
          <p:nvPr/>
        </p:nvSpPr>
        <p:spPr>
          <a:xfrm>
            <a:off x="4709184" y="51985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B2F996-B25C-4801-802A-0A153E1C0566}"/>
              </a:ext>
            </a:extLst>
          </p:cNvPr>
          <p:cNvSpPr txBox="1"/>
          <p:nvPr/>
        </p:nvSpPr>
        <p:spPr>
          <a:xfrm>
            <a:off x="5816662" y="525565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1/4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93156-BC6F-4B0E-A04D-E30DC0BEE682}"/>
                  </a:ext>
                </a:extLst>
              </p:cNvPr>
              <p:cNvSpPr txBox="1"/>
              <p:nvPr/>
            </p:nvSpPr>
            <p:spPr>
              <a:xfrm>
                <a:off x="7217803" y="4850962"/>
                <a:ext cx="650884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437FB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i="1" smtClean="0">
                              <a:solidFill>
                                <a:srgbClr val="437FB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437FB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rgbClr val="437FB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rgbClr val="6697C8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93156-BC6F-4B0E-A04D-E30DC0BEE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803" y="4850962"/>
                <a:ext cx="650884" cy="809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F10414-4438-41DD-B145-F2232F740943}"/>
                  </a:ext>
                </a:extLst>
              </p:cNvPr>
              <p:cNvSpPr txBox="1"/>
              <p:nvPr/>
            </p:nvSpPr>
            <p:spPr>
              <a:xfrm>
                <a:off x="886040" y="4509728"/>
                <a:ext cx="1040157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sz="2400" i="1" smtClean="0">
                              <a:solidFill>
                                <a:srgbClr val="F67F1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solidFill>
                                <a:srgbClr val="F67F1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solidFill>
                                <a:srgbClr val="F67F1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rgbClr val="F67F1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400" b="0" i="1" smtClean="0">
                                  <a:solidFill>
                                    <a:srgbClr val="F67F1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solidFill>
                                    <a:srgbClr val="F67F1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solidFill>
                                    <a:srgbClr val="F67F1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GB" sz="2400" b="0" i="1" smtClean="0">
                          <a:solidFill>
                            <a:srgbClr val="F67F1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sz="2400" dirty="0">
                  <a:solidFill>
                    <a:srgbClr val="F67F1E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F10414-4438-41DD-B145-F2232F740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40" y="4509728"/>
                <a:ext cx="1040157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90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9EC761E1-C586-40FC-B9B6-A08471D15FD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/>
                  <a:t>Acotando por arriba: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s-CL" smtClean="0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limLoc m:val="undOvr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s-CL" smtClean="0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limLoc m:val="undOvr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CL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9EC761E1-C586-40FC-B9B6-A08471D15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299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6">
                <a:extLst>
                  <a:ext uri="{FF2B5EF4-FFF2-40B4-BE49-F238E27FC236}">
                    <a16:creationId xmlns:a16="http://schemas.microsoft.com/office/drawing/2014/main" id="{A672A402-A920-47DD-AE9F-0954757CD173}"/>
                  </a:ext>
                </a:extLst>
              </p:cNvPr>
              <p:cNvSpPr/>
              <p:nvPr/>
            </p:nvSpPr>
            <p:spPr>
              <a:xfrm>
                <a:off x="251461" y="4679579"/>
                <a:ext cx="8641076" cy="1409251"/>
              </a:xfrm>
              <a:prstGeom prst="roundRect">
                <a:avLst/>
              </a:prstGeom>
              <a:ln w="76200" cmpd="dbl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s-C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Por lo tanto la complejidad promedio de </a:t>
                </a:r>
                <a:r>
                  <a:rPr lang="es-CL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QuickSort</a:t>
                </a:r>
                <a:r>
                  <a:rPr lang="es-C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s-CL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L" sz="28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s-CL" sz="28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s-CL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6">
                <a:extLst>
                  <a:ext uri="{FF2B5EF4-FFF2-40B4-BE49-F238E27FC236}">
                    <a16:creationId xmlns:a16="http://schemas.microsoft.com/office/drawing/2014/main" id="{A672A402-A920-47DD-AE9F-0954757CD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4679579"/>
                <a:ext cx="8641076" cy="14092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76200" cmpd="dbl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96C1AB19-45D8-468F-9381-822BCD53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 Promedio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935467-0F4E-4D4E-B9C0-39EBDD324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27891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Por lo tanto, el numero de comparaciones promedio es menor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⋅(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935467-0F4E-4D4E-B9C0-39EBDD324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2789168"/>
              </a:xfrm>
              <a:blipFill>
                <a:blip r:embed="rId3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011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 err="1"/>
                  <a:t>QuickSort</a:t>
                </a:r>
                <a:r>
                  <a:rPr lang="es-CL" dirty="0"/>
                  <a:t> para cada permutación con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!=3628800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A006BB-56BE-46BF-9FB7-776981AA87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" b="5946"/>
          <a:stretch/>
        </p:blipFill>
        <p:spPr>
          <a:xfrm>
            <a:off x="1699257" y="967736"/>
            <a:ext cx="5745486" cy="4128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250C9-82E1-46F0-825C-7A7F81FCE8CF}"/>
              </a:ext>
            </a:extLst>
          </p:cNvPr>
          <p:cNvSpPr txBox="1"/>
          <p:nvPr/>
        </p:nvSpPr>
        <p:spPr>
          <a:xfrm rot="16200000">
            <a:off x="93907" y="3023800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permutaciones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0B096-BF1C-4BBB-A88E-1294CA82801D}"/>
              </a:ext>
            </a:extLst>
          </p:cNvPr>
          <p:cNvSpPr txBox="1"/>
          <p:nvPr/>
        </p:nvSpPr>
        <p:spPr>
          <a:xfrm>
            <a:off x="3105150" y="5095876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comparaciones</a:t>
            </a:r>
          </a:p>
        </p:txBody>
      </p:sp>
    </p:spTree>
    <p:extLst>
      <p:ext uri="{BB962C8B-B14F-4D97-AF65-F5344CB8AC3E}">
        <p14:creationId xmlns:p14="http://schemas.microsoft.com/office/powerpoint/2010/main" val="663938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 err="1"/>
                  <a:t>QuickSort</a:t>
                </a:r>
                <a:r>
                  <a:rPr lang="es-CL" dirty="0"/>
                  <a:t> para algunas permutaciones con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5003AD-F986-42E7-B3E9-BBED95001370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b="5371"/>
          <a:stretch/>
        </p:blipFill>
        <p:spPr>
          <a:xfrm>
            <a:off x="1952625" y="967734"/>
            <a:ext cx="5497200" cy="41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15853-3921-492A-AA8A-6516CE81D7ED}"/>
              </a:ext>
            </a:extLst>
          </p:cNvPr>
          <p:cNvSpPr txBox="1"/>
          <p:nvPr/>
        </p:nvSpPr>
        <p:spPr>
          <a:xfrm rot="16200000">
            <a:off x="93907" y="3023800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permutaciones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91F93-10EB-49D8-A587-74EDF64CE674}"/>
              </a:ext>
            </a:extLst>
          </p:cNvPr>
          <p:cNvSpPr txBox="1"/>
          <p:nvPr/>
        </p:nvSpPr>
        <p:spPr>
          <a:xfrm>
            <a:off x="3105150" y="5095876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comparaciones</a:t>
            </a:r>
          </a:p>
        </p:txBody>
      </p:sp>
    </p:spTree>
    <p:extLst>
      <p:ext uri="{BB962C8B-B14F-4D97-AF65-F5344CB8AC3E}">
        <p14:creationId xmlns:p14="http://schemas.microsoft.com/office/powerpoint/2010/main" val="47183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𝒒𝒖𝒊𝒄𝒌𝒔𝒐𝒓𝒕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𝒒𝒖𝒊𝒄𝒌𝒔𝒐𝒓𝒕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𝒒𝒖𝒊𝒄𝒌𝒔𝒐𝒓𝒕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12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 err="1"/>
                  <a:t>InsertionSort</a:t>
                </a:r>
                <a:r>
                  <a:rPr lang="es-CL" dirty="0"/>
                  <a:t> para cada permutación con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!=3628800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F1E59E-0FCD-4DAC-9541-74DBECAC0E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b="5712"/>
          <a:stretch/>
        </p:blipFill>
        <p:spPr>
          <a:xfrm>
            <a:off x="1694495" y="969255"/>
            <a:ext cx="5755010" cy="4138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E126B2-130A-4FEB-9A45-3F1F8C05700C}"/>
              </a:ext>
            </a:extLst>
          </p:cNvPr>
          <p:cNvSpPr txBox="1"/>
          <p:nvPr/>
        </p:nvSpPr>
        <p:spPr>
          <a:xfrm rot="16200000">
            <a:off x="93907" y="3023800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permutaciones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85E0FC-8812-4782-AF58-9BCECA81D08F}"/>
              </a:ext>
            </a:extLst>
          </p:cNvPr>
          <p:cNvSpPr txBox="1"/>
          <p:nvPr/>
        </p:nvSpPr>
        <p:spPr>
          <a:xfrm>
            <a:off x="3105150" y="5095876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comparaciones</a:t>
            </a:r>
          </a:p>
        </p:txBody>
      </p:sp>
    </p:spTree>
    <p:extLst>
      <p:ext uri="{BB962C8B-B14F-4D97-AF65-F5344CB8AC3E}">
        <p14:creationId xmlns:p14="http://schemas.microsoft.com/office/powerpoint/2010/main" val="460287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 err="1"/>
                  <a:t>InsertionSort</a:t>
                </a:r>
                <a:r>
                  <a:rPr lang="es-CL" dirty="0"/>
                  <a:t> para algunas permutaciones con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F870C6-1593-4BCE-875F-55A242E3A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b="5729"/>
          <a:stretch/>
        </p:blipFill>
        <p:spPr>
          <a:xfrm>
            <a:off x="1965957" y="969642"/>
            <a:ext cx="5478786" cy="4137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35C7C-51C3-45BC-A72A-7EBB1682F07A}"/>
              </a:ext>
            </a:extLst>
          </p:cNvPr>
          <p:cNvSpPr txBox="1"/>
          <p:nvPr/>
        </p:nvSpPr>
        <p:spPr>
          <a:xfrm rot="16200000">
            <a:off x="93907" y="3023800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permutaciones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059ED-2B6A-445B-BC8F-00FBCF2381E1}"/>
              </a:ext>
            </a:extLst>
          </p:cNvPr>
          <p:cNvSpPr txBox="1"/>
          <p:nvPr/>
        </p:nvSpPr>
        <p:spPr>
          <a:xfrm>
            <a:off x="3105150" y="5095876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comparaciones</a:t>
            </a:r>
          </a:p>
        </p:txBody>
      </p:sp>
    </p:spTree>
    <p:extLst>
      <p:ext uri="{BB962C8B-B14F-4D97-AF65-F5344CB8AC3E}">
        <p14:creationId xmlns:p14="http://schemas.microsoft.com/office/powerpoint/2010/main" val="386654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003588A-C991-4231-9EB2-C42461F8B16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s-CL" dirty="0"/>
                  <a:t>Inicialmente Quicksort se llama con los índices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Cuando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L" dirty="0"/>
                  <a:t> entonces </a:t>
                </a:r>
                <a:r>
                  <a:rPr lang="es-CL" dirty="0" err="1"/>
                  <a:t>QuickSort</a:t>
                </a:r>
                <a:r>
                  <a:rPr lang="es-CL" dirty="0"/>
                  <a:t> termina. En otro caso se llama recursivamente con dos nuevos intervalos: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−1−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Esto significa que para cada nivel de recursión el d siempre disminuye al menos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dirty="0"/>
                  <a:t>, lo que limita la profundidad de recursión a una profundidad máxima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. Por lo tanto, </a:t>
                </a:r>
                <a:r>
                  <a:rPr lang="es-CL" dirty="0" err="1"/>
                  <a:t>QuickSort</a:t>
                </a:r>
                <a:r>
                  <a:rPr lang="es-CL" dirty="0"/>
                  <a:t> termina.</a:t>
                </a:r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003588A-C991-4231-9EB2-C42461F8B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97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B43C1-149A-4672-8235-00A48F8E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Quicksort ordena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F86B76EF-2CCE-428D-BBD7-E0354F71A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¿Cómo lo demostramos?</a:t>
                </a:r>
              </a:p>
              <a:p>
                <a:endParaRPr lang="es-CL" dirty="0"/>
              </a:p>
              <a:p>
                <a:r>
                  <a:rPr lang="es-CL" dirty="0"/>
                  <a:t>Podemos partir de la base de que </a:t>
                </a:r>
                <a14:m>
                  <m:oMath xmlns:m="http://schemas.openxmlformats.org/officeDocument/2006/math">
                    <m:r>
                      <a:rPr lang="es-CL" b="1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</m:oMath>
                </a14:m>
                <a:r>
                  <a:rPr lang="es-CL" dirty="0"/>
                  <a:t> es correcto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F86B76EF-2CCE-428D-BBD7-E0354F71A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6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67BD837-858F-4DEE-B55F-36D14850238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s-CL" dirty="0"/>
                  <a:t>Que </a:t>
                </a:r>
                <a:r>
                  <a:rPr lang="es-CL" dirty="0" err="1"/>
                  <a:t>partition</a:t>
                </a:r>
                <a:r>
                  <a:rPr lang="es-CL" dirty="0"/>
                  <a:t> sea correcto significa que escoge un pivote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, y separa el intervalo en 2: los elementos menores y los mayores al pivote, y retorna el índice en que queda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 en el arreglo final.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Luego de </a:t>
                </a:r>
                <a:r>
                  <a:rPr lang="es-CL" dirty="0" err="1"/>
                  <a:t>partition</a:t>
                </a:r>
                <a:r>
                  <a:rPr lang="es-CL" dirty="0"/>
                  <a:t>, el pivote queda en su posición ordenada en el arreglo. Esto se debe a que todos los elementos a la izquierda del pivote son menores a este, y todos los elementos a la derecha son mayores. 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L" dirty="0"/>
                  <a:t> el conjunto de todos los elementos del arreglo,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s-CL" dirty="0"/>
                  <a:t> el conjunto de todos los elementos que han sido pivote. Luego de cada llamada a </a:t>
                </a:r>
                <a:r>
                  <a:rPr lang="es-CL" dirty="0" err="1"/>
                  <a:t>partition</a:t>
                </a:r>
                <a:r>
                  <a:rPr lang="es-CL" dirty="0"/>
                  <a:t>, el pivote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 se extrae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L" dirty="0"/>
                  <a:t> y se agrega 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L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mientras que el resto de los elementos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L" dirty="0"/>
                  <a:t> pertenecen a algún intervalo de las llamadas recursivas de </a:t>
                </a:r>
                <a:r>
                  <a:rPr lang="es-CL" dirty="0" err="1"/>
                  <a:t>QuickSort</a:t>
                </a:r>
                <a:r>
                  <a:rPr lang="es-CL" dirty="0"/>
                  <a:t>. Quicksort solo termina cuando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s-CL" dirty="0"/>
                  <a:t>, por lo tanto eventualmente todos los elementos están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CL" dirty="0"/>
                  <a:t>, por lo que han sido pivotes alguna vez. Esto significa que todos los elementos están en su posición ordenada.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67BD837-858F-4DEE-B55F-36D148502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32" b="-83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03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C490-B9D6-4CC8-A840-A10C048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15878-8477-466A-82C8-DD1345CF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1" y="1287532"/>
            <a:ext cx="5273036" cy="4904072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Correctitud de Quicksort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Complejidad de Quicksort: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Peor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 Mejor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 Caso promedio</a:t>
            </a:r>
          </a:p>
        </p:txBody>
      </p:sp>
    </p:spTree>
    <p:extLst>
      <p:ext uri="{BB962C8B-B14F-4D97-AF65-F5344CB8AC3E}">
        <p14:creationId xmlns:p14="http://schemas.microsoft.com/office/powerpoint/2010/main" val="386509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0B9AD52-E91A-4BD9-B522-7DF79691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Peor caso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98F32EEB-9BE2-4132-8F5C-52E3AFD7F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Vimos la clase pasada que el peor caso de </a:t>
                </a:r>
                <a:r>
                  <a:rPr lang="es-CL" dirty="0" err="1"/>
                  <a:t>QuickSort</a:t>
                </a:r>
                <a:r>
                  <a:rPr lang="es-CL" dirty="0"/>
                  <a:t> se da cuando la posición final del pivote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Si esto pasa en cada llamada a </a:t>
                </a:r>
                <a:r>
                  <a:rPr lang="es-CL" dirty="0" err="1"/>
                  <a:t>partition</a:t>
                </a:r>
                <a:r>
                  <a:rPr lang="es-CL" dirty="0"/>
                  <a:t>, ¿Cuánto tiempo toma?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98F32EEB-9BE2-4132-8F5C-52E3AFD7F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22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847632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31FD7F-63E6-4171-A4D2-3FD84BBC643C}" vid="{FFD226BB-B449-48F7-8EA4-3F116E7C9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3250</TotalTime>
  <Words>1530</Words>
  <Application>Microsoft Office PowerPoint</Application>
  <PresentationFormat>On-screen Show (4:3)</PresentationFormat>
  <Paragraphs>264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Wingdings</vt:lpstr>
      <vt:lpstr>IIC2133</vt:lpstr>
      <vt:lpstr>Outline</vt:lpstr>
      <vt:lpstr>Outline</vt:lpstr>
      <vt:lpstr>Quicksort termina</vt:lpstr>
      <vt:lpstr>PowerPoint Presentation</vt:lpstr>
      <vt:lpstr>PowerPoint Presentation</vt:lpstr>
      <vt:lpstr>Quicksort ordena</vt:lpstr>
      <vt:lpstr>PowerPoint Presentation</vt:lpstr>
      <vt:lpstr>Outline</vt:lpstr>
      <vt:lpstr>Peor caso</vt:lpstr>
      <vt:lpstr>PowerPoint Presentation</vt:lpstr>
      <vt:lpstr>Outline</vt:lpstr>
      <vt:lpstr>Mejor caso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Caso promedio</vt:lpstr>
      <vt:lpstr>PowerPoint Presentation</vt:lpstr>
      <vt:lpstr>Definición</vt:lpstr>
      <vt:lpstr>Contemos comparaciones</vt:lpstr>
      <vt:lpstr>PowerPoint Presentation</vt:lpstr>
      <vt:lpstr>Contemos comparaciones</vt:lpstr>
      <vt:lpstr>PowerPoint Presentation</vt:lpstr>
      <vt:lpstr>Contemos comparaciones</vt:lpstr>
      <vt:lpstr>PowerPoint Presentation</vt:lpstr>
      <vt:lpstr>PowerPoint Presentation</vt:lpstr>
      <vt:lpstr>Contando comparaciones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 Promedio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set de datos</dc:title>
  <dc:creator>Antonio López Larraechea</dc:creator>
  <cp:lastModifiedBy>Vicente Errázuriz</cp:lastModifiedBy>
  <cp:revision>123</cp:revision>
  <dcterms:created xsi:type="dcterms:W3CDTF">2018-02-16T02:25:35Z</dcterms:created>
  <dcterms:modified xsi:type="dcterms:W3CDTF">2020-08-31T19:57:09Z</dcterms:modified>
</cp:coreProperties>
</file>