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1"/>
  </p:notesMasterIdLst>
  <p:sldIdLst>
    <p:sldId id="294" r:id="rId2"/>
    <p:sldId id="257" r:id="rId3"/>
    <p:sldId id="311" r:id="rId4"/>
    <p:sldId id="312" r:id="rId5"/>
    <p:sldId id="258" r:id="rId6"/>
    <p:sldId id="261" r:id="rId7"/>
    <p:sldId id="259" r:id="rId8"/>
    <p:sldId id="262" r:id="rId9"/>
    <p:sldId id="313" r:id="rId10"/>
    <p:sldId id="264" r:id="rId11"/>
    <p:sldId id="265" r:id="rId12"/>
    <p:sldId id="314" r:id="rId13"/>
    <p:sldId id="315" r:id="rId14"/>
    <p:sldId id="274" r:id="rId15"/>
    <p:sldId id="275" r:id="rId16"/>
    <p:sldId id="295" r:id="rId17"/>
    <p:sldId id="305" r:id="rId18"/>
    <p:sldId id="278" r:id="rId19"/>
    <p:sldId id="279" r:id="rId20"/>
    <p:sldId id="317" r:id="rId21"/>
    <p:sldId id="276" r:id="rId22"/>
    <p:sldId id="277" r:id="rId23"/>
    <p:sldId id="281" r:id="rId24"/>
    <p:sldId id="282" r:id="rId25"/>
    <p:sldId id="318" r:id="rId26"/>
    <p:sldId id="306" r:id="rId27"/>
    <p:sldId id="283" r:id="rId28"/>
    <p:sldId id="284" r:id="rId29"/>
    <p:sldId id="304" r:id="rId30"/>
    <p:sldId id="286" r:id="rId31"/>
    <p:sldId id="307" r:id="rId32"/>
    <p:sldId id="308" r:id="rId33"/>
    <p:sldId id="285" r:id="rId34"/>
    <p:sldId id="296" r:id="rId35"/>
    <p:sldId id="300" r:id="rId36"/>
    <p:sldId id="298" r:id="rId37"/>
    <p:sldId id="299" r:id="rId38"/>
    <p:sldId id="303" r:id="rId39"/>
    <p:sldId id="31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0" autoAdjust="0"/>
    <p:restoredTop sz="92761"/>
  </p:normalViewPr>
  <p:slideViewPr>
    <p:cSldViewPr snapToGrid="0" showGuides="1">
      <p:cViewPr varScale="1">
        <p:scale>
          <a:sx n="106" d="100"/>
          <a:sy n="106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Luego de insertar un nodo iteramos hacia arriba revisando el balance de los nodos desde el nodo insertado hasta la </a:t>
            </a:r>
            <a:r>
              <a:rPr lang="es-CL" dirty="0" err="1"/>
              <a:t>raiz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576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88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22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255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70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80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6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9719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b="1" dirty="0"/>
              <a:t>Árboles </a:t>
            </a:r>
            <a:r>
              <a:rPr lang="es-CL" sz="4400" b="1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un ABB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los hijos de la raíz difieren a lo más en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Al insertar o eliminar un nodo, es posible desbalancear el árbol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¿Cómo garantizamos el </a:t>
            </a:r>
            <a:r>
              <a:rPr lang="es-CL" b="1" dirty="0">
                <a:solidFill>
                  <a:schemeClr val="accent2"/>
                </a:solidFill>
              </a:rPr>
              <a:t>balance</a:t>
            </a:r>
            <a:r>
              <a:rPr lang="es-CL" dirty="0"/>
              <a:t> del árbol luego de cada operación?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Nos interesa conservar todas las propiedades de los ABB:</a:t>
            </a:r>
          </a:p>
          <a:p>
            <a:pPr marL="635508" lvl="1" indent="-342900">
              <a:lnSpc>
                <a:spcPct val="110000"/>
              </a:lnSpc>
            </a:pPr>
            <a:r>
              <a:rPr lang="es-ES_tradnl"/>
              <a:t>en particular, el balance </a:t>
            </a:r>
            <a:r>
              <a:rPr lang="es-ES_tradnl" b="1"/>
              <a:t>debe ser restaurado </a:t>
            </a:r>
            <a:r>
              <a:rPr lang="es-ES_tradnl"/>
              <a:t>antes de que la operación —de inserción o eliminación— pueda considerarse completa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árbol AVL inicial</a:t>
            </a:r>
            <a:endParaRPr lang="es-CL" i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1B679-8A88-0749-9AFB-ED008F79159C}"/>
              </a:ext>
            </a:extLst>
          </p:cNvPr>
          <p:cNvSpPr txBox="1"/>
          <p:nvPr/>
        </p:nvSpPr>
        <p:spPr>
          <a:xfrm>
            <a:off x="4501872" y="5272069"/>
            <a:ext cx="4157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Para cualquier nodo, las alturas de sus</a:t>
            </a:r>
          </a:p>
          <a:p>
            <a:r>
              <a:rPr lang="en-US" sz="2000"/>
              <a:t>hijos difieren a lo más en 1 entre ellas</a:t>
            </a:r>
          </a:p>
        </p:txBody>
      </p:sp>
    </p:spTree>
    <p:extLst>
      <p:ext uri="{BB962C8B-B14F-4D97-AF65-F5344CB8AC3E}">
        <p14:creationId xmlns:p14="http://schemas.microsoft.com/office/powerpoint/2010/main" val="13511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árbol 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D3E50-1304-6140-A939-7B60431BEBA5}"/>
              </a:ext>
            </a:extLst>
          </p:cNvPr>
          <p:cNvSpPr txBox="1"/>
          <p:nvPr/>
        </p:nvSpPr>
        <p:spPr>
          <a:xfrm>
            <a:off x="2835584" y="5272069"/>
            <a:ext cx="581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Los árboles con raíces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 </a:t>
            </a:r>
            <a:r>
              <a:rPr lang="en-US" sz="2000"/>
              <a:t>quedaron desbalanceados</a:t>
            </a:r>
          </a:p>
          <a:p>
            <a:r>
              <a:rPr lang="en-US" sz="2000"/>
              <a:t>(los nodos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</a:t>
            </a:r>
            <a:r>
              <a:rPr lang="en-US" sz="2000"/>
              <a:t> “quedaron desbalanceados”)</a:t>
            </a:r>
          </a:p>
        </p:txBody>
      </p:sp>
    </p:spTree>
    <p:extLst>
      <p:ext uri="{BB962C8B-B14F-4D97-AF65-F5344CB8AC3E}">
        <p14:creationId xmlns:p14="http://schemas.microsoft.com/office/powerpoint/2010/main" val="138921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Más en general, luego de insertar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i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  <a:p>
            <a:pPr algn="ctr"/>
            <a:r>
              <a:rPr lang="es-CL" sz="2400" dirty="0"/>
              <a:t>( suponemos que </a:t>
            </a:r>
            <a:r>
              <a:rPr lang="es-CL" sz="2400" i="1" dirty="0"/>
              <a:t>T</a:t>
            </a:r>
            <a:r>
              <a:rPr lang="es-CL" sz="2400" baseline="-25000" dirty="0"/>
              <a:t>1</a:t>
            </a:r>
            <a:r>
              <a:rPr lang="es-CL" sz="2400" dirty="0"/>
              <a:t>, </a:t>
            </a:r>
            <a:r>
              <a:rPr lang="es-CL" sz="2400" i="1" dirty="0"/>
              <a:t>T</a:t>
            </a:r>
            <a:r>
              <a:rPr lang="es-CL" sz="2400" baseline="-25000" dirty="0"/>
              <a:t>2</a:t>
            </a:r>
            <a:r>
              <a:rPr lang="es-CL" sz="2400" dirty="0"/>
              <a:t> y </a:t>
            </a:r>
            <a:r>
              <a:rPr lang="es-CL" sz="2400" i="1" dirty="0"/>
              <a:t>T</a:t>
            </a:r>
            <a:r>
              <a:rPr lang="es-CL" sz="2400" baseline="-25000" dirty="0"/>
              <a:t>3</a:t>
            </a:r>
            <a:r>
              <a:rPr lang="es-CL" sz="2400" dirty="0"/>
              <a:t> son AVLs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2CF5-07C1-4C71-97B9-9DA5A40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 </a:t>
            </a:r>
            <a:r>
              <a:rPr lang="es-CL" i="1" dirty="0"/>
              <a:t>X-Y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BE1B9D-EABB-422C-97E1-CD927BBA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565" y="1824419"/>
            <a:ext cx="4410972" cy="4273222"/>
          </a:xfrm>
        </p:spPr>
        <p:txBody>
          <a:bodyPr anchor="ctr"/>
          <a:lstStyle/>
          <a:p>
            <a:r>
              <a:rPr lang="es-CL" dirty="0"/>
              <a:t>¿Cómo encontramos los nodos </a:t>
            </a:r>
            <a:r>
              <a:rPr lang="es-CL" i="1" dirty="0"/>
              <a:t>X</a:t>
            </a:r>
            <a:r>
              <a:rPr lang="es-CL" dirty="0"/>
              <a:t> y </a:t>
            </a:r>
            <a:r>
              <a:rPr lang="es-CL" i="1" dirty="0"/>
              <a:t>Y</a:t>
            </a:r>
            <a:r>
              <a:rPr lang="es-CL" dirty="0"/>
              <a:t> para hacer la rotación?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DF7BB6-44D8-4854-A9EB-5B94F5447109}"/>
              </a:ext>
            </a:extLst>
          </p:cNvPr>
          <p:cNvCxnSpPr>
            <a:stCxn id="9" idx="3"/>
            <a:endCxn id="8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04F84-1648-4DA3-94A5-9EBC5807A629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8C597-1CE8-4A44-B886-E82FDFEC168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9617A-3EC3-49DE-8B5B-116890DC4DC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6D82EE-C5F2-4CA2-A6D6-E3149BD38A29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A615D-5389-4198-B21E-2FCE8C6E8FAF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9C61E8-A144-48A9-819C-B768A9377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/>
              <a:t>Agregamos a cada nodo </a:t>
            </a:r>
            <a:r>
              <a:rPr lang="es-ES_tradnl" i="1"/>
              <a:t>r</a:t>
            </a:r>
            <a:r>
              <a:rPr lang="es-ES_tradnl"/>
              <a:t> un </a:t>
            </a:r>
            <a:r>
              <a:rPr lang="es-ES_tradnl" b="1"/>
              <a:t>atributo de balance </a:t>
            </a:r>
            <a:r>
              <a:rPr lang="es-ES_tradnl"/>
              <a:t>adicional:</a:t>
            </a:r>
            <a:endParaRPr lang="es-ES_tradnl" i="1"/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 i="1"/>
              <a:t>r.balance</a:t>
            </a:r>
            <a:r>
              <a:rPr lang="es-ES_tradnl" sz="2400"/>
              <a:t> = –1 / 0 / +1 ,</a:t>
            </a:r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/>
              <a:t>… dependiendo de si el subárbol izquierdo es más alto (–1), ambos subárboles tienen la misma altura (0), o si el subárbol derecho es más alto (+1)</a:t>
            </a:r>
            <a:endParaRPr lang="es-CL" sz="2400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CL" dirty="0"/>
              <a:t>Luego de insertar, recorremos el árbol hacia arriba a lo largo de la </a:t>
            </a:r>
            <a:r>
              <a:rPr lang="es-CL" b="1" dirty="0">
                <a:solidFill>
                  <a:schemeClr val="accent2"/>
                </a:solidFill>
              </a:rPr>
              <a:t>ruta de inserción</a:t>
            </a:r>
            <a:r>
              <a:rPr lang="es-CL" dirty="0"/>
              <a:t>:</a:t>
            </a:r>
          </a:p>
          <a:p>
            <a:pPr marL="635508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dirty="0"/>
              <a:t>definimos </a:t>
            </a:r>
            <a:r>
              <a:rPr lang="es-CL" i="1" dirty="0"/>
              <a:t>X</a:t>
            </a:r>
            <a:r>
              <a:rPr lang="es-CL" dirty="0"/>
              <a:t> como la raíz del </a:t>
            </a:r>
            <a:r>
              <a:rPr lang="es-CL" b="1" dirty="0">
                <a:solidFill>
                  <a:schemeClr val="accent2"/>
                </a:solidFill>
              </a:rPr>
              <a:t>primer</a:t>
            </a:r>
            <a:r>
              <a:rPr lang="es-CL" dirty="0"/>
              <a:t> árbol desbalanceado que encontremos (o como el primer nodo desbalanceado),</a:t>
            </a:r>
          </a:p>
          <a:p>
            <a:pPr marL="635000" lvl="1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dirty="0"/>
              <a:t>… y </a:t>
            </a:r>
            <a:r>
              <a:rPr lang="es-CL" i="1" dirty="0"/>
              <a:t>Y</a:t>
            </a:r>
            <a:r>
              <a:rPr lang="es-CL" dirty="0"/>
              <a:t> como el siguiente nodo (hacia abajo) en la ruta de inserción</a:t>
            </a:r>
          </a:p>
        </p:txBody>
      </p:sp>
    </p:spTree>
    <p:extLst>
      <p:ext uri="{BB962C8B-B14F-4D97-AF65-F5344CB8AC3E}">
        <p14:creationId xmlns:p14="http://schemas.microsoft.com/office/powerpoint/2010/main" val="112093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BEB24-DA77-2046-98DE-041F71964EA8}"/>
              </a:ext>
            </a:extLst>
          </p:cNvPr>
          <p:cNvSpPr txBox="1"/>
          <p:nvPr/>
        </p:nvSpPr>
        <p:spPr>
          <a:xfrm>
            <a:off x="2091399" y="231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8B183-62CF-F045-8999-A0F59A3DB113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F4F028-BE2C-7747-914C-A26A7983103B}"/>
              </a:ext>
            </a:extLst>
          </p:cNvPr>
          <p:cNvSpPr txBox="1"/>
          <p:nvPr/>
        </p:nvSpPr>
        <p:spPr>
          <a:xfrm>
            <a:off x="3800902" y="3306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9C7FC-71DB-694F-BD19-DE9B869BB33B}"/>
              </a:ext>
            </a:extLst>
          </p:cNvPr>
          <p:cNvSpPr txBox="1"/>
          <p:nvPr/>
        </p:nvSpPr>
        <p:spPr>
          <a:xfrm>
            <a:off x="2866453" y="25304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Mismos datos</a:t>
            </a:r>
            <a:r>
              <a:rPr lang="es-CL" sz="4400"/>
              <a:t>, distintos </a:t>
            </a:r>
            <a:r>
              <a:rPr lang="es-CL" sz="4400" dirty="0"/>
              <a:t>árboles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¿Cuáles son las consecuencias de estas diferencias?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Otro ej.: el árbol (inicial)</a:t>
            </a:r>
            <a:br>
              <a:rPr lang="es-CL" sz="4000" dirty="0"/>
            </a:br>
            <a:r>
              <a:rPr lang="es-CL" sz="4000" dirty="0"/>
              <a:t>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144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sz="4000" dirty="0"/>
                  <a:t>Más en general, el árbol</a:t>
                </a:r>
                <a:br>
                  <a:rPr lang="es-CL" sz="4000" dirty="0"/>
                </a:br>
                <a:r>
                  <a:rPr lang="es-CL" sz="4000" dirty="0"/>
                  <a:t>luego de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4000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96" t="-1666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Hagamos doble click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B135AB-9A10-6C4A-B22B-2F28EC98166E}"/>
              </a:ext>
            </a:extLst>
          </p:cNvPr>
          <p:cNvSpPr/>
          <p:nvPr/>
        </p:nvSpPr>
        <p:spPr>
          <a:xfrm>
            <a:off x="904568" y="2841523"/>
            <a:ext cx="2492435" cy="37968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CDAAB-2D94-B644-A9C6-B01101D9E511}"/>
              </a:ext>
            </a:extLst>
          </p:cNvPr>
          <p:cNvSpPr txBox="1"/>
          <p:nvPr/>
        </p:nvSpPr>
        <p:spPr>
          <a:xfrm>
            <a:off x="4301571" y="5322326"/>
            <a:ext cx="45909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El nodo insertado podría estar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 o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’’;</a:t>
            </a:r>
          </a:p>
          <a:p>
            <a:r>
              <a:rPr lang="en-US"/>
              <a:t>en el caso del ej. de la diap. #20, está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Rotación doble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289362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432859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66399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464766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(</a:t>
            </a:r>
            <a:r>
              <a:rPr lang="es-CL" sz="3600" dirty="0"/>
              <a:t> La primera rotación, a la izquierda, convierte</a:t>
            </a:r>
            <a:br>
              <a:rPr lang="es-CL" sz="3600" dirty="0"/>
            </a:br>
            <a:r>
              <a:rPr lang="es-CL" sz="3600" dirty="0"/>
              <a:t>el problema en uno similar al de la diap. #15 </a:t>
            </a:r>
            <a:r>
              <a:rPr lang="es-CL" sz="3600" b="1" dirty="0"/>
              <a:t>)</a:t>
            </a:r>
            <a:endParaRPr lang="es-CL" sz="3600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041303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009396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18840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0" y="3643459"/>
                <a:ext cx="895118" cy="200203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301211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11" y="2504548"/>
                <a:ext cx="766564" cy="261586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1922485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570643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345948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179368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68" y="3985974"/>
                <a:ext cx="782550" cy="215885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418603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03" y="3985974"/>
                <a:ext cx="701616" cy="1659518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79725" y="2420355"/>
            <a:ext cx="2301032" cy="598803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primera rotación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Isosceles Triangle 10">
                <a:extLst>
                  <a:ext uri="{FF2B5EF4-FFF2-40B4-BE49-F238E27FC236}">
                    <a16:creationId xmlns:a16="http://schemas.microsoft.com/office/drawing/2014/main" id="{4DF9985A-011B-ED43-8394-D89D31778C06}"/>
                  </a:ext>
                </a:extLst>
              </p:cNvPr>
              <p:cNvSpPr/>
              <p:nvPr/>
            </p:nvSpPr>
            <p:spPr>
              <a:xfrm>
                <a:off x="5178923" y="4142794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Isosceles Triangle 10">
                <a:extLst>
                  <a:ext uri="{FF2B5EF4-FFF2-40B4-BE49-F238E27FC236}">
                    <a16:creationId xmlns:a16="http://schemas.microsoft.com/office/drawing/2014/main" id="{4DF9985A-011B-ED43-8394-D89D31778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23" y="4142794"/>
                <a:ext cx="895118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E0F3C7-0EEB-7E4B-82FE-E4BF46B5D952}"/>
              </a:ext>
            </a:extLst>
          </p:cNvPr>
          <p:cNvCxnSpPr>
            <a:cxnSpLocks/>
            <a:stCxn id="43" idx="3"/>
            <a:endCxn id="35" idx="0"/>
          </p:cNvCxnSpPr>
          <p:nvPr/>
        </p:nvCxnSpPr>
        <p:spPr>
          <a:xfrm flipH="1">
            <a:off x="5626482" y="3639934"/>
            <a:ext cx="253394" cy="50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C1AD4F0-83AD-E24B-B951-17A3EF886EF1}"/>
              </a:ext>
            </a:extLst>
          </p:cNvPr>
          <p:cNvSpPr/>
          <p:nvPr/>
        </p:nvSpPr>
        <p:spPr>
          <a:xfrm>
            <a:off x="5807221" y="32164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0927A-5142-BD4D-A960-C09E0B442C1E}"/>
              </a:ext>
            </a:extLst>
          </p:cNvPr>
          <p:cNvCxnSpPr>
            <a:cxnSpLocks/>
            <a:stCxn id="46" idx="5"/>
            <a:endCxn id="47" idx="0"/>
          </p:cNvCxnSpPr>
          <p:nvPr/>
        </p:nvCxnSpPr>
        <p:spPr>
          <a:xfrm>
            <a:off x="7319297" y="1895609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4FC1455-8702-D04C-B179-6D723F93C6F2}"/>
              </a:ext>
            </a:extLst>
          </p:cNvPr>
          <p:cNvSpPr/>
          <p:nvPr/>
        </p:nvSpPr>
        <p:spPr>
          <a:xfrm>
            <a:off x="6895834" y="1472146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Isosceles Triangle 110">
                <a:extLst>
                  <a:ext uri="{FF2B5EF4-FFF2-40B4-BE49-F238E27FC236}">
                    <a16:creationId xmlns:a16="http://schemas.microsoft.com/office/drawing/2014/main" id="{4941F11E-68CC-7447-AEBB-5BDD76A4FC3F}"/>
                  </a:ext>
                </a:extLst>
              </p:cNvPr>
              <p:cNvSpPr/>
              <p:nvPr/>
            </p:nvSpPr>
            <p:spPr>
              <a:xfrm>
                <a:off x="8187649" y="2503662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7" name="Isosceles Triangle 110">
                <a:extLst>
                  <a:ext uri="{FF2B5EF4-FFF2-40B4-BE49-F238E27FC236}">
                    <a16:creationId xmlns:a16="http://schemas.microsoft.com/office/drawing/2014/main" id="{4941F11E-68CC-7447-AEBB-5BDD76A4F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49" y="2503662"/>
                <a:ext cx="766564" cy="2615869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8D07D811-FCAA-4941-9C48-4DDD88C65CB6}"/>
              </a:ext>
            </a:extLst>
          </p:cNvPr>
          <p:cNvSpPr/>
          <p:nvPr/>
        </p:nvSpPr>
        <p:spPr>
          <a:xfrm>
            <a:off x="6345706" y="246759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723B6-7AEC-1844-B224-778C8E777D3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6769169" y="2891060"/>
            <a:ext cx="661504" cy="593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Isosceles Triangle 43">
                <a:extLst>
                  <a:ext uri="{FF2B5EF4-FFF2-40B4-BE49-F238E27FC236}">
                    <a16:creationId xmlns:a16="http://schemas.microsoft.com/office/drawing/2014/main" id="{F80189AA-43C7-2C41-B43F-D9C8FD35651D}"/>
                  </a:ext>
                </a:extLst>
              </p:cNvPr>
              <p:cNvSpPr/>
              <p:nvPr/>
            </p:nvSpPr>
            <p:spPr>
              <a:xfrm>
                <a:off x="7079865" y="3484292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Isosceles Triangle 43">
                <a:extLst>
                  <a:ext uri="{FF2B5EF4-FFF2-40B4-BE49-F238E27FC236}">
                    <a16:creationId xmlns:a16="http://schemas.microsoft.com/office/drawing/2014/main" id="{F80189AA-43C7-2C41-B43F-D9C8FD356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65" y="3484292"/>
                <a:ext cx="701616" cy="165951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4F490-988F-5540-B6AF-E34646793F60}"/>
              </a:ext>
            </a:extLst>
          </p:cNvPr>
          <p:cNvCxnSpPr>
            <a:cxnSpLocks/>
            <a:stCxn id="48" idx="3"/>
            <a:endCxn id="43" idx="0"/>
          </p:cNvCxnSpPr>
          <p:nvPr/>
        </p:nvCxnSpPr>
        <p:spPr>
          <a:xfrm flipH="1">
            <a:off x="6055280" y="2891060"/>
            <a:ext cx="363081" cy="325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Isosceles Triangle 38">
                <a:extLst>
                  <a:ext uri="{FF2B5EF4-FFF2-40B4-BE49-F238E27FC236}">
                    <a16:creationId xmlns:a16="http://schemas.microsoft.com/office/drawing/2014/main" id="{2893E150-8F5B-E14D-8746-33840F1EC2A8}"/>
                  </a:ext>
                </a:extLst>
              </p:cNvPr>
              <p:cNvSpPr/>
              <p:nvPr/>
            </p:nvSpPr>
            <p:spPr>
              <a:xfrm>
                <a:off x="632060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Isosceles Triangle 38">
                <a:extLst>
                  <a:ext uri="{FF2B5EF4-FFF2-40B4-BE49-F238E27FC236}">
                    <a16:creationId xmlns:a16="http://schemas.microsoft.com/office/drawing/2014/main" id="{2893E150-8F5B-E14D-8746-33840F1E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02" y="3985974"/>
                <a:ext cx="782550" cy="2158853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956CD4-6EB8-C248-A3E4-F89C29E76B5B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6230684" y="3639934"/>
            <a:ext cx="481193" cy="34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21A1D0-AD10-5D46-810F-52F24859801E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6593765" y="1895609"/>
            <a:ext cx="374724" cy="571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F016AA-1AEA-8F48-B7B0-5525B1A9C7F2}"/>
              </a:ext>
            </a:extLst>
          </p:cNvPr>
          <p:cNvSpPr txBox="1"/>
          <p:nvPr/>
        </p:nvSpPr>
        <p:spPr>
          <a:xfrm>
            <a:off x="3570739" y="1180648"/>
            <a:ext cx="263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 desbalance resultante</a:t>
            </a:r>
          </a:p>
          <a:p>
            <a:r>
              <a:rPr lang="en-US"/>
              <a:t>(intermedio) es como una</a:t>
            </a:r>
          </a:p>
          <a:p>
            <a:r>
              <a:rPr lang="en-US"/>
              <a:t>inserción por la izquierda</a:t>
            </a:r>
          </a:p>
          <a:p>
            <a:r>
              <a:rPr lang="en-US"/>
              <a:t>en el subárbol con raíz </a:t>
            </a:r>
            <a:r>
              <a:rPr lang="en-US" i="1"/>
              <a:t>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07E4C50-83AF-402F-A162-F1C6D0E4D0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i="1" dirty="0"/>
              <a:t>Y</a:t>
            </a:r>
            <a:r>
              <a:rPr lang="es-CL" b="1" dirty="0"/>
              <a:t> </a:t>
            </a:r>
            <a:r>
              <a:rPr lang="es-CL" dirty="0"/>
              <a:t>se definen igual que antes, y </a:t>
            </a:r>
            <a:r>
              <a:rPr lang="es-CL" b="1" i="1" dirty="0"/>
              <a:t>Z</a:t>
            </a:r>
            <a:r>
              <a:rPr lang="es-CL" dirty="0"/>
              <a:t> sería el siguiente nodo hacia abajo en la ruta de inserción</a:t>
            </a:r>
          </a:p>
          <a:p>
            <a:endParaRPr lang="es-CL" b="1" dirty="0"/>
          </a:p>
          <a:p>
            <a:r>
              <a:rPr lang="es-CL" dirty="0"/>
              <a:t>Tenemos definidos entonces </a:t>
            </a:r>
            <a:r>
              <a:rPr lang="es-CL" b="1" i="1" dirty="0"/>
              <a:t>X</a:t>
            </a:r>
            <a:r>
              <a:rPr lang="es-CL" dirty="0"/>
              <a:t>, </a:t>
            </a:r>
            <a:r>
              <a:rPr lang="es-CL" b="1" i="1" dirty="0"/>
              <a:t>Y</a:t>
            </a:r>
            <a:r>
              <a:rPr lang="es-CL" dirty="0"/>
              <a:t> </a:t>
            </a:r>
            <a:r>
              <a:rPr lang="es-CL" dirty="0" err="1"/>
              <a:t>y</a:t>
            </a:r>
            <a:r>
              <a:rPr lang="es-CL" dirty="0"/>
              <a:t> </a:t>
            </a:r>
            <a:r>
              <a:rPr lang="es-CL" b="1" i="1" dirty="0"/>
              <a:t>Z</a:t>
            </a:r>
            <a:r>
              <a:rPr lang="es-CL" b="1" dirty="0"/>
              <a:t> </a:t>
            </a:r>
            <a:r>
              <a:rPr lang="es-CL" dirty="0"/>
              <a:t>en torno a los que hacemos las rotaciones</a:t>
            </a:r>
          </a:p>
        </p:txBody>
      </p:sp>
    </p:spTree>
    <p:extLst>
      <p:ext uri="{BB962C8B-B14F-4D97-AF65-F5344CB8AC3E}">
        <p14:creationId xmlns:p14="http://schemas.microsoft.com/office/powerpoint/2010/main" val="236921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Vovliendo al ejemplo, 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A7E9A-DD05-6641-A615-BC7D43865973}"/>
              </a:ext>
            </a:extLst>
          </p:cNvPr>
          <p:cNvSpPr txBox="1"/>
          <p:nvPr/>
        </p:nvSpPr>
        <p:spPr>
          <a:xfrm>
            <a:off x="2091399" y="231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9263B-169C-7140-8131-6985DF47E704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2A2AC-1E75-6644-8736-C177E03A7BAC}"/>
              </a:ext>
            </a:extLst>
          </p:cNvPr>
          <p:cNvSpPr txBox="1"/>
          <p:nvPr/>
        </p:nvSpPr>
        <p:spPr>
          <a:xfrm>
            <a:off x="2306802" y="4394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7030A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¡ La rotación doble rebalancea el árbol 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1A61E-9838-7B4B-BA47-E64B911769D8}"/>
              </a:ext>
            </a:extLst>
          </p:cNvPr>
          <p:cNvSpPr txBox="1"/>
          <p:nvPr/>
        </p:nvSpPr>
        <p:spPr>
          <a:xfrm>
            <a:off x="3708495" y="3328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56F12-B45E-214F-9B36-BD0FA0CD7E42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4E2BFF-1A35-0D42-96C9-231D103EBC57}"/>
              </a:ext>
            </a:extLst>
          </p:cNvPr>
          <p:cNvSpPr txBox="1"/>
          <p:nvPr/>
        </p:nvSpPr>
        <p:spPr>
          <a:xfrm>
            <a:off x="2112666" y="2310572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7030A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FA6E7-ED75-4272-952C-71C5B7E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rotaciones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BF7E7-7056-40FF-926C-6F6F06E1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dirty="0"/>
              <a:t>Tenemos entonces 4 casos de desbalance, que podemos definir según la ruta que toma la inserción desde </a:t>
            </a:r>
            <a:r>
              <a:rPr lang="es-CL" b="1" i="1" dirty="0"/>
              <a:t>X</a:t>
            </a:r>
            <a:r>
              <a:rPr lang="es-CL" dirty="0"/>
              <a:t>: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Izquierda + Izquierda (LL): Rotación simple</a:t>
            </a:r>
            <a:endParaRPr lang="es-CL" b="1" dirty="0"/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Izquierda + Derecha (LR): Rotación doble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Derecha + Izquierda (RL): Rotación doble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Derecha + Derecha (RR): Rotación simple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Los casos 1 y 4 son simétricos entre ellos; lo mismo para 2 y 3</a:t>
            </a:r>
          </a:p>
        </p:txBody>
      </p:sp>
    </p:spTree>
    <p:extLst>
      <p:ext uri="{BB962C8B-B14F-4D97-AF65-F5344CB8AC3E}">
        <p14:creationId xmlns:p14="http://schemas.microsoft.com/office/powerpoint/2010/main" val="19086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>
            <a:extLst>
              <a:ext uri="{FF2B5EF4-FFF2-40B4-BE49-F238E27FC236}">
                <a16:creationId xmlns:a16="http://schemas.microsoft.com/office/drawing/2014/main" id="{B6E63B92-95AF-9E45-806A-83523493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E739079-AD41-714E-AFCB-F481CD5E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60D89C0-FDAD-764B-8CCE-11D74237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AutoShape 5">
            <a:extLst>
              <a:ext uri="{FF2B5EF4-FFF2-40B4-BE49-F238E27FC236}">
                <a16:creationId xmlns:a16="http://schemas.microsoft.com/office/drawing/2014/main" id="{7A897F09-DFAC-1F45-8E41-9636ACA715DF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5451475" y="2555881"/>
            <a:ext cx="12890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F45E8B5D-D826-6F40-8BC6-3E9DDCEF20B4}"/>
              </a:ext>
            </a:extLst>
          </p:cNvPr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4537075" y="1108081"/>
            <a:ext cx="644525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Oval 7">
            <a:extLst>
              <a:ext uri="{FF2B5EF4-FFF2-40B4-BE49-F238E27FC236}">
                <a16:creationId xmlns:a16="http://schemas.microsoft.com/office/drawing/2014/main" id="{DEE8604F-D3D5-F240-AAC0-D6D44F9A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E4F7B4B-78E5-B846-938D-B2D21B3D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B997EE28-B539-8F42-8AA2-D3CEEF08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12334E50-27C6-AF43-B9D8-37E8ABDD852D}"/>
              </a:ext>
            </a:extLst>
          </p:cNvPr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400800" y="3775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7CB44361-6770-2641-A221-A95A6FDCD882}"/>
              </a:ext>
            </a:extLst>
          </p:cNvPr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5791200" y="4918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5D5672AC-52AE-F342-8B61-29F993E9A7F0}"/>
              </a:ext>
            </a:extLst>
          </p:cNvPr>
          <p:cNvCxnSpPr>
            <a:cxnSpLocks noChangeShapeType="1"/>
            <a:stCxn id="7" idx="5"/>
            <a:endCxn id="10" idx="0"/>
          </p:cNvCxnSpPr>
          <p:nvPr/>
        </p:nvCxnSpPr>
        <p:spPr bwMode="auto">
          <a:xfrm>
            <a:off x="7280275" y="3775081"/>
            <a:ext cx="14065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9124245B-F279-7348-BCB8-F0D1D9D77DFE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6670675" y="4918081"/>
            <a:ext cx="415925" cy="47307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C7F1CFB-0BB0-684B-860A-97FA111BE6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990606"/>
            <a:ext cx="644525" cy="7969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0DFDF94D-D083-934F-B5A3-6D26F2C445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362206"/>
            <a:ext cx="1289050" cy="679450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E1C6447E-5B28-6046-B68F-548FA934C8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24600" y="3657606"/>
            <a:ext cx="339725" cy="4921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dashDot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id="{8DA4CC93-108A-FE40-8F86-6DF254D9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14406"/>
            <a:ext cx="902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7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137A5FB-6968-1443-BB72-433A0E28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6"/>
            <a:ext cx="1026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11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FBB95C39-450D-4B4E-933F-0EBDD4FA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290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&lt; 19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05DAD59C-BB92-5247-A628-C88B86F4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06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17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4FE7F953-0977-664C-AAC6-E2E32CE5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38163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_tradnl">
                    <a:latin typeface="Calibri"/>
                    <a:cs typeface="Calibri"/>
                  </a:rPr>
                  <a:t>Si en el árbol de la derecha buscamos la clave 18 a partir de la raíz: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comparamos 18 con 7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luego con 11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de ahí con 19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con 17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y tratamos de ir al hijo de-recho del nodo con clave 17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 b="1">
                    <a:cs typeface="Calibri"/>
                  </a:rPr>
                  <a:t>(</a:t>
                </a:r>
                <a:r>
                  <a:rPr lang="es-ES_tradnl">
                    <a:cs typeface="Calibri"/>
                  </a:rPr>
                  <a:t> este último nodo no existe </a:t>
                </a:r>
                <a:r>
                  <a:rPr lang="es-ES_tradnl">
                    <a:cs typeface="Calibri"/>
                    <a:sym typeface="Wingdings" pitchFamily="2" charset="2"/>
                  </a:rPr>
                  <a:t> </a:t>
                </a:r>
                <a:r>
                  <a:rPr lang="es-ES_tradnl">
                    <a:cs typeface="Calibri"/>
                  </a:rPr>
                  <a:t>la clave 18 </a:t>
                </a:r>
                <a:r>
                  <a:rPr lang="es-ES_tradnl" b="1">
                    <a:latin typeface="Calibri"/>
                    <a:cs typeface="Calibri"/>
                  </a:rPr>
                  <a:t>no está </a:t>
                </a:r>
                <a:r>
                  <a:rPr lang="es-ES_tradnl">
                    <a:latin typeface="Calibri"/>
                    <a:cs typeface="Calibri"/>
                  </a:rPr>
                  <a:t>alma-cenada en el árbol, y por lo tanto devolvemos 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b="1">
                    <a:latin typeface="Calibri"/>
                    <a:cs typeface="Calibri"/>
                  </a:rPr>
                  <a:t>)</a:t>
                </a:r>
                <a:endParaRPr lang="es-ES_tradnl" b="1" i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  <a:blipFill>
                <a:blip r:embed="rId2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B369C2-8B23-1C48-B2C2-A67DD8EEF444}"/>
              </a:ext>
            </a:extLst>
          </p:cNvPr>
          <p:cNvCxnSpPr/>
          <p:nvPr/>
        </p:nvCxnSpPr>
        <p:spPr>
          <a:xfrm flipV="1">
            <a:off x="3058510" y="1219206"/>
            <a:ext cx="82769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1B375-BCCE-A746-8898-679F78E2237F}"/>
              </a:ext>
            </a:extLst>
          </p:cNvPr>
          <p:cNvCxnSpPr>
            <a:cxnSpLocks/>
          </p:cNvCxnSpPr>
          <p:nvPr/>
        </p:nvCxnSpPr>
        <p:spPr>
          <a:xfrm flipV="1">
            <a:off x="2270234" y="2362206"/>
            <a:ext cx="2377966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73B1B5-0A72-7C47-8C64-2EA3FFA81436}"/>
              </a:ext>
            </a:extLst>
          </p:cNvPr>
          <p:cNvCxnSpPr>
            <a:cxnSpLocks/>
          </p:cNvCxnSpPr>
          <p:nvPr/>
        </p:nvCxnSpPr>
        <p:spPr>
          <a:xfrm>
            <a:off x="2315094" y="3062296"/>
            <a:ext cx="4085706" cy="29050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2569AF-BEC1-0C4B-820B-55D872E30811}"/>
              </a:ext>
            </a:extLst>
          </p:cNvPr>
          <p:cNvCxnSpPr>
            <a:cxnSpLocks/>
          </p:cNvCxnSpPr>
          <p:nvPr/>
        </p:nvCxnSpPr>
        <p:spPr>
          <a:xfrm>
            <a:off x="1646373" y="3555514"/>
            <a:ext cx="4221027" cy="92189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8DEF9E-8C3C-4C4E-B592-4E59AEA70CAD}"/>
              </a:ext>
            </a:extLst>
          </p:cNvPr>
          <p:cNvCxnSpPr>
            <a:cxnSpLocks/>
          </p:cNvCxnSpPr>
          <p:nvPr/>
        </p:nvCxnSpPr>
        <p:spPr>
          <a:xfrm>
            <a:off x="3650291" y="4423575"/>
            <a:ext cx="3020384" cy="95805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19ADBC-29DC-DE4E-AF7C-2A66D5B21584}"/>
              </a:ext>
            </a:extLst>
          </p:cNvPr>
          <p:cNvSpPr txBox="1"/>
          <p:nvPr/>
        </p:nvSpPr>
        <p:spPr>
          <a:xfrm>
            <a:off x="3609125" y="14298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EF0E9-A11A-BA48-AEEA-12700D60655B}"/>
              </a:ext>
            </a:extLst>
          </p:cNvPr>
          <p:cNvSpPr txBox="1"/>
          <p:nvPr/>
        </p:nvSpPr>
        <p:spPr>
          <a:xfrm>
            <a:off x="3658174" y="252627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4ADAE-E30F-5A47-AA4F-47CC61CE45BA}"/>
              </a:ext>
            </a:extLst>
          </p:cNvPr>
          <p:cNvSpPr txBox="1"/>
          <p:nvPr/>
        </p:nvSpPr>
        <p:spPr>
          <a:xfrm>
            <a:off x="3927410" y="331058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7A47F5-9173-9E43-AC98-9A13C31D3DC5}"/>
              </a:ext>
            </a:extLst>
          </p:cNvPr>
          <p:cNvSpPr txBox="1"/>
          <p:nvPr/>
        </p:nvSpPr>
        <p:spPr>
          <a:xfrm>
            <a:off x="4760694" y="439654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4</a:t>
            </a:r>
          </a:p>
        </p:txBody>
      </p:sp>
    </p:spTree>
    <p:extLst>
      <p:ext uri="{BB962C8B-B14F-4D97-AF65-F5344CB8AC3E}">
        <p14:creationId xmlns:p14="http://schemas.microsoft.com/office/powerpoint/2010/main" val="63467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9D51-7140-4B12-B95B-1D5F2E45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</a:t>
            </a:r>
            <a:r>
              <a:rPr lang="es-CL" dirty="0" err="1"/>
              <a:t>rebalancear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C0275-E932-4659-B209-568AB1CE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dirty="0"/>
              <a:t>Hacer una rotación tiene costo constante —no depende del número de nodos del árbol:</a:t>
            </a:r>
          </a:p>
          <a:p>
            <a:pPr marL="635508" lvl="1" indent="-342900">
              <a:lnSpc>
                <a:spcPct val="110000"/>
              </a:lnSpc>
            </a:pPr>
            <a:r>
              <a:rPr lang="es-CL" dirty="0"/>
              <a:t>en la rotación simple, hay que cambiar 3 punteros</a:t>
            </a:r>
          </a:p>
          <a:p>
            <a:pPr marL="635508" lvl="1" indent="-342900">
              <a:lnSpc>
                <a:spcPct val="110000"/>
              </a:lnSpc>
            </a:pPr>
            <a:r>
              <a:rPr lang="es-CL" dirty="0"/>
              <a:t>en la rotación doble, hay que cambiar 5 punteros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dirty="0"/>
              <a:t>Además, al hacer estas rotaciones para el </a:t>
            </a:r>
            <a:r>
              <a:rPr lang="es-CL" b="1" i="1" dirty="0"/>
              <a:t>X</a:t>
            </a:r>
            <a:r>
              <a:rPr lang="es-CL" dirty="0"/>
              <a:t> que definimos, se soluciona el desbalance de </a:t>
            </a:r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dirty="0">
                <a:solidFill>
                  <a:schemeClr val="accent2"/>
                </a:solidFill>
              </a:rPr>
              <a:t>no es posible crear un nuevo desbalance</a:t>
            </a:r>
            <a:endParaRPr lang="es-CL" dirty="0">
              <a:solidFill>
                <a:schemeClr val="accent2"/>
              </a:solidFill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s-CL" dirty="0"/>
              <a:t>… por lo que siempre en el peor caso realizaremos una sola rotación (simple o doble)</a:t>
            </a:r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2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542B5-7B76-49DA-B636-02D2566F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la inserción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Luego de insertar, debemos revisar hacia arriba la ruta de inserción buscando el primer desbalance: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dirty="0"/>
                  <a:t>el peor caso es que no haya un desbalance y lleguemos hasta la raíz</a:t>
                </a:r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Esto significa que toda </a:t>
                </a:r>
                <a:r>
                  <a:rPr lang="es-CL" b="1" dirty="0"/>
                  <a:t>la inserción sigue siendo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s-CL" dirty="0"/>
                  <a:t>, siendo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la altura del árbol (si bien el número de pasos individuales más o menos se duplicó)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3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de la inserción —con rebalanceo incluido—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1F2-9348-4D77-A725-CFB216B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Altura </a:t>
            </a:r>
            <a:r>
              <a:rPr lang="es-CL" i="1" dirty="0"/>
              <a:t>h</a:t>
            </a:r>
            <a:r>
              <a:rPr lang="es-CL" dirty="0"/>
              <a:t> de un árbol AVL con </a:t>
            </a:r>
            <a:r>
              <a:rPr lang="es-CL" i="1" dirty="0"/>
              <a:t>n</a:t>
            </a:r>
            <a:r>
              <a:rPr lang="es-CL" dirty="0"/>
              <a:t> nodos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Podemos pensarlo al revés:</a:t>
                </a:r>
              </a:p>
              <a:p>
                <a:pPr marL="635508" lvl="1" indent="-34290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¿cuál es el máximo número de nodos de un árbol de altura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635508" lvl="1" indent="-34290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¿y el mínimo?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Vamos a demostrar que en ambos casos el número de nodos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crece exponencialmente con la altura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… lo que implica que la altura está acotada por el loga-ritmo del número de nodos </a:t>
                </a:r>
                <a:r>
                  <a:rPr lang="es-CL" dirty="0">
                    <a:sym typeface="Wingdings" pitchFamily="2" charset="2"/>
                  </a:rPr>
                  <a:t> </a:t>
                </a:r>
                <a:r>
                  <a:rPr lang="es-CL" dirty="0"/>
                  <a:t>el árbol está balanceado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3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A739-D73F-4A49-8882-1D9E93F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1) Máximo número de nodos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El máximo número de nodos en un árbol binario de altura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 da cuando el árbol está lleno, es decir,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dirty="0"/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, por lo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Como ambas funciones son crecientes,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2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B4A2-2320-4A06-849B-9600E703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2) Mínimo número de nodos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200" dirty="0"/>
                  <a:t>Sea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200" dirty="0"/>
                  <a:t> la cantidad mínima de nodos que puede tener un árbol AVL de altura </a:t>
                </a:r>
                <a14:m>
                  <m:oMath xmlns:m="http://schemas.openxmlformats.org/officeDocument/2006/math">
                    <m:r>
                      <a:rPr lang="es-CL" sz="22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Observamos que</a:t>
                </a:r>
                <a:r>
                  <a:rPr lang="es-CL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(1) = 1 </a:t>
                </a:r>
                <a:r>
                  <a:rPr lang="es-CL" sz="2200" dirty="0"/>
                  <a:t>(sólo la raíz) y</a:t>
                </a:r>
                <a:r>
                  <a:rPr lang="es-CL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(2) = 2</a:t>
                </a:r>
                <a:r>
                  <a:rPr lang="es-CL" sz="2200" dirty="0"/>
                  <a:t> (la raíz y un hijo)</a:t>
                </a:r>
                <a:endParaRPr lang="es-CL" sz="22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Este árbol debe tener subárboles de alturas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CL" sz="2200" dirty="0"/>
                  <a:t>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sz="2000" dirty="0"/>
                  <a:t>al menos un subárbol tiene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sz="2000" dirty="0"/>
                  <a:t> ( para que el árbol original tenga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sz="2000" dirty="0"/>
                  <a:t>las alturas de los aubárboles pueden diferir a lo más en 1 ( la propiedad de balance )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… y estos subárboles deben tener el menor número de de nodos para sus alturas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2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7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7AA7-890B-41AE-9248-60FE4102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200" dirty="0"/>
                  <a:t>Esta </a:t>
                </a:r>
                <a:r>
                  <a:rPr lang="en-US" sz="2200" dirty="0" err="1"/>
                  <a:t>recurrencia</a:t>
                </a:r>
                <a:r>
                  <a:rPr lang="en-US" sz="2200" dirty="0"/>
                  <a:t> es similar a la </a:t>
                </a:r>
                <a:r>
                  <a:rPr lang="en-US" sz="2200" dirty="0" err="1"/>
                  <a:t>recurrencia</a:t>
                </a:r>
                <a:r>
                  <a:rPr lang="en-US" sz="2200" dirty="0"/>
                  <a:t> para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de Fibonacci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L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201168" lvl="1" indent="0">
                  <a:buNone/>
                </a:pPr>
                <a:r>
                  <a:rPr lang="en-US" sz="2200" b="0" dirty="0"/>
                  <a:t>… de modo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L" sz="2200" dirty="0"/>
                  <a:t>, por lo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2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marL="201168" lvl="1" indent="0">
                  <a:buNone/>
                </a:pPr>
                <a:r>
                  <a:rPr lang="en-US" sz="2200" dirty="0"/>
                  <a:t>Por </a:t>
                </a:r>
                <a:r>
                  <a:rPr lang="en-US" sz="2200" dirty="0" err="1"/>
                  <a:t>otra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parte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sabemos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s-CL" sz="2200" dirty="0"/>
                  <a:t>, en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2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s-CL" sz="2200" dirty="0"/>
                  <a:t> </a:t>
                </a:r>
              </a:p>
              <a:p>
                <a:pPr marL="201168" lvl="1" indent="0">
                  <a:buNone/>
                </a:pPr>
                <a:r>
                  <a:rPr lang="es-CL" sz="2200" dirty="0"/>
                  <a:t>… por lo tanto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200" dirty="0"/>
              </a:p>
              <a:p>
                <a:pPr marL="201168" lvl="1" indent="0">
                  <a:buNone/>
                </a:pPr>
                <a:r>
                  <a:rPr lang="es-CL" sz="2200" dirty="0"/>
                  <a:t>Como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L" sz="2200" dirty="0"/>
                  <a:t>tenemos que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200" dirty="0"/>
              </a:p>
              <a:p>
                <a:pPr marL="201168" lvl="1" indent="0">
                  <a:buNone/>
                </a:pPr>
                <a:r>
                  <a:rPr lang="es-CL" sz="2200" dirty="0"/>
                  <a:t>… por lo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sz="2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8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E6EB-C808-42C4-AABA-1F16D97C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Así, de 1) y 2)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La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 un árbol AVL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</m:t>
                        </m:r>
                      </m:e>
                    </m:func>
                  </m:oMath>
                </a14:m>
                <a:r>
                  <a:rPr lang="es-CL" dirty="0"/>
                  <a:t> tanto en el caso del mayor número de nodos, como en el caso del menor número de nodos</a:t>
                </a:r>
              </a:p>
              <a:p>
                <a:endParaRPr lang="es-CL" dirty="0"/>
              </a:p>
              <a:p>
                <a:r>
                  <a:rPr lang="es-CL" dirty="0"/>
                  <a:t>Por lo tanto, en un árbol AVL de altura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4683-1202-9741-8C2B-CF6070E127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Árbol binario:</a:t>
            </a:r>
          </a:p>
          <a:p>
            <a:pPr lvl="1"/>
            <a:r>
              <a:rPr lang="en-US"/>
              <a:t>cada nodo </a:t>
            </a:r>
            <a:r>
              <a:rPr lang="en-US" i="1"/>
              <a:t>x</a:t>
            </a:r>
            <a:r>
              <a:rPr lang="en-US"/>
              <a:t> tiene a lo más dos hijos, uno izquierdo y otro derecho,</a:t>
            </a:r>
          </a:p>
          <a:p>
            <a:pPr marL="401638" lvl="1" indent="0">
              <a:buNone/>
            </a:pPr>
            <a:r>
              <a:rPr lang="en-US"/>
              <a:t>… que, si están, son raíces de los subárboles izquierdo y derecho de </a:t>
            </a:r>
            <a:r>
              <a:rPr lang="en-US" i="1"/>
              <a:t>x</a:t>
            </a:r>
            <a:endParaRPr lang="en-US"/>
          </a:p>
          <a:p>
            <a:r>
              <a:rPr lang="en-US"/>
              <a:t>Árbol binario de búsqueda (</a:t>
            </a:r>
            <a:r>
              <a:rPr lang="en-US" cap="small"/>
              <a:t>abb</a:t>
            </a:r>
            <a:r>
              <a:rPr lang="en-US"/>
              <a:t>):</a:t>
            </a:r>
          </a:p>
          <a:p>
            <a:pPr lvl="1"/>
            <a:r>
              <a:rPr lang="en-US"/>
              <a:t>la clave en un nodo </a:t>
            </a:r>
            <a:r>
              <a:rPr lang="en-US" i="1"/>
              <a:t>x</a:t>
            </a:r>
            <a:r>
              <a:rPr lang="en-US"/>
              <a:t> es mayor que cualquiera de las claves en el subárbol izquierdo de </a:t>
            </a:r>
            <a:r>
              <a:rPr lang="en-US" i="1"/>
              <a:t>x</a:t>
            </a:r>
            <a:endParaRPr lang="en-US"/>
          </a:p>
          <a:p>
            <a:pPr marL="401638" lvl="1" indent="0">
              <a:buNone/>
            </a:pPr>
            <a:r>
              <a:rPr lang="en-US"/>
              <a:t>… y menor que cualquiera de las claves en el subárbol derecho de </a:t>
            </a:r>
            <a:r>
              <a:rPr lang="en-US" i="1"/>
              <a:t>x</a:t>
            </a:r>
            <a:endParaRPr lang="en-US"/>
          </a:p>
          <a:p>
            <a:r>
              <a:rPr lang="en-US" cap="small"/>
              <a:t>abb</a:t>
            </a:r>
            <a:r>
              <a:rPr lang="en-US"/>
              <a:t> balanceado:</a:t>
            </a:r>
          </a:p>
          <a:p>
            <a:pPr lvl="1"/>
            <a:r>
              <a:rPr lang="en-US"/>
              <a:t>cumple una propiedad adicional de balance</a:t>
            </a:r>
          </a:p>
          <a:p>
            <a:pPr lvl="1"/>
            <a:r>
              <a:rPr lang="en-US"/>
              <a:t>p.ej., </a:t>
            </a:r>
            <a:r>
              <a:rPr lang="es-ES_tradnl"/>
              <a:t>en un árbol </a:t>
            </a:r>
            <a:r>
              <a:rPr lang="es-ES_tradnl" cap="small"/>
              <a:t>avl</a:t>
            </a:r>
            <a:r>
              <a:rPr lang="es-ES_tradnl"/>
              <a:t>, para cualquier nodo del árbol, las alturas de los subárboles izquierdo y derecho pueden diferir a lo más en 1</a:t>
            </a:r>
          </a:p>
        </p:txBody>
      </p:sp>
    </p:spTree>
    <p:extLst>
      <p:ext uri="{BB962C8B-B14F-4D97-AF65-F5344CB8AC3E}">
        <p14:creationId xmlns:p14="http://schemas.microsoft.com/office/powerpoint/2010/main" val="308558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ED1-085D-7649-9CB6-E36CB460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las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7F9B-562B-5745-87D3-A251A094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/>
              <a:t>Todas las operaciones —</a:t>
            </a:r>
            <a:r>
              <a:rPr lang="es-ES_tradnl" sz="2400" i="1"/>
              <a:t>buscar</a:t>
            </a:r>
            <a:r>
              <a:rPr lang="es-ES_tradnl" sz="2400"/>
              <a:t>, </a:t>
            </a:r>
            <a:r>
              <a:rPr lang="es-ES_tradnl" sz="2400" i="1"/>
              <a:t>insertar</a:t>
            </a:r>
            <a:r>
              <a:rPr lang="es-ES_tradnl" sz="2400"/>
              <a:t> y </a:t>
            </a:r>
            <a:r>
              <a:rPr lang="es-ES_tradnl" sz="2400" i="1"/>
              <a:t>eliminar*</a:t>
            </a:r>
            <a:r>
              <a:rPr lang="es-ES_tradnl" sz="2400"/>
              <a:t>— toman tiempo (o número de pasos) </a:t>
            </a:r>
            <a:r>
              <a:rPr lang="es-ES_tradnl" sz="2400" b="1"/>
              <a:t>proporcional a la </a:t>
            </a:r>
            <a:r>
              <a:rPr lang="es-ES_tradnl" sz="2400" b="1" i="1"/>
              <a:t>altura del árbol</a:t>
            </a:r>
            <a:r>
              <a:rPr lang="es-ES_tradnl" sz="2400"/>
              <a:t> —el número máximo de niveles desde la raíz hasta la hoja “de más abajo”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400"/>
              <a:t>… o la longitud de la rama más larga del árbol: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la altura mínima de un </a:t>
            </a:r>
            <a:r>
              <a:rPr lang="es-ES_tradnl" sz="2000" cap="small"/>
              <a:t>abb</a:t>
            </a:r>
            <a:r>
              <a:rPr lang="es-ES_tradnl" sz="2000"/>
              <a:t> con </a:t>
            </a:r>
            <a:r>
              <a:rPr lang="es-ES_tradnl" sz="2000" i="1"/>
              <a:t>n</a:t>
            </a:r>
            <a:r>
              <a:rPr lang="es-ES_tradnl" sz="2000"/>
              <a:t> objetos es O(log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… aunque en general podría ser O(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93663" indent="-93663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s-ES_tradnl" sz="2000"/>
              <a:t>*</a:t>
            </a:r>
            <a:r>
              <a:rPr lang="es-ES_tradnl" sz="2000" i="1"/>
              <a:t>insertar</a:t>
            </a:r>
            <a:r>
              <a:rPr lang="es-ES_tradnl" sz="2000"/>
              <a:t> y </a:t>
            </a:r>
            <a:r>
              <a:rPr lang="es-ES_tradnl" sz="2000" i="1"/>
              <a:t>eliminar</a:t>
            </a:r>
            <a:r>
              <a:rPr lang="es-ES_tradnl" sz="2000"/>
              <a:t> incluyen primero una búsqueda</a:t>
            </a:r>
          </a:p>
        </p:txBody>
      </p:sp>
    </p:spTree>
    <p:extLst>
      <p:ext uri="{BB962C8B-B14F-4D97-AF65-F5344CB8AC3E}">
        <p14:creationId xmlns:p14="http://schemas.microsoft.com/office/powerpoint/2010/main" val="36672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</a:t>
            </a:r>
            <a:br>
              <a:rPr lang="es-CL" sz="4000" dirty="0"/>
            </a:br>
            <a:r>
              <a:rPr lang="es-CL" sz="4000" dirty="0"/>
              <a:t>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4AAE-E2F4-AA4D-925F-961C2AC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ABBs balanceados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AD5-A4D2-2E49-889C-770FFF0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/>
              <a:t>Para </a:t>
            </a:r>
            <a:r>
              <a:rPr lang="es-ES_tradnl" cap="small"/>
              <a:t>abb</a:t>
            </a:r>
            <a:r>
              <a:rPr lang="es-ES_tradnl"/>
              <a:t>s, podemos garantizar que las operaciones de diccionario —</a:t>
            </a:r>
            <a:r>
              <a:rPr lang="es-ES_tradnl" i="1"/>
              <a:t>buscar</a:t>
            </a:r>
            <a:r>
              <a:rPr lang="es-ES_tradnl"/>
              <a:t>, </a:t>
            </a:r>
            <a:r>
              <a:rPr lang="es-ES_tradnl" i="1"/>
              <a:t>insertar</a:t>
            </a:r>
            <a:r>
              <a:rPr lang="es-ES_tradnl"/>
              <a:t> y </a:t>
            </a:r>
            <a:r>
              <a:rPr lang="es-ES_tradnl" i="1"/>
              <a:t>eliminar</a:t>
            </a:r>
            <a:r>
              <a:rPr lang="es-ES_tradnl"/>
              <a:t>— tomen tiempo O(log</a:t>
            </a:r>
            <a:r>
              <a:rPr lang="es-ES_tradnl" i="1"/>
              <a:t>n</a:t>
            </a:r>
            <a:r>
              <a:rPr lang="es-ES_tradnl"/>
              <a:t>) en el peor caso:</a:t>
            </a:r>
          </a:p>
          <a:p>
            <a:pPr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b="1"/>
              <a:t>es necesario mantenerlos balanceados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/>
              <a:t>La </a:t>
            </a:r>
            <a:r>
              <a:rPr lang="es-ES_tradnl" b="1"/>
              <a:t>propiedad de balance</a:t>
            </a:r>
            <a:r>
              <a:rPr lang="es-ES_tradnl"/>
              <a:t> debe cumplir dos condiciones: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asegurar que la altura de un árbol con </a:t>
            </a:r>
            <a:r>
              <a:rPr lang="es-ES_tradnl" i="1"/>
              <a:t>n</a:t>
            </a:r>
            <a:r>
              <a:rPr lang="es-ES_tradnl"/>
              <a:t> nodos sea O(log</a:t>
            </a:r>
            <a:r>
              <a:rPr lang="es-ES_tradnl" i="1"/>
              <a:t>n</a:t>
            </a:r>
            <a:r>
              <a:rPr lang="es-ES_tradnl"/>
              <a:t>)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ser fácil de mantener —p.ej., la complejidad de (re)balan-cear el árbol después de una inserción no puede ser mayor que O(log</a:t>
            </a:r>
            <a:r>
              <a:rPr lang="es-ES_tradnl" i="1"/>
              <a:t>n</a:t>
            </a:r>
            <a:r>
              <a:rPr lang="es-ES_trad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47560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9484</TotalTime>
  <Words>2249</Words>
  <Application>Microsoft Office PowerPoint</Application>
  <PresentationFormat>On-screen Show (4:3)</PresentationFormat>
  <Paragraphs>377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IIC2133</vt:lpstr>
      <vt:lpstr>Raíces y raíces</vt:lpstr>
      <vt:lpstr>Mismos datos, distintos árboles</vt:lpstr>
      <vt:lpstr>PowerPoint Presentation</vt:lpstr>
      <vt:lpstr>Complejidad de las operaciones</vt:lpstr>
      <vt:lpstr>Queremos asegurarnos de que el árbol esté balanceado</vt:lpstr>
      <vt:lpstr>¿Está balanceado?</vt:lpstr>
      <vt:lpstr>¿Está balanceado?</vt:lpstr>
      <vt:lpstr>¿Está balanceado?</vt:lpstr>
      <vt:lpstr>ABBs balanceados</vt:lpstr>
      <vt:lpstr>Árboles avl</vt:lpstr>
      <vt:lpstr>Operaciones en árboles AVL</vt:lpstr>
      <vt:lpstr>P.ej., árbol AVL inicial</vt:lpstr>
      <vt:lpstr>… árbol luego de insertar B</vt:lpstr>
      <vt:lpstr>Más en general, luego de insertar en T_1</vt:lpstr>
      <vt:lpstr>Rotación a la derecha en torno a X-Y</vt:lpstr>
      <vt:lpstr>Rotación X-Y</vt:lpstr>
      <vt:lpstr>PowerPoint Presentation</vt:lpstr>
      <vt:lpstr>Luego de insertar B</vt:lpstr>
      <vt:lpstr>Rotación a la derecha en torno a K-F</vt:lpstr>
      <vt:lpstr>Otro ej.: el árbol (inicial) luego de insertar G</vt:lpstr>
      <vt:lpstr>Más en general, el árbol luego de una inserción en T_2</vt:lpstr>
      <vt:lpstr>¿Rotación a la derecha en torno a X-Y ?</vt:lpstr>
      <vt:lpstr>Hagamos doble click en T_2</vt:lpstr>
      <vt:lpstr>Rotación doble: primero a la izquierda en torno a Y-Z; luego a la derecha en torno a X-Z</vt:lpstr>
      <vt:lpstr>( La primera rotación, a la izquierda, convierte el problema en uno similar al de la diap. #15 )</vt:lpstr>
      <vt:lpstr>PowerPoint Presentation</vt:lpstr>
      <vt:lpstr>Vovliendo al ejemplo, luego de insertar G</vt:lpstr>
      <vt:lpstr>¡ La rotación doble rebalancea el árbol !</vt:lpstr>
      <vt:lpstr>Resumen rotaciones</vt:lpstr>
      <vt:lpstr>Propiedades de las rotaciones</vt:lpstr>
      <vt:lpstr>Costo de rebalancear</vt:lpstr>
      <vt:lpstr>Costo de la inserción</vt:lpstr>
      <vt:lpstr>Altura de un árbol AVL</vt:lpstr>
      <vt:lpstr>Altura h de un árbol AVL con n nodos</vt:lpstr>
      <vt:lpstr>1) Máximo número de nodos</vt:lpstr>
      <vt:lpstr>2) Mínimo número de nodos</vt:lpstr>
      <vt:lpstr>…</vt:lpstr>
      <vt:lpstr>Así, de 1) y 2)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Vicente Errázuriz</cp:lastModifiedBy>
  <cp:revision>161</cp:revision>
  <dcterms:created xsi:type="dcterms:W3CDTF">2018-03-25T17:49:14Z</dcterms:created>
  <dcterms:modified xsi:type="dcterms:W3CDTF">2020-09-14T17:29:02Z</dcterms:modified>
</cp:coreProperties>
</file>