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5"/>
  </p:notesMasterIdLst>
  <p:sldIdLst>
    <p:sldId id="303" r:id="rId2"/>
    <p:sldId id="256" r:id="rId3"/>
    <p:sldId id="257" r:id="rId4"/>
    <p:sldId id="258" r:id="rId5"/>
    <p:sldId id="259" r:id="rId6"/>
    <p:sldId id="301" r:id="rId7"/>
    <p:sldId id="261" r:id="rId8"/>
    <p:sldId id="264" r:id="rId9"/>
    <p:sldId id="267" r:id="rId10"/>
    <p:sldId id="272" r:id="rId11"/>
    <p:sldId id="286" r:id="rId12"/>
    <p:sldId id="296" r:id="rId13"/>
    <p:sldId id="295" r:id="rId14"/>
    <p:sldId id="299" r:id="rId15"/>
    <p:sldId id="298" r:id="rId16"/>
    <p:sldId id="297" r:id="rId17"/>
    <p:sldId id="291" r:id="rId18"/>
    <p:sldId id="290" r:id="rId19"/>
    <p:sldId id="289" r:id="rId20"/>
    <p:sldId id="288" r:id="rId21"/>
    <p:sldId id="287" r:id="rId22"/>
    <p:sldId id="300" r:id="rId23"/>
    <p:sldId id="302" r:id="rId24"/>
    <p:sldId id="304" r:id="rId25"/>
    <p:sldId id="305" r:id="rId26"/>
    <p:sldId id="310" r:id="rId27"/>
    <p:sldId id="311" r:id="rId28"/>
    <p:sldId id="312" r:id="rId29"/>
    <p:sldId id="260" r:id="rId30"/>
    <p:sldId id="313" r:id="rId31"/>
    <p:sldId id="314" r:id="rId32"/>
    <p:sldId id="315" r:id="rId33"/>
    <p:sldId id="31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9" autoAdjust="0"/>
    <p:restoredTop sz="94487"/>
  </p:normalViewPr>
  <p:slideViewPr>
    <p:cSldViewPr snapToGrid="0" showGuides="1">
      <p:cViewPr varScale="1">
        <p:scale>
          <a:sx n="79" d="100"/>
          <a:sy n="79" d="100"/>
        </p:scale>
        <p:origin x="104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29ED6-3F8E-467B-BACC-FB1E7251846D}" type="datetimeFigureOut">
              <a:rPr lang="es-CL" smtClean="0"/>
              <a:t>14-09-20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D6782-6BDD-4A7A-8EFF-08C730231AA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44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AVL viene de los nombres de los que propusieron este modelo originalmente: 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delson-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elsky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 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andis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la práctica, nos referimos a los nodos que no cumplen el primer punto como “nodos desbalanceados”</a:t>
            </a: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Nótese que esta es solo </a:t>
            </a:r>
            <a:r>
              <a:rPr lang="es-C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 de definir balance, existen más nociones que cumplen diferentes propiedades.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5255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Los nodos rojos simbolizan los datos adicionales en los nodos-3. Los nodos negros simbolizan los nodos del árbol 2-3.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1461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Los nodos rojos simbolizan los datos adicionales en los nodos-3. Los nodos negros simbolizan los nodos del árbol 2-3.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0303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227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 el árbol es binario, solo es posible si son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CL" dirty="0"/>
                  <a:t> nodos. Si es ternario, si</a:t>
                </a:r>
                <a:r>
                  <a:rPr lang="es-CL" baseline="0" dirty="0"/>
                  <a:t> son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CL" dirty="0"/>
                  <a:t> nodos. Cualquier</a:t>
                </a:r>
                <a:r>
                  <a:rPr lang="es-CL" baseline="0" dirty="0"/>
                  <a:t>a sea el grado del árbol, se necesita una cantidad exacta de nodos.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 el árbol es binario, solo es posible si son </a:t>
                </a:r>
                <a:r>
                  <a:rPr lang="es-CL" b="0" i="0">
                    <a:latin typeface="Cambria Math" panose="02040503050406030204" pitchFamily="18" charset="0"/>
                  </a:rPr>
                  <a:t>2^𝑘</a:t>
                </a:r>
                <a:r>
                  <a:rPr lang="es-CL" dirty="0"/>
                  <a:t> nodos. Si es ternario, si</a:t>
                </a:r>
                <a:r>
                  <a:rPr lang="es-CL" baseline="0" dirty="0"/>
                  <a:t> son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3^𝑘</a:t>
                </a:r>
                <a:r>
                  <a:rPr lang="es-CL" dirty="0"/>
                  <a:t> nodos. Cualquier</a:t>
                </a:r>
                <a:r>
                  <a:rPr lang="es-CL" baseline="0" dirty="0"/>
                  <a:t>a sea el grado del árbol, se necesita una cantidad exacta de nodos.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010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No olvidar que esto es un árbol de búsqueda.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347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Funciona como antes.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956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hijo de al medio contiene los elementos que están entre medio de ambos elementos.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046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Esto no significa que la altura del árbol vaya a ser constante. La clave está en hacerlo crecer hacia arriba, y no hacia abajo.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9946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9354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Claramente los nodos 2 pueden quedarse tal cual.</a:t>
            </a:r>
          </a:p>
          <a:p>
            <a:r>
              <a:rPr lang="es-CL" dirty="0"/>
              <a:t>Que hacer con los nodos 3 es el dilema: hay que separarlos en 2 nodos 2, pero como?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9409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primer dato del nodo queda como nodo negro, y como su hijo, a su derecha, cuelga el segundo dato como nodo rojo.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039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2197-5C0B-40B7-B404-53AD9147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Balance</a:t>
            </a:r>
            <a:endParaRPr lang="es-CL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0226-1382-4CA4-B184-049D7780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La clase pasada definimos el </a:t>
            </a:r>
            <a:r>
              <a:rPr lang="es-CL" sz="2400" b="1" dirty="0">
                <a:solidFill>
                  <a:schemeClr val="accent2"/>
                </a:solidFill>
              </a:rPr>
              <a:t>balance AVL: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las alturas de sus hijos difieren a lo más en 1 entre ellas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cada hijo a su vez está </a:t>
            </a:r>
            <a:r>
              <a:rPr lang="es-CL" sz="2400" b="1" cap="small" dirty="0">
                <a:solidFill>
                  <a:schemeClr val="accent2"/>
                </a:solidFill>
              </a:rPr>
              <a:t>avl</a:t>
            </a:r>
            <a:r>
              <a:rPr lang="es-CL" sz="2400" b="1" dirty="0">
                <a:solidFill>
                  <a:schemeClr val="accent2"/>
                </a:solidFill>
              </a:rPr>
              <a:t>-balanceado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CL" sz="2400" b="1" dirty="0">
                <a:solidFill>
                  <a:schemeClr val="tx1"/>
                </a:solidFill>
              </a:rPr>
              <a:t>(</a:t>
            </a:r>
            <a:r>
              <a:rPr lang="es-CL" sz="2400" dirty="0">
                <a:solidFill>
                  <a:schemeClr val="tx1"/>
                </a:solidFill>
              </a:rPr>
              <a:t> Recordemos que este balance implica mantener un dato adicional en cada nodo: un valor –1, 0 o +1 </a:t>
            </a:r>
            <a:r>
              <a:rPr lang="es-CL" sz="2400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¿Será posible tener otra noción de balance?</a:t>
            </a:r>
            <a:endParaRPr lang="es-CL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3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CCCB-9791-4342-98DA-DDC902D8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Inserción en un árbol 2-3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BEAA-AB6B-48F3-A915-1B1F4C92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Al insertar nuevas claves al árbol, podría cambiar su altura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Queremos mantener todas las hojas a igual profundidad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¿Cómo podemos insertar las claves para que se cumpla esto?</a:t>
            </a:r>
          </a:p>
        </p:txBody>
      </p:sp>
    </p:spTree>
    <p:extLst>
      <p:ext uri="{BB962C8B-B14F-4D97-AF65-F5344CB8AC3E}">
        <p14:creationId xmlns:p14="http://schemas.microsoft.com/office/powerpoint/2010/main" val="222211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P.ej., insertemos las claves </a:t>
            </a:r>
            <a:r>
              <a:rPr lang="es-CL" sz="2400" i="1" dirty="0"/>
              <a:t>D</a:t>
            </a:r>
            <a:r>
              <a:rPr lang="es-CL" sz="2400" dirty="0"/>
              <a:t>, </a:t>
            </a:r>
            <a:r>
              <a:rPr lang="es-CL" sz="2400" i="1" dirty="0"/>
              <a:t>A</a:t>
            </a:r>
            <a:r>
              <a:rPr lang="es-CL" sz="2400" dirty="0"/>
              <a:t>, </a:t>
            </a:r>
            <a:r>
              <a:rPr lang="es-CL" sz="2400" i="1" dirty="0"/>
              <a:t>C</a:t>
            </a:r>
            <a:r>
              <a:rPr lang="es-CL" sz="2400" dirty="0"/>
              <a:t>, </a:t>
            </a:r>
            <a:r>
              <a:rPr lang="es-CL" sz="2400" i="1" dirty="0"/>
              <a:t>E</a:t>
            </a:r>
            <a:r>
              <a:rPr lang="es-CL" sz="2400" dirty="0"/>
              <a:t>, </a:t>
            </a:r>
            <a:r>
              <a:rPr lang="es-CL" sz="2400" i="1" dirty="0"/>
              <a:t>N</a:t>
            </a:r>
            <a:r>
              <a:rPr lang="es-CL" sz="2400" dirty="0"/>
              <a:t>, </a:t>
            </a:r>
            <a:r>
              <a:rPr lang="es-CL" sz="2400" i="1" dirty="0"/>
              <a:t>F</a:t>
            </a:r>
            <a:r>
              <a:rPr lang="es-CL" sz="2400" dirty="0"/>
              <a:t>, </a:t>
            </a:r>
            <a:r>
              <a:rPr lang="es-CL" sz="2400" i="1" dirty="0"/>
              <a:t>H</a:t>
            </a:r>
            <a:r>
              <a:rPr lang="es-CL" sz="2400" dirty="0"/>
              <a:t> en un árbol 2-3 inicialmente vacío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03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D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D5FC2-EC8B-FB40-8C00-BA77DB1F9B9A}"/>
              </a:ext>
            </a:extLst>
          </p:cNvPr>
          <p:cNvSpPr txBox="1"/>
          <p:nvPr/>
        </p:nvSpPr>
        <p:spPr>
          <a:xfrm>
            <a:off x="1647697" y="5385880"/>
            <a:ext cx="530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Se inserta la clave en un (nuevo) nodo 2,</a:t>
            </a:r>
          </a:p>
          <a:p>
            <a:r>
              <a:rPr lang="es-CL" sz="2400" dirty="0"/>
              <a:t>que se constituye en la raíz del árbol</a:t>
            </a:r>
          </a:p>
        </p:txBody>
      </p:sp>
    </p:spTree>
    <p:extLst>
      <p:ext uri="{BB962C8B-B14F-4D97-AF65-F5344CB8AC3E}">
        <p14:creationId xmlns:p14="http://schemas.microsoft.com/office/powerpoint/2010/main" val="1106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… insertemos las claves </a:t>
            </a:r>
            <a:r>
              <a:rPr lang="es-CL" sz="2400" i="1" dirty="0"/>
              <a:t>A</a:t>
            </a:r>
            <a:r>
              <a:rPr lang="es-CL" sz="2400" dirty="0"/>
              <a:t>, </a:t>
            </a:r>
            <a:r>
              <a:rPr lang="es-CL" sz="2400" i="1" dirty="0"/>
              <a:t>C</a:t>
            </a:r>
            <a:r>
              <a:rPr lang="es-CL" sz="2400" dirty="0"/>
              <a:t>, </a:t>
            </a:r>
            <a:r>
              <a:rPr lang="es-CL" sz="2400" i="1" dirty="0"/>
              <a:t>E</a:t>
            </a:r>
            <a:r>
              <a:rPr lang="es-CL" sz="2400" dirty="0"/>
              <a:t>, </a:t>
            </a:r>
            <a:r>
              <a:rPr lang="es-CL" sz="2400" i="1" dirty="0"/>
              <a:t>N</a:t>
            </a:r>
            <a:r>
              <a:rPr lang="es-CL" sz="2400" dirty="0"/>
              <a:t>, </a:t>
            </a:r>
            <a:r>
              <a:rPr lang="es-CL" sz="2400" i="1" dirty="0"/>
              <a:t>F</a:t>
            </a:r>
            <a:r>
              <a:rPr lang="es-CL" sz="2400" dirty="0"/>
              <a:t>, </a:t>
            </a:r>
            <a:r>
              <a:rPr lang="es-CL" sz="2400" i="1" dirty="0"/>
              <a:t>H</a:t>
            </a:r>
            <a:endParaRPr lang="es-CL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349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A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03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13692-4650-4ECA-A1DB-9E33C6BEFC2D}"/>
              </a:ext>
            </a:extLst>
          </p:cNvPr>
          <p:cNvSpPr txBox="1"/>
          <p:nvPr/>
        </p:nvSpPr>
        <p:spPr>
          <a:xfrm>
            <a:off x="499530" y="5512880"/>
            <a:ext cx="814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Esta clave se inserta ordenadamente (y el nodo cambia de 2 a 3)</a:t>
            </a:r>
          </a:p>
        </p:txBody>
      </p:sp>
    </p:spTree>
    <p:extLst>
      <p:ext uri="{BB962C8B-B14F-4D97-AF65-F5344CB8AC3E}">
        <p14:creationId xmlns:p14="http://schemas.microsoft.com/office/powerpoint/2010/main" val="3728589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/>
              <a:t>… insertemos las claves </a:t>
            </a:r>
            <a:r>
              <a:rPr lang="es-CL" sz="2400" i="1" dirty="0"/>
              <a:t>C</a:t>
            </a:r>
            <a:r>
              <a:rPr lang="es-CL" sz="2400" dirty="0"/>
              <a:t>, </a:t>
            </a:r>
            <a:r>
              <a:rPr lang="es-CL" sz="2400" i="1" dirty="0"/>
              <a:t>E</a:t>
            </a:r>
            <a:r>
              <a:rPr lang="es-CL" sz="2400" dirty="0"/>
              <a:t>, </a:t>
            </a:r>
            <a:r>
              <a:rPr lang="es-CL" sz="2400" i="1" dirty="0"/>
              <a:t>N</a:t>
            </a:r>
            <a:r>
              <a:rPr lang="es-CL" sz="2400" dirty="0"/>
              <a:t>, </a:t>
            </a:r>
            <a:r>
              <a:rPr lang="es-CL" sz="2400" i="1" dirty="0"/>
              <a:t>F</a:t>
            </a:r>
            <a:r>
              <a:rPr lang="es-CL" sz="2400" dirty="0"/>
              <a:t>, </a:t>
            </a:r>
            <a:r>
              <a:rPr lang="es-CL" sz="2400" i="1" dirty="0"/>
              <a:t>H</a:t>
            </a:r>
            <a:endParaRPr lang="es-CL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2170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C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3223536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306263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8FC14A-2B6C-456D-A6CF-24AA129287C5}"/>
              </a:ext>
            </a:extLst>
          </p:cNvPr>
          <p:cNvSpPr txBox="1"/>
          <p:nvPr/>
        </p:nvSpPr>
        <p:spPr>
          <a:xfrm>
            <a:off x="1820333" y="5265003"/>
            <a:ext cx="5503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Este nodo ya no es un nodo 2 ni un nodo 3,</a:t>
            </a:r>
          </a:p>
          <a:p>
            <a:r>
              <a:rPr lang="es-CL" sz="2400" dirty="0"/>
              <a:t>por lo que debemos hacer algo al respecto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C5958-219A-4140-ADFA-AB83B048D49F}"/>
              </a:ext>
            </a:extLst>
          </p:cNvPr>
          <p:cNvSpPr txBox="1"/>
          <p:nvPr/>
        </p:nvSpPr>
        <p:spPr>
          <a:xfrm>
            <a:off x="6217920" y="3255264"/>
            <a:ext cx="2168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nodo temporal con</a:t>
            </a:r>
          </a:p>
          <a:p>
            <a:r>
              <a:rPr lang="en-US" sz="2000"/>
              <a:t>3 claves: no válido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687D1A-CE24-1E4A-BECE-9699EFA62EFF}"/>
              </a:ext>
            </a:extLst>
          </p:cNvPr>
          <p:cNvCxnSpPr>
            <a:stCxn id="4" idx="1"/>
          </p:cNvCxnSpPr>
          <p:nvPr/>
        </p:nvCxnSpPr>
        <p:spPr>
          <a:xfrm flipH="1">
            <a:off x="4992624" y="3609207"/>
            <a:ext cx="1225296" cy="101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77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… insertemos las claves </a:t>
            </a:r>
            <a:r>
              <a:rPr lang="es-CL" sz="2400" i="1" dirty="0"/>
              <a:t>C</a:t>
            </a:r>
            <a:r>
              <a:rPr lang="es-CL" sz="2400" dirty="0"/>
              <a:t>, </a:t>
            </a:r>
            <a:r>
              <a:rPr lang="es-CL" sz="2400" i="1" dirty="0"/>
              <a:t>E</a:t>
            </a:r>
            <a:r>
              <a:rPr lang="es-CL" sz="2400" dirty="0"/>
              <a:t>, </a:t>
            </a:r>
            <a:r>
              <a:rPr lang="es-CL" sz="2400" i="1" dirty="0"/>
              <a:t>N</a:t>
            </a:r>
            <a:r>
              <a:rPr lang="es-CL" sz="2400" dirty="0"/>
              <a:t>, </a:t>
            </a:r>
            <a:r>
              <a:rPr lang="es-CL" sz="2400" i="1" dirty="0"/>
              <a:t>F</a:t>
            </a:r>
            <a:r>
              <a:rPr lang="es-CL" sz="2400" dirty="0"/>
              <a:t>, </a:t>
            </a:r>
            <a:r>
              <a:rPr lang="es-CL" sz="2400" i="1" dirty="0"/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C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</p:cNvCxnSpPr>
          <p:nvPr/>
        </p:nvCxnSpPr>
        <p:spPr>
          <a:xfrm>
            <a:off x="4300049" y="3977878"/>
            <a:ext cx="537690" cy="65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7ED37-7EB7-4E09-A746-32E7092D4607}"/>
              </a:ext>
            </a:extLst>
          </p:cNvPr>
          <p:cNvSpPr/>
          <p:nvPr/>
        </p:nvSpPr>
        <p:spPr>
          <a:xfrm>
            <a:off x="4551463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EFA06-A9B7-4EFF-A881-EF1CF72C9C31}"/>
              </a:ext>
            </a:extLst>
          </p:cNvPr>
          <p:cNvSpPr txBox="1"/>
          <p:nvPr/>
        </p:nvSpPr>
        <p:spPr>
          <a:xfrm>
            <a:off x="518364" y="5312986"/>
            <a:ext cx="8117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Llamamos </a:t>
            </a:r>
            <a:r>
              <a:rPr lang="es-CL" sz="2400" b="1" i="1" dirty="0" err="1">
                <a:solidFill>
                  <a:schemeClr val="accent4"/>
                </a:solidFill>
              </a:rPr>
              <a:t>split</a:t>
            </a:r>
            <a:r>
              <a:rPr lang="es-CL" sz="2400" dirty="0"/>
              <a:t> a esta operación</a:t>
            </a:r>
            <a:r>
              <a:rPr lang="es-CL" sz="2400" i="1" dirty="0"/>
              <a:t>,</a:t>
            </a:r>
            <a:r>
              <a:rPr lang="es-CL" sz="2400" dirty="0"/>
              <a:t> en que sube la clave del medio (y ahora sólo tenemos nodos 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BCF00-426B-0645-91EE-D4671FDEE8F4}"/>
              </a:ext>
            </a:extLst>
          </p:cNvPr>
          <p:cNvSpPr txBox="1"/>
          <p:nvPr/>
        </p:nvSpPr>
        <p:spPr>
          <a:xfrm>
            <a:off x="4821463" y="1538499"/>
            <a:ext cx="40918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como en este caso la clave del medio</a:t>
            </a:r>
          </a:p>
          <a:p>
            <a:r>
              <a:rPr lang="en-US" sz="2000"/>
              <a:t>no tiene a donde subir, creamos un</a:t>
            </a:r>
          </a:p>
          <a:p>
            <a:r>
              <a:rPr lang="en-US" sz="2000"/>
              <a:t>nuevo nodo para almacenarla, que se</a:t>
            </a:r>
          </a:p>
          <a:p>
            <a:r>
              <a:rPr lang="en-US" sz="2000"/>
              <a:t>constituye en la </a:t>
            </a:r>
            <a:r>
              <a:rPr lang="en-US" sz="2000" b="1"/>
              <a:t>nueva raíz </a:t>
            </a:r>
            <a:r>
              <a:rPr lang="en-US" sz="2000"/>
              <a:t>del árbol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0B25B4-6745-224E-9B08-DB84F52EA7E2}"/>
              </a:ext>
            </a:extLst>
          </p:cNvPr>
          <p:cNvCxnSpPr>
            <a:stCxn id="2" idx="1"/>
          </p:cNvCxnSpPr>
          <p:nvPr/>
        </p:nvCxnSpPr>
        <p:spPr>
          <a:xfrm flipH="1">
            <a:off x="4178808" y="2200219"/>
            <a:ext cx="642655" cy="10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8237120-4C85-A846-93EF-35160EC0C7D1}"/>
              </a:ext>
            </a:extLst>
          </p:cNvPr>
          <p:cNvSpPr txBox="1"/>
          <p:nvPr/>
        </p:nvSpPr>
        <p:spPr>
          <a:xfrm>
            <a:off x="5760720" y="3630168"/>
            <a:ext cx="302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las otras dos claves se separan en sendos nodos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C7099E-E4E7-4C49-84F8-B774F5CD8CE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66706" y="3984111"/>
            <a:ext cx="2394014" cy="56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13A220-61A1-D645-9DFD-376F1322410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091464" y="3984111"/>
            <a:ext cx="669256" cy="52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7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… insertemos las claves </a:t>
            </a:r>
            <a:r>
              <a:rPr lang="es-CL" sz="2400" i="1" dirty="0"/>
              <a:t>E</a:t>
            </a:r>
            <a:r>
              <a:rPr lang="es-CL" sz="2400" dirty="0"/>
              <a:t>, </a:t>
            </a:r>
            <a:r>
              <a:rPr lang="es-CL" sz="2400" i="1" dirty="0"/>
              <a:t>N</a:t>
            </a:r>
            <a:r>
              <a:rPr lang="es-CL" sz="2400" dirty="0"/>
              <a:t>, </a:t>
            </a:r>
            <a:r>
              <a:rPr lang="es-CL" sz="2400" i="1" dirty="0"/>
              <a:t>F</a:t>
            </a:r>
            <a:r>
              <a:rPr lang="es-CL" sz="2400" dirty="0"/>
              <a:t>, </a:t>
            </a:r>
            <a:r>
              <a:rPr lang="es-CL" sz="2400" i="1" dirty="0"/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284483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</p:cNvCxnSpPr>
          <p:nvPr/>
        </p:nvCxnSpPr>
        <p:spPr>
          <a:xfrm>
            <a:off x="4300049" y="3977878"/>
            <a:ext cx="537690" cy="65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F09D6-A7DA-4DAE-B0DC-6FEEE47EA0E6}"/>
              </a:ext>
            </a:extLst>
          </p:cNvPr>
          <p:cNvSpPr/>
          <p:nvPr/>
        </p:nvSpPr>
        <p:spPr>
          <a:xfrm>
            <a:off x="4818442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E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6F9FD-89EE-45B7-BB82-C99B1B046B34}"/>
              </a:ext>
            </a:extLst>
          </p:cNvPr>
          <p:cNvSpPr txBox="1"/>
          <p:nvPr/>
        </p:nvSpPr>
        <p:spPr>
          <a:xfrm>
            <a:off x="448734" y="5312986"/>
            <a:ext cx="797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La inserción siempre se hace en las hojas (que pueden cambiar</a:t>
            </a:r>
          </a:p>
          <a:p>
            <a:r>
              <a:rPr lang="es-CL" sz="2400" dirty="0"/>
              <a:t>válidamente de nodo 2 a nodo 3, como en este caso)</a:t>
            </a:r>
          </a:p>
        </p:txBody>
      </p:sp>
    </p:spTree>
    <p:extLst>
      <p:ext uri="{BB962C8B-B14F-4D97-AF65-F5344CB8AC3E}">
        <p14:creationId xmlns:p14="http://schemas.microsoft.com/office/powerpoint/2010/main" val="914556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… insertemos las claves </a:t>
            </a:r>
            <a:r>
              <a:rPr lang="es-CL" sz="2400" i="1" dirty="0"/>
              <a:t>N</a:t>
            </a:r>
            <a:r>
              <a:rPr lang="es-CL" sz="2400" dirty="0"/>
              <a:t>, </a:t>
            </a:r>
            <a:r>
              <a:rPr lang="es-CL" sz="2400" i="1" dirty="0"/>
              <a:t>F</a:t>
            </a:r>
            <a:r>
              <a:rPr lang="es-CL" sz="2400" dirty="0"/>
              <a:t>, </a:t>
            </a:r>
            <a:r>
              <a:rPr lang="es-CL" sz="2400" i="1" dirty="0"/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56773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03235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2884C-815D-413E-8074-6407C9F335CE}"/>
              </a:ext>
            </a:extLst>
          </p:cNvPr>
          <p:cNvSpPr/>
          <p:nvPr/>
        </p:nvSpPr>
        <p:spPr>
          <a:xfrm>
            <a:off x="510773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N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300049" y="3977878"/>
            <a:ext cx="537690" cy="65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3809BC-4DBD-4E95-B5FC-08132B56D94B}"/>
              </a:ext>
            </a:extLst>
          </p:cNvPr>
          <p:cNvSpPr txBox="1"/>
          <p:nvPr/>
        </p:nvSpPr>
        <p:spPr>
          <a:xfrm>
            <a:off x="228600" y="5504413"/>
            <a:ext cx="832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Nuevamente tenemos un nodo con 3 claves, …</a:t>
            </a:r>
            <a:endParaRPr lang="es-CL" sz="2400" b="1" i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196CA8-3C0F-4545-9190-734C1A29C325}"/>
              </a:ext>
            </a:extLst>
          </p:cNvPr>
          <p:cNvSpPr txBox="1"/>
          <p:nvPr/>
        </p:nvSpPr>
        <p:spPr>
          <a:xfrm>
            <a:off x="6217920" y="3255264"/>
            <a:ext cx="2168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nodo temporal con</a:t>
            </a:r>
          </a:p>
          <a:p>
            <a:r>
              <a:rPr lang="en-US" sz="2000"/>
              <a:t>3 claves: no válido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8ABE01-1B27-574C-ABA9-21A6BE9523A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239512" y="3609207"/>
            <a:ext cx="978408" cy="90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39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… insertemos las claves </a:t>
            </a:r>
            <a:r>
              <a:rPr lang="es-CL" sz="2400" i="1" dirty="0"/>
              <a:t>N</a:t>
            </a:r>
            <a:r>
              <a:rPr lang="es-CL" sz="2400" dirty="0"/>
              <a:t>, </a:t>
            </a:r>
            <a:r>
              <a:rPr lang="es-CL" sz="2400" i="1" dirty="0"/>
              <a:t>F</a:t>
            </a:r>
            <a:r>
              <a:rPr lang="es-CL" sz="2400" dirty="0"/>
              <a:t>, </a:t>
            </a:r>
            <a:r>
              <a:rPr lang="es-CL" sz="2400" i="1" dirty="0"/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2884C-815D-413E-8074-6407C9F335CE}"/>
              </a:ext>
            </a:extLst>
          </p:cNvPr>
          <p:cNvSpPr/>
          <p:nvPr/>
        </p:nvSpPr>
        <p:spPr>
          <a:xfrm>
            <a:off x="537773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N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03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cxnSpLocks/>
          </p:cNvCxnSpPr>
          <p:nvPr/>
        </p:nvCxnSpPr>
        <p:spPr>
          <a:xfrm>
            <a:off x="4837739" y="3969000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95D595-9DB5-4C7C-BF09-CD856624EF03}"/>
              </a:ext>
            </a:extLst>
          </p:cNvPr>
          <p:cNvSpPr txBox="1"/>
          <p:nvPr/>
        </p:nvSpPr>
        <p:spPr>
          <a:xfrm>
            <a:off x="228600" y="5312986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… hay que hacer </a:t>
            </a:r>
            <a:r>
              <a:rPr lang="es-CL" sz="2400" b="1" i="1" dirty="0">
                <a:solidFill>
                  <a:srgbClr val="00B050"/>
                </a:solidFill>
              </a:rPr>
              <a:t>split</a:t>
            </a:r>
            <a:r>
              <a:rPr lang="es-CL" sz="2400" dirty="0"/>
              <a:t>: la clave del medio sube y se inserta ordena- damente en el nodo superior (que cambia de nodo 2 a nodo 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BCB9E5-76E8-F345-8E6C-6C3F1FB0FF4E}"/>
              </a:ext>
            </a:extLst>
          </p:cNvPr>
          <p:cNvSpPr txBox="1"/>
          <p:nvPr/>
        </p:nvSpPr>
        <p:spPr>
          <a:xfrm>
            <a:off x="5242739" y="1920987"/>
            <a:ext cx="3560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en este caso, la clave del medio,</a:t>
            </a:r>
          </a:p>
          <a:p>
            <a:r>
              <a:rPr lang="en-US" sz="2000" i="1"/>
              <a:t>E</a:t>
            </a:r>
            <a:r>
              <a:rPr lang="en-US" sz="2000"/>
              <a:t>, sube a un nodo existente, que</a:t>
            </a:r>
          </a:p>
          <a:p>
            <a:r>
              <a:rPr lang="en-US" sz="2000"/>
              <a:t>cambia de nodo 2 a nodo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CBB6B2-A0C4-5840-B9F5-5C8D9AE8E89D}"/>
              </a:ext>
            </a:extLst>
          </p:cNvPr>
          <p:cNvCxnSpPr/>
          <p:nvPr/>
        </p:nvCxnSpPr>
        <p:spPr>
          <a:xfrm flipH="1">
            <a:off x="4910328" y="2935224"/>
            <a:ext cx="310896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… insertemos las claves </a:t>
            </a:r>
            <a:r>
              <a:rPr lang="es-CL" sz="2400" i="1" dirty="0"/>
              <a:t>F</a:t>
            </a:r>
            <a:r>
              <a:rPr lang="es-CL" sz="2400" dirty="0"/>
              <a:t>, </a:t>
            </a:r>
            <a:r>
              <a:rPr lang="es-CL" sz="2400" i="1" dirty="0"/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31FC4A-55C3-4135-8A05-F0775159EE0B}"/>
              </a:ext>
            </a:extLst>
          </p:cNvPr>
          <p:cNvSpPr/>
          <p:nvPr/>
        </p:nvSpPr>
        <p:spPr>
          <a:xfrm>
            <a:off x="5107739" y="4633477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F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2884C-815D-413E-8074-6407C9F335CE}"/>
              </a:ext>
            </a:extLst>
          </p:cNvPr>
          <p:cNvSpPr/>
          <p:nvPr/>
        </p:nvSpPr>
        <p:spPr>
          <a:xfrm>
            <a:off x="5647739" y="4633477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03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cxnSpLocks/>
          </p:cNvCxnSpPr>
          <p:nvPr/>
        </p:nvCxnSpPr>
        <p:spPr>
          <a:xfrm>
            <a:off x="4837739" y="3969000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48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… finalmente, insertemos la clave </a:t>
            </a:r>
            <a:r>
              <a:rPr lang="es-CL" sz="2400" i="1" dirty="0"/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9FA2A-32E3-4E1C-9D2D-861AEB4B8736}"/>
              </a:ext>
            </a:extLst>
          </p:cNvPr>
          <p:cNvSpPr/>
          <p:nvPr/>
        </p:nvSpPr>
        <p:spPr>
          <a:xfrm>
            <a:off x="537773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H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CC758B-FC3D-4F42-A434-E7F322493B56}"/>
              </a:ext>
            </a:extLst>
          </p:cNvPr>
          <p:cNvGrpSpPr/>
          <p:nvPr/>
        </p:nvGrpSpPr>
        <p:grpSpPr>
          <a:xfrm>
            <a:off x="4841997" y="4629036"/>
            <a:ext cx="1620000" cy="540000"/>
            <a:chOff x="4841997" y="3497802"/>
            <a:chExt cx="1620000" cy="54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31FC4A-55C3-4135-8A05-F0775159EE0B}"/>
                </a:ext>
              </a:extLst>
            </p:cNvPr>
            <p:cNvSpPr/>
            <p:nvPr/>
          </p:nvSpPr>
          <p:spPr>
            <a:xfrm>
              <a:off x="484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52884C-815D-413E-8074-6407C9F335CE}"/>
                </a:ext>
              </a:extLst>
            </p:cNvPr>
            <p:cNvSpPr/>
            <p:nvPr/>
          </p:nvSpPr>
          <p:spPr>
            <a:xfrm>
              <a:off x="592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03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7739" y="3969000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D61896-C349-4552-9868-6548166E12BE}"/>
              </a:ext>
            </a:extLst>
          </p:cNvPr>
          <p:cNvSpPr txBox="1"/>
          <p:nvPr/>
        </p:nvSpPr>
        <p:spPr>
          <a:xfrm>
            <a:off x="228600" y="5504413"/>
            <a:ext cx="832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De nuevo creamos un nodo con 3 claves: tenemos a hacer </a:t>
            </a:r>
            <a:r>
              <a:rPr lang="es-CL" sz="2400" b="1" i="1" dirty="0" err="1">
                <a:solidFill>
                  <a:schemeClr val="accent4"/>
                </a:solidFill>
              </a:rPr>
              <a:t>split</a:t>
            </a:r>
            <a:endParaRPr lang="es-CL" sz="2400" b="1" i="1" dirty="0">
              <a:solidFill>
                <a:schemeClr val="accent4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09C7F5-AFE1-7749-8037-356C896F8A9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071617" y="3279951"/>
            <a:ext cx="1454710" cy="121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0E4E5F-08EE-9848-B70A-99F3E7BF46A3}"/>
              </a:ext>
            </a:extLst>
          </p:cNvPr>
          <p:cNvSpPr txBox="1"/>
          <p:nvPr/>
        </p:nvSpPr>
        <p:spPr>
          <a:xfrm>
            <a:off x="6441991" y="2572065"/>
            <a:ext cx="2168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nodo temporal con</a:t>
            </a:r>
          </a:p>
          <a:p>
            <a:r>
              <a:rPr lang="en-US" sz="2000"/>
              <a:t>3 claves: no válido</a:t>
            </a:r>
          </a:p>
        </p:txBody>
      </p:sp>
    </p:spTree>
    <p:extLst>
      <p:ext uri="{BB962C8B-B14F-4D97-AF65-F5344CB8AC3E}">
        <p14:creationId xmlns:p14="http://schemas.microsoft.com/office/powerpoint/2010/main" val="321508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EB1D23-646D-46FE-BA08-7BA3F488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Árboles balanceados de otra manera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A5273-333D-4216-9A9C-D05818244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dirty="0"/>
                  <a:t>Queremos un árbol de búsqueda en que el balance est</a:t>
                </a:r>
                <a:r>
                  <a:rPr lang="en-US" sz="2400" dirty="0"/>
                  <a:t>é dado por-</a:t>
                </a:r>
                <a:r>
                  <a:rPr lang="es-CL" sz="2400" dirty="0"/>
                  <a:t>que todas las hojas est</a:t>
                </a:r>
                <a:r>
                  <a:rPr lang="en-US" sz="2400" dirty="0"/>
                  <a:t>á</a:t>
                </a:r>
                <a:r>
                  <a:rPr lang="es-CL" sz="2400" dirty="0"/>
                  <a:t>n a la misma profundidad</a:t>
                </a:r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… y que esa profundidad sea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CL" sz="2400" dirty="0"/>
                  <a:t>, si el árbol almacena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400" dirty="0"/>
                  <a:t> claves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¿Es esto posible con árboles binarios? ¿Y ternarios?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¿Será posible combinarlos?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A5273-333D-4216-9A9C-D05818244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… finalmente, insertemos la clave </a:t>
            </a:r>
            <a:r>
              <a:rPr lang="es-CL" sz="2400" i="1" dirty="0"/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9FA2A-32E3-4E1C-9D2D-861AEB4B8736}"/>
              </a:ext>
            </a:extLst>
          </p:cNvPr>
          <p:cNvSpPr/>
          <p:nvPr/>
        </p:nvSpPr>
        <p:spPr>
          <a:xfrm>
            <a:off x="4837739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H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CC758B-FC3D-4F42-A434-E7F322493B56}"/>
              </a:ext>
            </a:extLst>
          </p:cNvPr>
          <p:cNvGrpSpPr/>
          <p:nvPr/>
        </p:nvGrpSpPr>
        <p:grpSpPr>
          <a:xfrm>
            <a:off x="4841997" y="4629036"/>
            <a:ext cx="1620000" cy="540000"/>
            <a:chOff x="4841997" y="3497802"/>
            <a:chExt cx="1620000" cy="54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31FC4A-55C3-4135-8A05-F0775159EE0B}"/>
                </a:ext>
              </a:extLst>
            </p:cNvPr>
            <p:cNvSpPr/>
            <p:nvPr/>
          </p:nvSpPr>
          <p:spPr>
            <a:xfrm>
              <a:off x="484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52884C-815D-413E-8074-6407C9F335CE}"/>
                </a:ext>
              </a:extLst>
            </p:cNvPr>
            <p:cNvSpPr/>
            <p:nvPr/>
          </p:nvSpPr>
          <p:spPr>
            <a:xfrm>
              <a:off x="592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03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37739" y="3969000"/>
            <a:ext cx="274258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EB7404-43B7-4B12-92E5-62C55FE83BDE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381997" y="3969000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3E4099-3342-427E-9714-C364E87EA731}"/>
              </a:ext>
            </a:extLst>
          </p:cNvPr>
          <p:cNvSpPr txBox="1"/>
          <p:nvPr/>
        </p:nvSpPr>
        <p:spPr>
          <a:xfrm>
            <a:off x="1448873" y="5405773"/>
            <a:ext cx="624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… y esto puede causar una reacción en cadena 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E3A1EC-88EF-C041-A9DF-440129BFB419}"/>
              </a:ext>
            </a:extLst>
          </p:cNvPr>
          <p:cNvSpPr txBox="1"/>
          <p:nvPr/>
        </p:nvSpPr>
        <p:spPr>
          <a:xfrm>
            <a:off x="5647739" y="1945767"/>
            <a:ext cx="32126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al subir la clave del medio, H,</a:t>
            </a:r>
          </a:p>
          <a:p>
            <a:r>
              <a:rPr lang="en-US" sz="2000"/>
              <a:t>creamos otro nodo temporal</a:t>
            </a:r>
          </a:p>
          <a:p>
            <a:r>
              <a:rPr lang="en-US" sz="2000"/>
              <a:t>con 3 claves, no válido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6346FD-5847-1C42-8BBF-881A3821673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4974868" y="2453599"/>
            <a:ext cx="672871" cy="75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119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22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222896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9FA2A-32E3-4E1C-9D2D-861AEB4B8736}"/>
              </a:ext>
            </a:extLst>
          </p:cNvPr>
          <p:cNvSpPr/>
          <p:nvPr/>
        </p:nvSpPr>
        <p:spPr>
          <a:xfrm>
            <a:off x="538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H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CC758B-FC3D-4F42-A434-E7F322493B56}"/>
              </a:ext>
            </a:extLst>
          </p:cNvPr>
          <p:cNvGrpSpPr/>
          <p:nvPr/>
        </p:nvGrpSpPr>
        <p:grpSpPr>
          <a:xfrm>
            <a:off x="4841997" y="4629036"/>
            <a:ext cx="1620000" cy="540000"/>
            <a:chOff x="4841997" y="3497802"/>
            <a:chExt cx="1620000" cy="54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31FC4A-55C3-4135-8A05-F0775159EE0B}"/>
                </a:ext>
              </a:extLst>
            </p:cNvPr>
            <p:cNvSpPr/>
            <p:nvPr/>
          </p:nvSpPr>
          <p:spPr>
            <a:xfrm>
              <a:off x="484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52884C-815D-413E-8074-6407C9F335CE}"/>
                </a:ext>
              </a:extLst>
            </p:cNvPr>
            <p:cNvSpPr/>
            <p:nvPr/>
          </p:nvSpPr>
          <p:spPr>
            <a:xfrm>
              <a:off x="592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198" y="3969000"/>
            <a:ext cx="245799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endCxn id="27" idx="0"/>
          </p:cNvCxnSpPr>
          <p:nvPr/>
        </p:nvCxnSpPr>
        <p:spPr>
          <a:xfrm>
            <a:off x="376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FD18D7-53BA-47EC-92CF-DDAE5F92F334}"/>
              </a:ext>
            </a:extLst>
          </p:cNvPr>
          <p:cNvCxnSpPr>
            <a:endCxn id="21" idx="0"/>
          </p:cNvCxnSpPr>
          <p:nvPr/>
        </p:nvCxnSpPr>
        <p:spPr>
          <a:xfrm flipH="1">
            <a:off x="3491997" y="2768964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0689FB-4388-4FB0-8116-A2A9257417EB}"/>
              </a:ext>
            </a:extLst>
          </p:cNvPr>
          <p:cNvCxnSpPr>
            <a:endCxn id="18" idx="0"/>
          </p:cNvCxnSpPr>
          <p:nvPr/>
        </p:nvCxnSpPr>
        <p:spPr>
          <a:xfrm>
            <a:off x="4841997" y="2768964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endCxn id="30" idx="0"/>
          </p:cNvCxnSpPr>
          <p:nvPr/>
        </p:nvCxnSpPr>
        <p:spPr>
          <a:xfrm flipH="1">
            <a:off x="511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EB7404-43B7-4B12-92E5-62C55FE83BDE}"/>
              </a:ext>
            </a:extLst>
          </p:cNvPr>
          <p:cNvCxnSpPr>
            <a:endCxn id="31" idx="0"/>
          </p:cNvCxnSpPr>
          <p:nvPr/>
        </p:nvCxnSpPr>
        <p:spPr>
          <a:xfrm>
            <a:off x="592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547D2FA-F1EB-6C44-B761-4BF03938E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… finalmente, insertemos la clave </a:t>
            </a:r>
            <a:r>
              <a:rPr lang="es-CL" sz="2400" i="1" dirty="0"/>
              <a:t>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E3BFC4-8DB9-4341-9D95-7EE3E8530EEF}"/>
              </a:ext>
            </a:extLst>
          </p:cNvPr>
          <p:cNvSpPr/>
          <p:nvPr/>
        </p:nvSpPr>
        <p:spPr>
          <a:xfrm>
            <a:off x="1623056" y="5329776"/>
            <a:ext cx="5897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Sólo cuando se hace </a:t>
            </a:r>
            <a:r>
              <a:rPr lang="es-CL" sz="2400" b="1" i="1" dirty="0" err="1">
                <a:solidFill>
                  <a:schemeClr val="accent4"/>
                </a:solidFill>
              </a:rPr>
              <a:t>split</a:t>
            </a:r>
            <a:r>
              <a:rPr lang="es-CL" sz="2400" dirty="0"/>
              <a:t> de la raíz (similar a la diap. #14), la altura del árbol aumenta en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CA7B1-F059-324B-B419-B0136BF38822}"/>
              </a:ext>
            </a:extLst>
          </p:cNvPr>
          <p:cNvSpPr txBox="1"/>
          <p:nvPr/>
        </p:nvSpPr>
        <p:spPr>
          <a:xfrm>
            <a:off x="4571996" y="807797"/>
            <a:ext cx="42492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/>
              <a:t>de nuevo, la clave del medio no tiene</a:t>
            </a:r>
          </a:p>
          <a:p>
            <a:pPr algn="r"/>
            <a:r>
              <a:rPr lang="en-US" sz="2000"/>
              <a:t>a donde subir: creamos un nuevo nodo</a:t>
            </a:r>
          </a:p>
          <a:p>
            <a:pPr algn="r"/>
            <a:r>
              <a:rPr lang="en-US" sz="2000"/>
              <a:t>para almacenarla, que se constituye en</a:t>
            </a:r>
          </a:p>
          <a:p>
            <a:pPr algn="r"/>
            <a:r>
              <a:rPr lang="en-US" sz="2000"/>
              <a:t>la </a:t>
            </a:r>
            <a:r>
              <a:rPr lang="en-US" sz="2000" b="1"/>
              <a:t>nueva raíz </a:t>
            </a:r>
            <a:r>
              <a:rPr lang="en-US" sz="2000"/>
              <a:t>del árbol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50A914-8D3B-8B46-A706-582C8926CA23}"/>
              </a:ext>
            </a:extLst>
          </p:cNvPr>
          <p:cNvCxnSpPr>
            <a:stCxn id="20" idx="2"/>
          </p:cNvCxnSpPr>
          <p:nvPr/>
        </p:nvCxnSpPr>
        <p:spPr>
          <a:xfrm flipH="1">
            <a:off x="5111997" y="2131236"/>
            <a:ext cx="1584619" cy="30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8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786B-DB40-4032-98BE-F00F8F1D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Inserción en árboles 2-3: resumen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A1E5-A586-44E9-87B3-0D9EB6E2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La inserción siempre se hace —inicialmente— en una hoja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Si un nodo está lleno (ya tiene dos claves) y debe recibir una tercera clave,</a:t>
            </a:r>
          </a:p>
          <a:p>
            <a:pPr>
              <a:lnSpc>
                <a:spcPct val="100000"/>
              </a:lnSpc>
            </a:pPr>
            <a:r>
              <a:rPr lang="es-CL" sz="2400" dirty="0"/>
              <a:t>… entonces se hace subir la clave que habría quedado al medio —la clave mediana— al nodo padre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¡ El árbol sólo aumenta de altura cuando la ra</a:t>
            </a:r>
            <a:r>
              <a:rPr lang="en-US" sz="2400" dirty="0"/>
              <a:t>íz está </a:t>
            </a:r>
            <a:r>
              <a:rPr lang="es-CL" sz="2400" dirty="0"/>
              <a:t>llena y debe recibir una clave desde un hijo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1CFFF-F49E-CA4A-99A2-DB021D95B36A}"/>
              </a:ext>
            </a:extLst>
          </p:cNvPr>
          <p:cNvSpPr txBox="1"/>
          <p:nvPr/>
        </p:nvSpPr>
        <p:spPr>
          <a:xfrm>
            <a:off x="-1698171" y="3706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71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Altura de árbol 2-3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dirty="0"/>
              <a:t>¿Es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noción</a:t>
            </a:r>
            <a:r>
              <a:rPr lang="en-US" dirty="0"/>
              <a:t> de balance mejor que la de AVL?</a:t>
            </a:r>
          </a:p>
          <a:p>
            <a:endParaRPr lang="en-US" dirty="0"/>
          </a:p>
          <a:p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es la </a:t>
            </a:r>
            <a:r>
              <a:rPr lang="en-US" dirty="0" err="1"/>
              <a:t>altura</a:t>
            </a:r>
            <a:r>
              <a:rPr lang="en-US" dirty="0"/>
              <a:t> de un árbol 2-3 de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es el </a:t>
            </a:r>
            <a:r>
              <a:rPr lang="en-US" dirty="0" err="1"/>
              <a:t>costo</a:t>
            </a:r>
            <a:r>
              <a:rPr lang="en-US" dirty="0"/>
              <a:t> de una </a:t>
            </a:r>
            <a:r>
              <a:rPr lang="en-US" dirty="0" err="1"/>
              <a:t>búsqueda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árbol 2-3?</a:t>
            </a:r>
          </a:p>
          <a:p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es el </a:t>
            </a:r>
            <a:r>
              <a:rPr lang="en-US" dirty="0" err="1"/>
              <a:t>costo</a:t>
            </a:r>
            <a:r>
              <a:rPr lang="en-US" dirty="0"/>
              <a:t> de una </a:t>
            </a:r>
            <a:r>
              <a:rPr lang="en-US" dirty="0" err="1"/>
              <a:t>inserción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árbol 2-3?</a:t>
            </a:r>
          </a:p>
        </p:txBody>
      </p:sp>
    </p:spTree>
    <p:extLst>
      <p:ext uri="{BB962C8B-B14F-4D97-AF65-F5344CB8AC3E}">
        <p14:creationId xmlns:p14="http://schemas.microsoft.com/office/powerpoint/2010/main" val="1361836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289E-B4C3-417F-9FAF-889188FA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Altura de un árbol 2-3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A0037-4F7D-43AA-A441-FFC561CBB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dirty="0"/>
                  <a:t>El mejor caso es que todos los nodos sean nodos 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L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 El peor caso es que todos los nodos sean nodos 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L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 Por lo tanto,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A0037-4F7D-43AA-A441-FFC561CBB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725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289E-B4C3-417F-9FAF-889188FA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Costo de las operaciones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A0037-4F7D-43AA-A441-FFC561CBB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498" y="1221544"/>
                <a:ext cx="9090502" cy="4904072"/>
              </a:xfrm>
            </p:spPr>
            <p:txBody>
              <a:bodyPr anchor="ctr">
                <a:normAutofit/>
              </a:bodyPr>
              <a:lstStyle/>
              <a:p>
                <a:r>
                  <a:rPr lang="es-CL" dirty="0"/>
                  <a:t>A diferencia de los árboles binarios, ahora podríamos tener que comparar más de una vez por nivel</a:t>
                </a:r>
              </a:p>
              <a:p>
                <a:endParaRPr lang="es-CL" dirty="0"/>
              </a:p>
              <a:p>
                <a:r>
                  <a:rPr lang="es-CL" dirty="0"/>
                  <a:t>Por lo tanto, el costo de buscar o insertar 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A0037-4F7D-43AA-A441-FFC561CBB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498" y="1221544"/>
                <a:ext cx="9090502" cy="4904072"/>
              </a:xfrm>
              <a:blipFill>
                <a:blip r:embed="rId2"/>
                <a:stretch>
                  <a:fillRect l="-279" r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277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21CBD4-5D49-4855-9199-B4080CCF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Los árboles 2-3 son balanceados … pero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630B05-67F0-42A4-9518-B55E462C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320800"/>
            <a:ext cx="8641076" cy="489373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Las operaciones en un árbol 2-3, particularmente al insertar una nueva clave, tienen mucho </a:t>
            </a:r>
            <a:r>
              <a:rPr lang="es-CL" sz="2400" i="1" dirty="0"/>
              <a:t>overhead</a:t>
            </a:r>
            <a:r>
              <a:rPr lang="es-CL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s-CL" sz="2000" dirty="0"/>
              <a:t>durante el recorrido desde la raíz a la hoja, es posible que haya que hacer dos comparaciones en cada nodo (nodos 3)</a:t>
            </a:r>
          </a:p>
          <a:p>
            <a:pPr lvl="1">
              <a:lnSpc>
                <a:spcPct val="100000"/>
              </a:lnSpc>
            </a:pPr>
            <a:r>
              <a:rPr lang="es-CL" sz="2000" dirty="0"/>
              <a:t>cuando se llega a la hoja, si es un nodo 2, hay que convertirlo en un nodo 3</a:t>
            </a:r>
          </a:p>
          <a:p>
            <a:pPr lvl="1">
              <a:lnSpc>
                <a:spcPct val="100000"/>
              </a:lnSpc>
            </a:pPr>
            <a:r>
              <a:rPr lang="es-CL" sz="2000" dirty="0"/>
              <a:t>si es un nodo 3, hay que convertirlo en dos nodos 2 y hacer subir la clave mediana al nodo padre</a:t>
            </a:r>
          </a:p>
          <a:p>
            <a:pPr lvl="1">
              <a:lnSpc>
                <a:spcPct val="100000"/>
              </a:lnSpc>
            </a:pPr>
            <a:r>
              <a:rPr lang="es-CL" sz="2000" dirty="0"/>
              <a:t>si el nodo padre es un nodo 2, hay que convertirlo en un nodo 3; si es un nodo 3, hay que aplicar recursivamente el paso anterior</a:t>
            </a:r>
            <a:endParaRPr lang="es-CL" sz="2400" dirty="0"/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¿Será posible representar un árbol 2-3 como un </a:t>
            </a:r>
            <a:r>
              <a:rPr lang="es-CL" sz="2400" cap="small" dirty="0"/>
              <a:t>abb</a:t>
            </a:r>
            <a:r>
              <a:rPr lang="es-CL" sz="2400" dirty="0"/>
              <a:t>?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Nos interesa conservar toda la información del 2-3</a:t>
            </a:r>
          </a:p>
        </p:txBody>
      </p:sp>
    </p:spTree>
    <p:extLst>
      <p:ext uri="{BB962C8B-B14F-4D97-AF65-F5344CB8AC3E}">
        <p14:creationId xmlns:p14="http://schemas.microsoft.com/office/powerpoint/2010/main" val="2816446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1" y="2631784"/>
            <a:ext cx="932325" cy="48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39627" y="2631784"/>
            <a:ext cx="952605" cy="483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792818" y="209178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1" y="1158228"/>
            <a:ext cx="1" cy="920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C402FE6-E841-4A83-81C8-2FB5F2FFC97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914FE3-27BD-4E26-98E7-FB74B158D725}"/>
              </a:ext>
            </a:extLst>
          </p:cNvPr>
          <p:cNvCxnSpPr>
            <a:cxnSpLocks/>
          </p:cNvCxnSpPr>
          <p:nvPr/>
        </p:nvCxnSpPr>
        <p:spPr>
          <a:xfrm>
            <a:off x="2063132" y="1144820"/>
            <a:ext cx="0" cy="93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5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2 como </a:t>
            </a:r>
            <a:r>
              <a:rPr lang="es-CL" b="1" dirty="0"/>
              <a:t>un</a:t>
            </a:r>
            <a:r>
              <a:rPr lang="es-CL" dirty="0"/>
              <a:t> nodo en un </a:t>
            </a:r>
            <a:r>
              <a:rPr lang="es-CL" cap="small" dirty="0"/>
              <a:t>abb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1" y="2631784"/>
            <a:ext cx="932325" cy="48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39627" y="2631784"/>
            <a:ext cx="952605" cy="483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792818" y="209178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2" y="1144820"/>
            <a:ext cx="0" cy="93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AE250A-E2AC-42F1-9C6E-6E0B6069767E}"/>
              </a:ext>
            </a:extLst>
          </p:cNvPr>
          <p:cNvCxnSpPr>
            <a:cxnSpLocks/>
            <a:stCxn id="31" idx="3"/>
            <a:endCxn id="22" idx="0"/>
          </p:cNvCxnSpPr>
          <p:nvPr/>
        </p:nvCxnSpPr>
        <p:spPr>
          <a:xfrm flipH="1">
            <a:off x="5851764" y="2559129"/>
            <a:ext cx="1032075" cy="556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4CADB2-9FCC-42B3-8F6D-1845937953CC}"/>
              </a:ext>
            </a:extLst>
          </p:cNvPr>
          <p:cNvCxnSpPr>
            <a:cxnSpLocks/>
            <a:stCxn id="31" idx="5"/>
            <a:endCxn id="23" idx="0"/>
          </p:cNvCxnSpPr>
          <p:nvPr/>
        </p:nvCxnSpPr>
        <p:spPr>
          <a:xfrm>
            <a:off x="7234647" y="2559129"/>
            <a:ext cx="1058330" cy="553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CD0C1F1-F8D2-4E09-AD8C-BD813D188531}"/>
              </a:ext>
            </a:extLst>
          </p:cNvPr>
          <p:cNvSpPr/>
          <p:nvPr/>
        </p:nvSpPr>
        <p:spPr>
          <a:xfrm>
            <a:off x="5252206" y="3115262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E8E3740-8641-4C00-B99F-489D39710FB3}"/>
              </a:ext>
            </a:extLst>
          </p:cNvPr>
          <p:cNvSpPr/>
          <p:nvPr/>
        </p:nvSpPr>
        <p:spPr>
          <a:xfrm>
            <a:off x="7693421" y="3112243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243406-947D-410E-B128-835F964DF7A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059243" y="1144820"/>
            <a:ext cx="0" cy="990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BC6BE3D-AD50-4624-90BB-3F553309AC21}"/>
              </a:ext>
            </a:extLst>
          </p:cNvPr>
          <p:cNvSpPr/>
          <p:nvPr/>
        </p:nvSpPr>
        <p:spPr>
          <a:xfrm>
            <a:off x="6811184" y="213566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C402FE6-E841-4A83-81C8-2FB5F2FFC97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8253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1" y="1158228"/>
            <a:ext cx="0" cy="959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0" y="2635776"/>
            <a:ext cx="672105" cy="479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03128" y="2638262"/>
            <a:ext cx="689104" cy="47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&gt; Y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4C8BB16-20BC-4EEA-B229-533353D0B14D}"/>
              </a:ext>
            </a:extLst>
          </p:cNvPr>
          <p:cNvSpPr/>
          <p:nvPr/>
        </p:nvSpPr>
        <p:spPr>
          <a:xfrm>
            <a:off x="1450574" y="3115263"/>
            <a:ext cx="122510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 </a:t>
            </a:r>
            <a:r>
              <a:rPr lang="es-CL" sz="2400" b="1" dirty="0">
                <a:solidFill>
                  <a:srgbClr val="FF0000"/>
                </a:solidFill>
              </a:rPr>
              <a:t>&lt; 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FD5967-6ACA-4138-A04E-C9EB5063660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63128" y="2632758"/>
            <a:ext cx="3058" cy="48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52618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2C8A5-8774-4C4E-9921-A259674590C8}"/>
              </a:ext>
            </a:extLst>
          </p:cNvPr>
          <p:cNvSpPr/>
          <p:nvPr/>
        </p:nvSpPr>
        <p:spPr>
          <a:xfrm>
            <a:off x="206649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Y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194CBA1-238E-49B7-AB77-F3C283458064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0D9D3A-1EE2-4FE5-AB37-422EB6C18596}"/>
              </a:ext>
            </a:extLst>
          </p:cNvPr>
          <p:cNvCxnSpPr>
            <a:cxnSpLocks/>
          </p:cNvCxnSpPr>
          <p:nvPr/>
        </p:nvCxnSpPr>
        <p:spPr>
          <a:xfrm>
            <a:off x="2063132" y="1144820"/>
            <a:ext cx="0" cy="93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8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69AC-6F6B-4749-8407-C021102E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Árboles (de búsqueda) 2-3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80158-2A08-4515-92EF-BBCF0B731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dirty="0"/>
                  <a:t>En un árbol 2-3, hay dos tipos de nodos: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</a:t>
                </a:r>
                <a:r>
                  <a:rPr lang="es-CL" sz="2400" i="1" dirty="0"/>
                  <a:t>nodo 2</a:t>
                </a:r>
                <a:r>
                  <a:rPr lang="es-CL" sz="2400" dirty="0"/>
                  <a:t>, con una clave y, si no es una hoja, exactamente 2 hijos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</a:t>
                </a:r>
                <a:r>
                  <a:rPr lang="es-CL" sz="2400" i="1" dirty="0"/>
                  <a:t>nodo 3</a:t>
                </a:r>
                <a:r>
                  <a:rPr lang="es-CL" sz="2400" dirty="0"/>
                  <a:t>, con dos claves distintas y ordenadas y, si no es una hoja, exactamente 3 hijos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Como veremos, esto permite que todas las hojas estén a la misma profundidad, y que esa profundidad sea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CL" sz="2400" dirty="0"/>
                  <a:t>, si el árbol alma-cena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400" dirty="0"/>
                  <a:t> claves:</a:t>
                </a:r>
              </a:p>
              <a:p>
                <a:pPr marL="635508" lvl="1" indent="-342900">
                  <a:lnSpc>
                    <a:spcPct val="100000"/>
                  </a:lnSpc>
                </a:pPr>
                <a:r>
                  <a:rPr lang="es-CL" sz="2000" dirty="0"/>
                  <a:t>en un árbol 2-3, número de nodos </a:t>
                </a:r>
                <a:r>
                  <a:rPr lang="es-CL" sz="2000" b="1" dirty="0"/>
                  <a:t>≤</a:t>
                </a:r>
                <a:r>
                  <a:rPr lang="es-CL" sz="2000" dirty="0"/>
                  <a:t> número de claves almacenadas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80158-2A08-4515-92EF-BBCF0B731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764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1" y="1144820"/>
            <a:ext cx="0" cy="97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3 como </a:t>
            </a:r>
            <a:r>
              <a:rPr lang="es-CL" b="1" dirty="0"/>
              <a:t>dos</a:t>
            </a:r>
            <a:r>
              <a:rPr lang="es-CL" dirty="0"/>
              <a:t> nodos en un </a:t>
            </a:r>
            <a:r>
              <a:rPr lang="es-CL" cap="small" dirty="0"/>
              <a:t>abb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0" y="2635776"/>
            <a:ext cx="672105" cy="479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03128" y="2638262"/>
            <a:ext cx="689104" cy="47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&gt; Y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4C8BB16-20BC-4EEA-B229-533353D0B14D}"/>
              </a:ext>
            </a:extLst>
          </p:cNvPr>
          <p:cNvSpPr/>
          <p:nvPr/>
        </p:nvSpPr>
        <p:spPr>
          <a:xfrm>
            <a:off x="1450574" y="3115263"/>
            <a:ext cx="122510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 </a:t>
            </a:r>
            <a:r>
              <a:rPr lang="es-CL" sz="2400" b="1" dirty="0">
                <a:solidFill>
                  <a:srgbClr val="FF0000"/>
                </a:solidFill>
              </a:rPr>
              <a:t>&lt; 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FD5967-6ACA-4138-A04E-C9EB5063660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63128" y="2632758"/>
            <a:ext cx="3058" cy="48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52618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2C8A5-8774-4C4E-9921-A259674590C8}"/>
              </a:ext>
            </a:extLst>
          </p:cNvPr>
          <p:cNvSpPr/>
          <p:nvPr/>
        </p:nvSpPr>
        <p:spPr>
          <a:xfrm>
            <a:off x="206649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Y</a:t>
            </a:r>
            <a:endParaRPr lang="es-CL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AE250A-E2AC-42F1-9C6E-6E0B6069767E}"/>
              </a:ext>
            </a:extLst>
          </p:cNvPr>
          <p:cNvCxnSpPr>
            <a:cxnSpLocks/>
            <a:stCxn id="31" idx="3"/>
            <a:endCxn id="22" idx="0"/>
          </p:cNvCxnSpPr>
          <p:nvPr/>
        </p:nvCxnSpPr>
        <p:spPr>
          <a:xfrm flipH="1">
            <a:off x="5851764" y="1925034"/>
            <a:ext cx="788235" cy="1190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4CADB2-9FCC-42B3-8F6D-1845937953CC}"/>
              </a:ext>
            </a:extLst>
          </p:cNvPr>
          <p:cNvCxnSpPr>
            <a:cxnSpLocks/>
            <a:stCxn id="32" idx="5"/>
            <a:endCxn id="23" idx="0"/>
          </p:cNvCxnSpPr>
          <p:nvPr/>
        </p:nvCxnSpPr>
        <p:spPr>
          <a:xfrm>
            <a:off x="7603772" y="2541180"/>
            <a:ext cx="689205" cy="571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CD0C1F1-F8D2-4E09-AD8C-BD813D188531}"/>
              </a:ext>
            </a:extLst>
          </p:cNvPr>
          <p:cNvSpPr/>
          <p:nvPr/>
        </p:nvSpPr>
        <p:spPr>
          <a:xfrm>
            <a:off x="5252206" y="3115262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E8E3740-8641-4C00-B99F-489D39710FB3}"/>
              </a:ext>
            </a:extLst>
          </p:cNvPr>
          <p:cNvSpPr/>
          <p:nvPr/>
        </p:nvSpPr>
        <p:spPr>
          <a:xfrm>
            <a:off x="7693421" y="3112243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&gt; Y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0C06C93-6795-471F-97D7-2B97F86B7827}"/>
              </a:ext>
            </a:extLst>
          </p:cNvPr>
          <p:cNvSpPr/>
          <p:nvPr/>
        </p:nvSpPr>
        <p:spPr>
          <a:xfrm>
            <a:off x="6451319" y="3112244"/>
            <a:ext cx="122510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 </a:t>
            </a:r>
            <a:r>
              <a:rPr lang="es-CL" sz="2400" b="1" dirty="0">
                <a:solidFill>
                  <a:srgbClr val="FF0000"/>
                </a:solidFill>
              </a:rPr>
              <a:t>&lt; 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A60D0F-B883-4F44-A8DD-364BD8F15E30}"/>
              </a:ext>
            </a:extLst>
          </p:cNvPr>
          <p:cNvCxnSpPr>
            <a:cxnSpLocks/>
            <a:stCxn id="24" idx="0"/>
            <a:endCxn id="32" idx="3"/>
          </p:cNvCxnSpPr>
          <p:nvPr/>
        </p:nvCxnSpPr>
        <p:spPr>
          <a:xfrm flipV="1">
            <a:off x="7063873" y="2541180"/>
            <a:ext cx="189091" cy="571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243406-947D-410E-B128-835F964DF7A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815403" y="1144820"/>
            <a:ext cx="0" cy="35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BC6BE3D-AD50-4624-90BB-3F553309AC21}"/>
              </a:ext>
            </a:extLst>
          </p:cNvPr>
          <p:cNvSpPr/>
          <p:nvPr/>
        </p:nvSpPr>
        <p:spPr>
          <a:xfrm>
            <a:off x="6567344" y="15015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9BD557-6511-4EF2-ACB4-137BC4DA1DC7}"/>
              </a:ext>
            </a:extLst>
          </p:cNvPr>
          <p:cNvSpPr/>
          <p:nvPr/>
        </p:nvSpPr>
        <p:spPr>
          <a:xfrm>
            <a:off x="7180309" y="211771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A46B69-FF37-4339-B02A-3B1E67BD7741}"/>
              </a:ext>
            </a:extLst>
          </p:cNvPr>
          <p:cNvCxnSpPr>
            <a:stCxn id="31" idx="5"/>
            <a:endCxn id="32" idx="0"/>
          </p:cNvCxnSpPr>
          <p:nvPr/>
        </p:nvCxnSpPr>
        <p:spPr>
          <a:xfrm>
            <a:off x="6990807" y="1925034"/>
            <a:ext cx="437561" cy="192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194CBA1-238E-49B7-AB77-F3C283458064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2003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FCB-96A9-4DB4-B426-5D1B6D8E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2-3 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9723A0-E788-4F0E-AC68-8C76E38B9B1F}"/>
              </a:ext>
            </a:extLst>
          </p:cNvPr>
          <p:cNvCxnSpPr>
            <a:cxnSpLocks/>
          </p:cNvCxnSpPr>
          <p:nvPr/>
        </p:nvCxnSpPr>
        <p:spPr>
          <a:xfrm flipH="1">
            <a:off x="1538664" y="2017905"/>
            <a:ext cx="793954" cy="502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7BFB5C-2F52-40D5-8925-313E6A8B283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2366" y="2017907"/>
            <a:ext cx="648992" cy="5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9B28FF-2B48-42BF-9B90-BC85648EBA97}"/>
              </a:ext>
            </a:extLst>
          </p:cNvPr>
          <p:cNvCxnSpPr>
            <a:cxnSpLocks/>
          </p:cNvCxnSpPr>
          <p:nvPr/>
        </p:nvCxnSpPr>
        <p:spPr>
          <a:xfrm flipH="1">
            <a:off x="717275" y="2947268"/>
            <a:ext cx="391795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5A07D5-DDF2-4AB6-B625-F1563AFFCBC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514720" y="2947270"/>
            <a:ext cx="7910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5EE197-05D6-424B-A2BF-AF61910B36B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924465" y="2947270"/>
            <a:ext cx="215128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9A88BC-AA6A-4CDB-821A-76614CB10F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991867" y="2947268"/>
            <a:ext cx="194620" cy="58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FA85CD-F675-4183-BE2C-B8A88C5AA202}"/>
              </a:ext>
            </a:extLst>
          </p:cNvPr>
          <p:cNvCxnSpPr>
            <a:cxnSpLocks/>
          </p:cNvCxnSpPr>
          <p:nvPr/>
        </p:nvCxnSpPr>
        <p:spPr>
          <a:xfrm flipH="1" flipV="1">
            <a:off x="3596232" y="2947268"/>
            <a:ext cx="404006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300C22-F08F-4F1F-880B-0AAC72D2ED88}"/>
              </a:ext>
            </a:extLst>
          </p:cNvPr>
          <p:cNvSpPr/>
          <p:nvPr/>
        </p:nvSpPr>
        <p:spPr>
          <a:xfrm>
            <a:off x="2332618" y="160816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378060-20C0-4E83-A2AF-FC409CFE12CE}"/>
              </a:ext>
            </a:extLst>
          </p:cNvPr>
          <p:cNvSpPr/>
          <p:nvPr/>
        </p:nvSpPr>
        <p:spPr>
          <a:xfrm>
            <a:off x="3186485" y="253752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0845D-F420-4A4C-9D25-780FFCDECA2D}"/>
              </a:ext>
            </a:extLst>
          </p:cNvPr>
          <p:cNvSpPr/>
          <p:nvPr/>
        </p:nvSpPr>
        <p:spPr>
          <a:xfrm>
            <a:off x="2786994" y="353138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8F60AA-F501-4741-A3DD-0F935210E3AD}"/>
              </a:ext>
            </a:extLst>
          </p:cNvPr>
          <p:cNvSpPr/>
          <p:nvPr/>
        </p:nvSpPr>
        <p:spPr>
          <a:xfrm>
            <a:off x="360180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95CDE-EB93-4435-AED9-CE99AF341933}"/>
              </a:ext>
            </a:extLst>
          </p:cNvPr>
          <p:cNvSpPr/>
          <p:nvPr/>
        </p:nvSpPr>
        <p:spPr>
          <a:xfrm>
            <a:off x="400766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V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46132-E739-471A-8871-D5DA8188951B}"/>
              </a:ext>
            </a:extLst>
          </p:cNvPr>
          <p:cNvSpPr/>
          <p:nvPr/>
        </p:nvSpPr>
        <p:spPr>
          <a:xfrm>
            <a:off x="1317757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CB494A-23D0-4EE4-AF38-EF21353EE886}"/>
              </a:ext>
            </a:extLst>
          </p:cNvPr>
          <p:cNvSpPr/>
          <p:nvPr/>
        </p:nvSpPr>
        <p:spPr>
          <a:xfrm>
            <a:off x="19347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B21EE-6FBE-4590-8C10-9F4ECB88FBC8}"/>
              </a:ext>
            </a:extLst>
          </p:cNvPr>
          <p:cNvSpPr/>
          <p:nvPr/>
        </p:nvSpPr>
        <p:spPr>
          <a:xfrm>
            <a:off x="1109067" y="253606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E3FEBC-A51D-4693-A579-355466D3CE96}"/>
              </a:ext>
            </a:extLst>
          </p:cNvPr>
          <p:cNvSpPr/>
          <p:nvPr/>
        </p:nvSpPr>
        <p:spPr>
          <a:xfrm>
            <a:off x="1518813" y="253596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J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8A0556-4088-40EA-9673-2F0AF6ADB553}"/>
              </a:ext>
            </a:extLst>
          </p:cNvPr>
          <p:cNvSpPr/>
          <p:nvPr/>
        </p:nvSpPr>
        <p:spPr>
          <a:xfrm>
            <a:off x="29727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E99613-2ECC-4530-922C-6362859BF890}"/>
              </a:ext>
            </a:extLst>
          </p:cNvPr>
          <p:cNvSpPr/>
          <p:nvPr/>
        </p:nvSpPr>
        <p:spPr>
          <a:xfrm>
            <a:off x="7070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C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3889B9F-4C15-4085-A27E-09522D74E2B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205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FCB-96A9-4DB4-B426-5D1B6D8E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2-3 … como </a:t>
            </a:r>
            <a:r>
              <a:rPr lang="es-CL" cap="small" dirty="0"/>
              <a:t>abb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9723A0-E788-4F0E-AC68-8C76E38B9B1F}"/>
              </a:ext>
            </a:extLst>
          </p:cNvPr>
          <p:cNvCxnSpPr>
            <a:cxnSpLocks/>
          </p:cNvCxnSpPr>
          <p:nvPr/>
        </p:nvCxnSpPr>
        <p:spPr>
          <a:xfrm flipH="1">
            <a:off x="1538664" y="2017905"/>
            <a:ext cx="793954" cy="502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7BFB5C-2F52-40D5-8925-313E6A8B283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2366" y="2017907"/>
            <a:ext cx="648992" cy="5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9B28FF-2B48-42BF-9B90-BC85648EBA97}"/>
              </a:ext>
            </a:extLst>
          </p:cNvPr>
          <p:cNvCxnSpPr>
            <a:cxnSpLocks/>
          </p:cNvCxnSpPr>
          <p:nvPr/>
        </p:nvCxnSpPr>
        <p:spPr>
          <a:xfrm flipH="1">
            <a:off x="717275" y="2947268"/>
            <a:ext cx="391795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5A07D5-DDF2-4AB6-B625-F1563AFFCBC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514720" y="2947270"/>
            <a:ext cx="7910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5EE197-05D6-424B-A2BF-AF61910B36B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924465" y="2947270"/>
            <a:ext cx="215128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9A88BC-AA6A-4CDB-821A-76614CB10F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991867" y="2947268"/>
            <a:ext cx="194620" cy="58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FA85CD-F675-4183-BE2C-B8A88C5AA202}"/>
              </a:ext>
            </a:extLst>
          </p:cNvPr>
          <p:cNvCxnSpPr>
            <a:cxnSpLocks/>
          </p:cNvCxnSpPr>
          <p:nvPr/>
        </p:nvCxnSpPr>
        <p:spPr>
          <a:xfrm flipH="1" flipV="1">
            <a:off x="3596232" y="2947268"/>
            <a:ext cx="404006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300C22-F08F-4F1F-880B-0AAC72D2ED88}"/>
              </a:ext>
            </a:extLst>
          </p:cNvPr>
          <p:cNvSpPr/>
          <p:nvPr/>
        </p:nvSpPr>
        <p:spPr>
          <a:xfrm>
            <a:off x="2332618" y="160816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378060-20C0-4E83-A2AF-FC409CFE12CE}"/>
              </a:ext>
            </a:extLst>
          </p:cNvPr>
          <p:cNvSpPr/>
          <p:nvPr/>
        </p:nvSpPr>
        <p:spPr>
          <a:xfrm>
            <a:off x="3186485" y="253752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0845D-F420-4A4C-9D25-780FFCDECA2D}"/>
              </a:ext>
            </a:extLst>
          </p:cNvPr>
          <p:cNvSpPr/>
          <p:nvPr/>
        </p:nvSpPr>
        <p:spPr>
          <a:xfrm>
            <a:off x="2786994" y="353138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8F60AA-F501-4741-A3DD-0F935210E3AD}"/>
              </a:ext>
            </a:extLst>
          </p:cNvPr>
          <p:cNvSpPr/>
          <p:nvPr/>
        </p:nvSpPr>
        <p:spPr>
          <a:xfrm>
            <a:off x="360180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95CDE-EB93-4435-AED9-CE99AF341933}"/>
              </a:ext>
            </a:extLst>
          </p:cNvPr>
          <p:cNvSpPr/>
          <p:nvPr/>
        </p:nvSpPr>
        <p:spPr>
          <a:xfrm>
            <a:off x="400766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V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46132-E739-471A-8871-D5DA8188951B}"/>
              </a:ext>
            </a:extLst>
          </p:cNvPr>
          <p:cNvSpPr/>
          <p:nvPr/>
        </p:nvSpPr>
        <p:spPr>
          <a:xfrm>
            <a:off x="1317757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CB494A-23D0-4EE4-AF38-EF21353EE886}"/>
              </a:ext>
            </a:extLst>
          </p:cNvPr>
          <p:cNvSpPr/>
          <p:nvPr/>
        </p:nvSpPr>
        <p:spPr>
          <a:xfrm>
            <a:off x="19347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B21EE-6FBE-4590-8C10-9F4ECB88FBC8}"/>
              </a:ext>
            </a:extLst>
          </p:cNvPr>
          <p:cNvSpPr/>
          <p:nvPr/>
        </p:nvSpPr>
        <p:spPr>
          <a:xfrm>
            <a:off x="1109067" y="253606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E3FEBC-A51D-4693-A579-355466D3CE96}"/>
              </a:ext>
            </a:extLst>
          </p:cNvPr>
          <p:cNvSpPr/>
          <p:nvPr/>
        </p:nvSpPr>
        <p:spPr>
          <a:xfrm>
            <a:off x="1518813" y="253596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J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8A0556-4088-40EA-9673-2F0AF6ADB553}"/>
              </a:ext>
            </a:extLst>
          </p:cNvPr>
          <p:cNvSpPr/>
          <p:nvPr/>
        </p:nvSpPr>
        <p:spPr>
          <a:xfrm>
            <a:off x="29727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E99613-2ECC-4530-922C-6362859BF890}"/>
              </a:ext>
            </a:extLst>
          </p:cNvPr>
          <p:cNvSpPr/>
          <p:nvPr/>
        </p:nvSpPr>
        <p:spPr>
          <a:xfrm>
            <a:off x="7070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C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A43EA4-BEA5-4DD3-BB70-3B68A6D217D4}"/>
              </a:ext>
            </a:extLst>
          </p:cNvPr>
          <p:cNvSpPr/>
          <p:nvPr/>
        </p:nvSpPr>
        <p:spPr>
          <a:xfrm>
            <a:off x="6453478" y="1608160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CBA074-B754-413E-8DF7-B8556A66C28D}"/>
              </a:ext>
            </a:extLst>
          </p:cNvPr>
          <p:cNvSpPr/>
          <p:nvPr/>
        </p:nvSpPr>
        <p:spPr>
          <a:xfrm>
            <a:off x="5450200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08FBDB-4C48-4236-82B5-43730C141351}"/>
              </a:ext>
            </a:extLst>
          </p:cNvPr>
          <p:cNvSpPr/>
          <p:nvPr/>
        </p:nvSpPr>
        <p:spPr>
          <a:xfrm>
            <a:off x="5240593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CA8BEE-48E0-4BD4-BF0A-B16FA58EE986}"/>
              </a:ext>
            </a:extLst>
          </p:cNvPr>
          <p:cNvSpPr/>
          <p:nvPr/>
        </p:nvSpPr>
        <p:spPr>
          <a:xfrm>
            <a:off x="5641512" y="2537521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14A547-E037-465A-9DED-CCD3996F0545}"/>
              </a:ext>
            </a:extLst>
          </p:cNvPr>
          <p:cNvSpPr/>
          <p:nvPr/>
        </p:nvSpPr>
        <p:spPr>
          <a:xfrm>
            <a:off x="6288628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B81AA90-3CD0-4035-8573-51589C3D8A9E}"/>
              </a:ext>
            </a:extLst>
          </p:cNvPr>
          <p:cNvSpPr/>
          <p:nvPr/>
        </p:nvSpPr>
        <p:spPr>
          <a:xfrm>
            <a:off x="5869414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62C7600-2D3C-41E7-9B00-F2CCFCF004A0}"/>
              </a:ext>
            </a:extLst>
          </p:cNvPr>
          <p:cNvSpPr/>
          <p:nvPr/>
        </p:nvSpPr>
        <p:spPr>
          <a:xfrm>
            <a:off x="6079021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EF166F-1A05-4374-B437-6BFDC7E08784}"/>
              </a:ext>
            </a:extLst>
          </p:cNvPr>
          <p:cNvCxnSpPr>
            <a:stCxn id="42" idx="5"/>
            <a:endCxn id="41" idx="0"/>
          </p:cNvCxnSpPr>
          <p:nvPr/>
        </p:nvCxnSpPr>
        <p:spPr>
          <a:xfrm>
            <a:off x="5598415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4B9ABF-9A66-495B-9BDC-4F17B89D0FD7}"/>
              </a:ext>
            </a:extLst>
          </p:cNvPr>
          <p:cNvCxnSpPr>
            <a:stCxn id="46" idx="3"/>
            <a:endCxn id="45" idx="0"/>
          </p:cNvCxnSpPr>
          <p:nvPr/>
        </p:nvCxnSpPr>
        <p:spPr>
          <a:xfrm flipH="1">
            <a:off x="6079021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AD1859-A5B9-4E86-AD44-075001A28A6C}"/>
              </a:ext>
            </a:extLst>
          </p:cNvPr>
          <p:cNvCxnSpPr>
            <a:stCxn id="46" idx="5"/>
            <a:endCxn id="44" idx="0"/>
          </p:cNvCxnSpPr>
          <p:nvPr/>
        </p:nvCxnSpPr>
        <p:spPr>
          <a:xfrm>
            <a:off x="6436843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184FE9-1771-4BEA-96DE-26CC02C45DF2}"/>
              </a:ext>
            </a:extLst>
          </p:cNvPr>
          <p:cNvCxnSpPr>
            <a:stCxn id="43" idx="3"/>
            <a:endCxn id="42" idx="0"/>
          </p:cNvCxnSpPr>
          <p:nvPr/>
        </p:nvCxnSpPr>
        <p:spPr>
          <a:xfrm flipH="1">
            <a:off x="5450200" y="2895343"/>
            <a:ext cx="25270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49CD7A-B3F5-4482-9597-7C04C50A6629}"/>
              </a:ext>
            </a:extLst>
          </p:cNvPr>
          <p:cNvCxnSpPr>
            <a:stCxn id="51" idx="5"/>
            <a:endCxn id="50" idx="0"/>
          </p:cNvCxnSpPr>
          <p:nvPr/>
        </p:nvCxnSpPr>
        <p:spPr>
          <a:xfrm>
            <a:off x="8113699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1DF176-598F-470D-87C4-1926B965C55F}"/>
              </a:ext>
            </a:extLst>
          </p:cNvPr>
          <p:cNvCxnSpPr>
            <a:stCxn id="49" idx="3"/>
            <a:endCxn id="48" idx="0"/>
          </p:cNvCxnSpPr>
          <p:nvPr/>
        </p:nvCxnSpPr>
        <p:spPr>
          <a:xfrm flipH="1">
            <a:off x="7127056" y="2895343"/>
            <a:ext cx="25270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36B956-7C8D-4FC0-92CA-B5F9879A7FB6}"/>
              </a:ext>
            </a:extLst>
          </p:cNvPr>
          <p:cNvCxnSpPr>
            <a:stCxn id="49" idx="5"/>
            <a:endCxn id="51" idx="0"/>
          </p:cNvCxnSpPr>
          <p:nvPr/>
        </p:nvCxnSpPr>
        <p:spPr>
          <a:xfrm>
            <a:off x="7676190" y="2895343"/>
            <a:ext cx="28929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2E35C9-3161-4B9E-8EAF-D11576F843DA}"/>
              </a:ext>
            </a:extLst>
          </p:cNvPr>
          <p:cNvCxnSpPr>
            <a:stCxn id="40" idx="3"/>
            <a:endCxn id="43" idx="0"/>
          </p:cNvCxnSpPr>
          <p:nvPr/>
        </p:nvCxnSpPr>
        <p:spPr>
          <a:xfrm flipH="1">
            <a:off x="5851119" y="1965982"/>
            <a:ext cx="663751" cy="571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82A44D-6C9B-4CEE-AFDC-0AAC3EB6BEAB}"/>
              </a:ext>
            </a:extLst>
          </p:cNvPr>
          <p:cNvCxnSpPr>
            <a:stCxn id="40" idx="5"/>
            <a:endCxn id="49" idx="0"/>
          </p:cNvCxnSpPr>
          <p:nvPr/>
        </p:nvCxnSpPr>
        <p:spPr>
          <a:xfrm>
            <a:off x="6811300" y="1965982"/>
            <a:ext cx="716675" cy="571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916104-599F-4564-A005-2AC283E66177}"/>
              </a:ext>
            </a:extLst>
          </p:cNvPr>
          <p:cNvCxnSpPr>
            <a:stCxn id="43" idx="5"/>
            <a:endCxn id="46" idx="0"/>
          </p:cNvCxnSpPr>
          <p:nvPr/>
        </p:nvCxnSpPr>
        <p:spPr>
          <a:xfrm>
            <a:off x="5999334" y="2895343"/>
            <a:ext cx="28929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B6C4A8D-395B-48A3-BADE-F35D0F19118B}"/>
              </a:ext>
            </a:extLst>
          </p:cNvPr>
          <p:cNvSpPr/>
          <p:nvPr/>
        </p:nvSpPr>
        <p:spPr>
          <a:xfrm>
            <a:off x="6917449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F60AAE-4AC8-4837-9BE2-BE6292402403}"/>
              </a:ext>
            </a:extLst>
          </p:cNvPr>
          <p:cNvSpPr/>
          <p:nvPr/>
        </p:nvSpPr>
        <p:spPr>
          <a:xfrm>
            <a:off x="7318368" y="2537521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DA217FA-DE24-4586-9A99-27B835289114}"/>
              </a:ext>
            </a:extLst>
          </p:cNvPr>
          <p:cNvSpPr/>
          <p:nvPr/>
        </p:nvSpPr>
        <p:spPr>
          <a:xfrm>
            <a:off x="7965484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2B0769-82C6-428F-946B-50CAC2C8AF36}"/>
              </a:ext>
            </a:extLst>
          </p:cNvPr>
          <p:cNvSpPr/>
          <p:nvPr/>
        </p:nvSpPr>
        <p:spPr>
          <a:xfrm>
            <a:off x="7755877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3889B9F-4C15-4085-A27E-09522D74E2B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9193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60BF-D965-429A-86FB-2665EEB1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El árbol resultante se conoce como</a:t>
            </a:r>
            <a:br>
              <a:rPr lang="es-CL" sz="4000" dirty="0"/>
            </a:br>
            <a:r>
              <a:rPr lang="es-CL" sz="4000" b="1" dirty="0"/>
              <a:t>árbol rojo-negro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E4F3-CBF8-4EF2-AC82-4184A075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714986" cy="490407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s-CL" sz="2400" dirty="0"/>
              <a:t>Un árbol rojo-negro es un </a:t>
            </a:r>
            <a:r>
              <a:rPr lang="es-CL" sz="2400" cap="small" dirty="0"/>
              <a:t>abb</a:t>
            </a:r>
            <a:r>
              <a:rPr lang="es-CL" sz="2400" dirty="0"/>
              <a:t> que cumple cuatro propiedades:</a:t>
            </a:r>
          </a:p>
          <a:p>
            <a:pPr marL="461963" indent="-227013">
              <a:lnSpc>
                <a:spcPct val="120000"/>
              </a:lnSpc>
              <a:spcBef>
                <a:spcPts val="1800"/>
              </a:spcBef>
              <a:buNone/>
            </a:pPr>
            <a:r>
              <a:rPr lang="es-CL" sz="2400" dirty="0"/>
              <a:t> 1) Cada nodo es ya sea </a:t>
            </a:r>
            <a:r>
              <a:rPr lang="es-CL" sz="2400" b="1" dirty="0">
                <a:solidFill>
                  <a:srgbClr val="FF0000"/>
                </a:solidFill>
              </a:rPr>
              <a:t>rojo</a:t>
            </a:r>
            <a:r>
              <a:rPr lang="es-CL" sz="2400" dirty="0"/>
              <a:t> o </a:t>
            </a:r>
            <a:r>
              <a:rPr lang="es-CL" sz="2400" b="1" dirty="0"/>
              <a:t>negro</a:t>
            </a:r>
          </a:p>
          <a:p>
            <a:pPr marL="461963" indent="-227013">
              <a:lnSpc>
                <a:spcPct val="120000"/>
              </a:lnSpc>
              <a:buNone/>
            </a:pPr>
            <a:r>
              <a:rPr lang="es-CL" sz="2400" b="1" dirty="0"/>
              <a:t> </a:t>
            </a:r>
            <a:r>
              <a:rPr lang="es-CL" sz="2400" dirty="0"/>
              <a:t>2) La raíz del árbol es </a:t>
            </a:r>
            <a:r>
              <a:rPr lang="es-CL" sz="2400" b="1" dirty="0"/>
              <a:t>negra</a:t>
            </a:r>
          </a:p>
          <a:p>
            <a:pPr marL="461963" indent="-227013">
              <a:lnSpc>
                <a:spcPct val="120000"/>
              </a:lnSpc>
              <a:buNone/>
            </a:pPr>
            <a:r>
              <a:rPr lang="es-CL" sz="2400" b="1" dirty="0"/>
              <a:t> </a:t>
            </a:r>
            <a:r>
              <a:rPr lang="es-CL" sz="2400" dirty="0"/>
              <a:t>3) Si un nodo es </a:t>
            </a:r>
            <a:r>
              <a:rPr lang="es-CL" sz="2400" b="1" dirty="0">
                <a:solidFill>
                  <a:srgbClr val="FF0000"/>
                </a:solidFill>
              </a:rPr>
              <a:t>rojo</a:t>
            </a:r>
            <a:r>
              <a:rPr lang="es-CL" sz="2400" dirty="0"/>
              <a:t>, sus hijos deben ser </a:t>
            </a:r>
            <a:r>
              <a:rPr lang="es-CL" sz="2400" b="1" dirty="0"/>
              <a:t>negros</a:t>
            </a:r>
            <a:endParaRPr lang="es-CL" sz="2400" dirty="0"/>
          </a:p>
          <a:p>
            <a:pPr marL="461963" indent="-227013">
              <a:lnSpc>
                <a:spcPct val="120000"/>
              </a:lnSpc>
              <a:buNone/>
            </a:pPr>
            <a:r>
              <a:rPr lang="es-CL" sz="2400" b="1" dirty="0"/>
              <a:t> </a:t>
            </a:r>
            <a:r>
              <a:rPr lang="es-CL" sz="2400" dirty="0"/>
              <a:t>4) La cantidad de nodos </a:t>
            </a:r>
            <a:r>
              <a:rPr lang="es-CL" sz="2400" b="1" dirty="0"/>
              <a:t>negros</a:t>
            </a:r>
            <a:r>
              <a:rPr lang="es-CL" sz="2400" dirty="0"/>
              <a:t> camino a cada hoja debe ser la misma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s-CL" sz="2400" dirty="0"/>
              <a:t>Las hojas nulas se consideran como nodos </a:t>
            </a:r>
            <a:r>
              <a:rPr lang="es-CL" sz="2400" b="1" dirty="0"/>
              <a:t>negros</a:t>
            </a:r>
          </a:p>
        </p:txBody>
      </p:sp>
    </p:spTree>
    <p:extLst>
      <p:ext uri="{BB962C8B-B14F-4D97-AF65-F5344CB8AC3E}">
        <p14:creationId xmlns:p14="http://schemas.microsoft.com/office/powerpoint/2010/main" val="381471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F2B0-1186-48B0-8E0F-2CC7780A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400" dirty="0"/>
              <a:t>Nodo 2</a:t>
            </a:r>
            <a:br>
              <a:rPr lang="es-CL" sz="4000" dirty="0"/>
            </a:br>
            <a:r>
              <a:rPr lang="es-CL" sz="3600" dirty="0"/>
              <a:t>(los árboles 2-3 son árboles de búsqueda)</a:t>
            </a:r>
            <a:endParaRPr lang="es-CL" sz="4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BB61EE-B862-492F-B9B1-869ECDF4C9DE}"/>
              </a:ext>
            </a:extLst>
          </p:cNvPr>
          <p:cNvCxnSpPr>
            <a:cxnSpLocks/>
          </p:cNvCxnSpPr>
          <p:nvPr/>
        </p:nvCxnSpPr>
        <p:spPr>
          <a:xfrm flipH="1">
            <a:off x="2093749" y="2375395"/>
            <a:ext cx="1725447" cy="47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3158FA-D03F-424B-BFDC-E968EA2FDAF7}"/>
              </a:ext>
            </a:extLst>
          </p:cNvPr>
          <p:cNvCxnSpPr>
            <a:cxnSpLocks/>
          </p:cNvCxnSpPr>
          <p:nvPr/>
        </p:nvCxnSpPr>
        <p:spPr>
          <a:xfrm>
            <a:off x="4348221" y="2375395"/>
            <a:ext cx="1714480" cy="47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DDCA35-BADA-446F-B8BD-EB54F3E95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21973"/>
              </p:ext>
            </p:extLst>
          </p:nvPr>
        </p:nvGraphicFramePr>
        <p:xfrm>
          <a:off x="3808224" y="1835395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12F780-E6C0-4AED-9621-FE506666DB01}"/>
              </a:ext>
            </a:extLst>
          </p:cNvPr>
          <p:cNvSpPr/>
          <p:nvPr/>
        </p:nvSpPr>
        <p:spPr>
          <a:xfrm>
            <a:off x="1369903" y="2852927"/>
            <a:ext cx="144769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&lt; X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C949657-0F02-4ADE-8C73-11B981DC41FE}"/>
              </a:ext>
            </a:extLst>
          </p:cNvPr>
          <p:cNvSpPr/>
          <p:nvPr/>
        </p:nvSpPr>
        <p:spPr>
          <a:xfrm>
            <a:off x="5338857" y="2849909"/>
            <a:ext cx="144768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&gt; X</a:t>
            </a:r>
          </a:p>
        </p:txBody>
      </p:sp>
    </p:spTree>
    <p:extLst>
      <p:ext uri="{BB962C8B-B14F-4D97-AF65-F5344CB8AC3E}">
        <p14:creationId xmlns:p14="http://schemas.microsoft.com/office/powerpoint/2010/main" val="214997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F2B0-1186-48B0-8E0F-2CC7780A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400" dirty="0"/>
              <a:t>Nodo 3</a:t>
            </a:r>
            <a:br>
              <a:rPr lang="es-CL" sz="4000" dirty="0"/>
            </a:br>
            <a:r>
              <a:rPr lang="es-CL" sz="3600" dirty="0"/>
              <a:t>(los árboles 2-3 son árboles de búsqueda)</a:t>
            </a:r>
            <a:endParaRPr lang="es-CL" sz="4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BB61EE-B862-492F-B9B1-869ECDF4C9DE}"/>
              </a:ext>
            </a:extLst>
          </p:cNvPr>
          <p:cNvCxnSpPr>
            <a:cxnSpLocks/>
          </p:cNvCxnSpPr>
          <p:nvPr/>
        </p:nvCxnSpPr>
        <p:spPr>
          <a:xfrm flipH="1">
            <a:off x="1828574" y="2430259"/>
            <a:ext cx="1444474" cy="47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3158FA-D03F-424B-BFDC-E968EA2FDAF7}"/>
              </a:ext>
            </a:extLst>
          </p:cNvPr>
          <p:cNvCxnSpPr>
            <a:cxnSpLocks/>
          </p:cNvCxnSpPr>
          <p:nvPr/>
        </p:nvCxnSpPr>
        <p:spPr>
          <a:xfrm>
            <a:off x="4353048" y="2430259"/>
            <a:ext cx="1444477" cy="47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F156FB5-FE68-4D9A-8C79-8C46EB349B68}"/>
              </a:ext>
            </a:extLst>
          </p:cNvPr>
          <p:cNvSpPr/>
          <p:nvPr/>
        </p:nvSpPr>
        <p:spPr>
          <a:xfrm>
            <a:off x="1104727" y="2907791"/>
            <a:ext cx="144769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&lt; X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89DB49E-C2C0-4155-AC38-8F7D706CBD16}"/>
              </a:ext>
            </a:extLst>
          </p:cNvPr>
          <p:cNvSpPr/>
          <p:nvPr/>
        </p:nvSpPr>
        <p:spPr>
          <a:xfrm>
            <a:off x="5073681" y="2904773"/>
            <a:ext cx="144768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&gt; Y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DDCA35-BADA-446F-B8BD-EB54F3E95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2303"/>
              </p:ext>
            </p:extLst>
          </p:nvPr>
        </p:nvGraphicFramePr>
        <p:xfrm>
          <a:off x="3273048" y="1890259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rgbClr val="FFC000"/>
                          </a:solidFill>
                        </a:rPr>
                        <a:t>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8A8921C-A48D-4607-9106-A926F9B7F78C}"/>
              </a:ext>
            </a:extLst>
          </p:cNvPr>
          <p:cNvSpPr/>
          <p:nvPr/>
        </p:nvSpPr>
        <p:spPr>
          <a:xfrm>
            <a:off x="3089204" y="2904772"/>
            <a:ext cx="144768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&gt; X</a:t>
            </a:r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L" sz="2400" b="1" dirty="0">
                <a:solidFill>
                  <a:srgbClr val="FFC000"/>
                </a:solidFill>
              </a:rPr>
              <a:t>&lt; 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F08E82-C96B-4068-972E-7CF1228C33C4}"/>
              </a:ext>
            </a:extLst>
          </p:cNvPr>
          <p:cNvCxnSpPr>
            <a:stCxn id="10" idx="0"/>
            <a:endCxn id="22" idx="2"/>
          </p:cNvCxnSpPr>
          <p:nvPr/>
        </p:nvCxnSpPr>
        <p:spPr>
          <a:xfrm flipV="1">
            <a:off x="3813048" y="2430259"/>
            <a:ext cx="0" cy="474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4025C8-DFBA-754F-9B10-8D6C25B42185}"/>
              </a:ext>
            </a:extLst>
          </p:cNvPr>
          <p:cNvSpPr txBox="1"/>
          <p:nvPr/>
        </p:nvSpPr>
        <p:spPr>
          <a:xfrm>
            <a:off x="5221224" y="1424632"/>
            <a:ext cx="3585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X</a:t>
            </a:r>
            <a:r>
              <a:rPr lang="en-US" sz="2400"/>
              <a:t> &lt; </a:t>
            </a:r>
            <a:r>
              <a:rPr lang="en-US" sz="2400" b="1">
                <a:solidFill>
                  <a:srgbClr val="FFC000"/>
                </a:solidFill>
              </a:rPr>
              <a:t>Y</a:t>
            </a:r>
            <a:r>
              <a:rPr lang="en-US" sz="2400"/>
              <a:t> : las dos claves de un</a:t>
            </a:r>
          </a:p>
          <a:p>
            <a:r>
              <a:rPr lang="en-US" sz="2400"/>
              <a:t>nodo 3 están ordenadas</a:t>
            </a:r>
          </a:p>
          <a:p>
            <a:r>
              <a:rPr lang="en-US" sz="2400"/>
              <a:t>entre ellas</a:t>
            </a:r>
          </a:p>
        </p:txBody>
      </p:sp>
    </p:spTree>
    <p:extLst>
      <p:ext uri="{BB962C8B-B14F-4D97-AF65-F5344CB8AC3E}">
        <p14:creationId xmlns:p14="http://schemas.microsoft.com/office/powerpoint/2010/main" val="280318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/>
              <a:t>Ejemplo de árbol 2-3</a:t>
            </a:r>
            <a:br>
              <a:rPr lang="en-US" sz="4000"/>
            </a:br>
            <a:r>
              <a:rPr lang="en-US" sz="3600"/>
              <a:t>(notar que las claves están ordenadas)</a:t>
            </a:r>
            <a:endParaRPr lang="en-US" sz="400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1DDB9DA3-7F13-4ABB-88C4-DB141F5E0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5655"/>
              </p:ext>
            </p:extLst>
          </p:nvPr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23235FBD-180A-4EF0-85A7-2E3B6F1B0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39259"/>
              </p:ext>
            </p:extLst>
          </p:nvPr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E47BB66F-D6AD-44C6-AD43-5A60D987E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2167"/>
              </p:ext>
            </p:extLst>
          </p:nvPr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E589BC25-3AB4-4CC5-880F-91F7F5D5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012819"/>
              </p:ext>
            </p:extLst>
          </p:nvPr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B7286083-3560-4A3A-9D39-1F3351331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99512"/>
              </p:ext>
            </p:extLst>
          </p:nvPr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107BD51-CE3F-4382-AAD4-AF345C720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937142"/>
              </p:ext>
            </p:extLst>
          </p:nvPr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D4BF9E95-F732-49AD-8931-51CCA579D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08818"/>
              </p:ext>
            </p:extLst>
          </p:nvPr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54BA5AE7-A08F-4C53-BE77-CDF4A8D2D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03627"/>
              </p:ext>
            </p:extLst>
          </p:nvPr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27E828-B465-4FDF-81DE-920337B1D742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DE9A968-6168-44B1-AAFD-ABF0AB3B9C26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886167-7354-428D-A687-060C652F12F2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36F4F6C-3F91-4055-9DEC-AA0ADD762682}"/>
              </a:ext>
            </a:extLst>
          </p:cNvPr>
          <p:cNvCxnSpPr>
            <a:cxnSpLocks/>
            <a:stCxn id="56" idx="0"/>
            <a:endCxn id="52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7424553-CE18-4B95-BCED-CA7BE93A80C7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82E148-E789-44C3-B279-F66425EA02A4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05FB68-AEAE-411A-B9ED-ACDC94FC4607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4A8532F-7D52-FD4A-A047-56CAFA15579A}"/>
              </a:ext>
            </a:extLst>
          </p:cNvPr>
          <p:cNvSpPr txBox="1"/>
          <p:nvPr/>
        </p:nvSpPr>
        <p:spPr>
          <a:xfrm>
            <a:off x="6035040" y="183794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nodos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DCA2BE-75E2-DB45-902A-DEE68C993580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4965192" y="1709928"/>
            <a:ext cx="1069848" cy="312682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CB688D-61CC-5444-9769-4D1BB7C8656F}"/>
              </a:ext>
            </a:extLst>
          </p:cNvPr>
          <p:cNvCxnSpPr>
            <a:stCxn id="3" idx="1"/>
          </p:cNvCxnSpPr>
          <p:nvPr/>
        </p:nvCxnSpPr>
        <p:spPr>
          <a:xfrm flipH="1">
            <a:off x="5760720" y="2022610"/>
            <a:ext cx="274320" cy="994910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8A6330-6495-B34B-9196-A8F281184A14}"/>
              </a:ext>
            </a:extLst>
          </p:cNvPr>
          <p:cNvCxnSpPr>
            <a:stCxn id="3" idx="1"/>
          </p:cNvCxnSpPr>
          <p:nvPr/>
        </p:nvCxnSpPr>
        <p:spPr>
          <a:xfrm flipH="1">
            <a:off x="4197096" y="2022610"/>
            <a:ext cx="1837944" cy="2640830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D98529-DF3B-5F48-AFCD-4462E40D6018}"/>
              </a:ext>
            </a:extLst>
          </p:cNvPr>
          <p:cNvSpPr txBox="1"/>
          <p:nvPr/>
        </p:nvSpPr>
        <p:spPr>
          <a:xfrm>
            <a:off x="758952" y="227685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nodos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D3B084-5750-1E4F-AF98-336498D86A9B}"/>
              </a:ext>
            </a:extLst>
          </p:cNvPr>
          <p:cNvCxnSpPr/>
          <p:nvPr/>
        </p:nvCxnSpPr>
        <p:spPr>
          <a:xfrm>
            <a:off x="1673352" y="2660904"/>
            <a:ext cx="822960" cy="498096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85F375-8952-D54D-8041-9B8200AA7ED8}"/>
              </a:ext>
            </a:extLst>
          </p:cNvPr>
          <p:cNvCxnSpPr/>
          <p:nvPr/>
        </p:nvCxnSpPr>
        <p:spPr>
          <a:xfrm>
            <a:off x="1690617" y="2646188"/>
            <a:ext cx="302775" cy="1898380"/>
          </a:xfrm>
          <a:prstGeom prst="straightConnector1">
            <a:avLst/>
          </a:prstGeom>
          <a:ln w="635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8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800" dirty="0"/>
              <a:t>¿Cómo buscamos una clave en un árbol 2-3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7A95F664-D601-43A3-B980-729B5B5E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57641"/>
            <a:ext cx="8641076" cy="540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CL" dirty="0"/>
              <a:t>Aprovechamos el hecho de que el árbol está ordenado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7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P.ej., busquemos la clave </a:t>
            </a:r>
            <a:r>
              <a:rPr lang="es-CL" i="1" dirty="0"/>
              <a:t>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B590D-B05F-4AA9-8908-0D885B5F311E}"/>
              </a:ext>
            </a:extLst>
          </p:cNvPr>
          <p:cNvSpPr txBox="1"/>
          <p:nvPr/>
        </p:nvSpPr>
        <p:spPr>
          <a:xfrm>
            <a:off x="4842000" y="156840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i="1" dirty="0"/>
              <a:t>X</a:t>
            </a:r>
            <a:r>
              <a:rPr lang="es-CL" dirty="0"/>
              <a:t> &gt; </a:t>
            </a:r>
            <a:r>
              <a:rPr lang="es-CL" i="1" dirty="0"/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DF40E-0903-4AD0-810F-5F5202F63C11}"/>
              </a:ext>
            </a:extLst>
          </p:cNvPr>
          <p:cNvSpPr txBox="1"/>
          <p:nvPr/>
        </p:nvSpPr>
        <p:spPr>
          <a:xfrm>
            <a:off x="5943602" y="324433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i="1" dirty="0"/>
              <a:t>X</a:t>
            </a:r>
            <a:r>
              <a:rPr lang="es-CL" dirty="0"/>
              <a:t> &gt; </a:t>
            </a:r>
            <a:r>
              <a:rPr lang="es-CL" i="1" dirty="0"/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1E936-5823-4CE4-9C55-08F2E68B3FA8}"/>
              </a:ext>
            </a:extLst>
          </p:cNvPr>
          <p:cNvSpPr txBox="1"/>
          <p:nvPr/>
        </p:nvSpPr>
        <p:spPr>
          <a:xfrm>
            <a:off x="5878611" y="536093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i="1" dirty="0"/>
              <a:t>X</a:t>
            </a:r>
            <a:r>
              <a:rPr lang="es-CL" dirty="0"/>
              <a:t> &gt; </a:t>
            </a:r>
            <a:r>
              <a:rPr lang="es-CL" i="1" dirty="0"/>
              <a:t>S</a:t>
            </a:r>
            <a:r>
              <a:rPr lang="es-CL" dirty="0"/>
              <a:t>, </a:t>
            </a:r>
            <a:r>
              <a:rPr lang="es-CL" i="1" dirty="0"/>
              <a:t>X</a:t>
            </a:r>
            <a:r>
              <a:rPr lang="es-CL" dirty="0"/>
              <a:t> = </a:t>
            </a:r>
            <a:r>
              <a:rPr lang="es-CL" i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427677-A55B-AB47-8CAD-623FD4C3AD50}"/>
              </a:ext>
            </a:extLst>
          </p:cNvPr>
          <p:cNvCxnSpPr>
            <a:cxnSpLocks/>
          </p:cNvCxnSpPr>
          <p:nvPr/>
        </p:nvCxnSpPr>
        <p:spPr>
          <a:xfrm>
            <a:off x="5010912" y="2037067"/>
            <a:ext cx="749808" cy="916445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143F83-9304-9E4B-8D5E-61E49A2FFBBF}"/>
              </a:ext>
            </a:extLst>
          </p:cNvPr>
          <p:cNvCxnSpPr/>
          <p:nvPr/>
        </p:nvCxnSpPr>
        <p:spPr>
          <a:xfrm>
            <a:off x="6164747" y="3822192"/>
            <a:ext cx="429995" cy="850392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54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P.ej., busquemos la clave </a:t>
            </a:r>
            <a:r>
              <a:rPr lang="es-CL" i="1" dirty="0"/>
              <a:t>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rgbClr val="00B050"/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F46B0F-292E-4442-AFE4-3BA43C55F0C7}"/>
              </a:ext>
            </a:extLst>
          </p:cNvPr>
          <p:cNvSpPr txBox="1"/>
          <p:nvPr/>
        </p:nvSpPr>
        <p:spPr>
          <a:xfrm>
            <a:off x="3554680" y="160714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i="1" dirty="0"/>
              <a:t>H</a:t>
            </a:r>
            <a:r>
              <a:rPr lang="es-CL" dirty="0"/>
              <a:t> &lt; </a:t>
            </a:r>
            <a:r>
              <a:rPr lang="es-CL" i="1" dirty="0"/>
              <a:t>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289E4E-09BE-4204-8062-D52496C9381A}"/>
              </a:ext>
            </a:extLst>
          </p:cNvPr>
          <p:cNvSpPr txBox="1"/>
          <p:nvPr/>
        </p:nvSpPr>
        <p:spPr>
          <a:xfrm>
            <a:off x="1998037" y="324433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i="1" dirty="0"/>
              <a:t>H</a:t>
            </a:r>
            <a:r>
              <a:rPr lang="es-CL" dirty="0"/>
              <a:t> &gt; </a:t>
            </a:r>
            <a:r>
              <a:rPr lang="es-CL" i="1" dirty="0"/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DACCA5-5C7F-4630-BB17-110E66735131}"/>
              </a:ext>
            </a:extLst>
          </p:cNvPr>
          <p:cNvSpPr txBox="1"/>
          <p:nvPr/>
        </p:nvSpPr>
        <p:spPr>
          <a:xfrm>
            <a:off x="3729540" y="324433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i="1" dirty="0"/>
              <a:t>H</a:t>
            </a:r>
            <a:r>
              <a:rPr lang="es-CL" dirty="0"/>
              <a:t> &lt; </a:t>
            </a:r>
            <a:r>
              <a:rPr lang="es-CL" i="1" dirty="0"/>
              <a:t>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1FC4C-722C-43A2-ADB3-64DAD22477E5}"/>
              </a:ext>
            </a:extLst>
          </p:cNvPr>
          <p:cNvSpPr txBox="1"/>
          <p:nvPr/>
        </p:nvSpPr>
        <p:spPr>
          <a:xfrm>
            <a:off x="2853187" y="536093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i="1" dirty="0"/>
              <a:t>H</a:t>
            </a:r>
            <a:r>
              <a:rPr lang="es-CL" dirty="0"/>
              <a:t> = </a:t>
            </a:r>
            <a:r>
              <a:rPr lang="es-CL" i="1" dirty="0"/>
              <a:t>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55AEAE-16EE-734E-8C02-F93143051F71}"/>
              </a:ext>
            </a:extLst>
          </p:cNvPr>
          <p:cNvCxnSpPr>
            <a:cxnSpLocks/>
          </p:cNvCxnSpPr>
          <p:nvPr/>
        </p:nvCxnSpPr>
        <p:spPr>
          <a:xfrm flipH="1">
            <a:off x="3136392" y="2037067"/>
            <a:ext cx="941832" cy="898157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1B471C-BAAE-794E-8D28-A773EBD9992E}"/>
              </a:ext>
            </a:extLst>
          </p:cNvPr>
          <p:cNvCxnSpPr>
            <a:cxnSpLocks/>
          </p:cNvCxnSpPr>
          <p:nvPr/>
        </p:nvCxnSpPr>
        <p:spPr>
          <a:xfrm>
            <a:off x="3282696" y="3776472"/>
            <a:ext cx="0" cy="950976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97704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5845</TotalTime>
  <Words>1670</Words>
  <Application>Microsoft Macintosh PowerPoint</Application>
  <PresentationFormat>On-screen Show (4:3)</PresentationFormat>
  <Paragraphs>326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IIC2133</vt:lpstr>
      <vt:lpstr>Balance</vt:lpstr>
      <vt:lpstr>Árboles balanceados de otra manera</vt:lpstr>
      <vt:lpstr>Árboles (de búsqueda) 2-3</vt:lpstr>
      <vt:lpstr>Nodo 2 (los árboles 2-3 son árboles de búsqueda)</vt:lpstr>
      <vt:lpstr>Nodo 3 (los árboles 2-3 son árboles de búsqueda)</vt:lpstr>
      <vt:lpstr>Ejemplo de árbol 2-3 (notar que las claves están ordenadas)</vt:lpstr>
      <vt:lpstr>¿Cómo buscamos una clave en un árbol 2-3</vt:lpstr>
      <vt:lpstr>P.ej., busquemos la clave X</vt:lpstr>
      <vt:lpstr>P.ej., busquemos la clave H</vt:lpstr>
      <vt:lpstr>Inserción en un árbol 2-3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Inserción en árboles 2-3: resumen</vt:lpstr>
      <vt:lpstr>Altura de árbol 2-3</vt:lpstr>
      <vt:lpstr>Altura de un árbol 2-3</vt:lpstr>
      <vt:lpstr>Costo de las operaciones</vt:lpstr>
      <vt:lpstr>Los árboles 2-3 son balanceados … pero</vt:lpstr>
      <vt:lpstr>Nodo 2</vt:lpstr>
      <vt:lpstr>Nodo 2 como un nodo en un abb</vt:lpstr>
      <vt:lpstr>Nodo 3</vt:lpstr>
      <vt:lpstr>Nodo 3 como dos nodos en un abb</vt:lpstr>
      <vt:lpstr>Árbol 2-3 …</vt:lpstr>
      <vt:lpstr>Árbol 2-3 … como abb</vt:lpstr>
      <vt:lpstr>El árbol resultante se conoce como árbol rojo-negro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Balanceados</dc:title>
  <dc:creator>Vicente Errázuriz Quiroga</dc:creator>
  <cp:lastModifiedBy>Yadran</cp:lastModifiedBy>
  <cp:revision>95</cp:revision>
  <dcterms:created xsi:type="dcterms:W3CDTF">2018-04-03T22:39:05Z</dcterms:created>
  <dcterms:modified xsi:type="dcterms:W3CDTF">2020-09-14T15:42:59Z</dcterms:modified>
</cp:coreProperties>
</file>