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39"/>
  </p:notesMasterIdLst>
  <p:sldIdLst>
    <p:sldId id="273" r:id="rId2"/>
    <p:sldId id="305" r:id="rId3"/>
    <p:sldId id="306" r:id="rId4"/>
    <p:sldId id="307" r:id="rId5"/>
    <p:sldId id="271" r:id="rId6"/>
    <p:sldId id="272" r:id="rId7"/>
    <p:sldId id="275" r:id="rId8"/>
    <p:sldId id="276" r:id="rId9"/>
    <p:sldId id="277" r:id="rId10"/>
    <p:sldId id="283" r:id="rId11"/>
    <p:sldId id="284" r:id="rId12"/>
    <p:sldId id="268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279" r:id="rId32"/>
    <p:sldId id="280" r:id="rId33"/>
    <p:sldId id="281" r:id="rId34"/>
    <p:sldId id="282" r:id="rId35"/>
    <p:sldId id="303" r:id="rId36"/>
    <p:sldId id="304" r:id="rId37"/>
    <p:sldId id="308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ente Errázuriz Quiroga" initials="VE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75126" autoAdjust="0"/>
  </p:normalViewPr>
  <p:slideViewPr>
    <p:cSldViewPr snapToGrid="0" showGuides="1">
      <p:cViewPr varScale="1">
        <p:scale>
          <a:sx n="64" d="100"/>
          <a:sy n="64" d="100"/>
        </p:scale>
        <p:origin x="202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4917B-0B4E-4D61-A1D1-DE300B97B4AC}" type="datetimeFigureOut">
              <a:rPr lang="es-CL" smtClean="0"/>
              <a:t>22-09-2019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2C0EC-7DE5-4F38-AE69-445186F7766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847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CL" dirty="0"/>
                  <a:t> es la parte fraccional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 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s-CL" b="0" i="0">
                    <a:latin typeface="Cambria Math" panose="02040503050406030204" pitchFamily="18" charset="0"/>
                  </a:rPr>
                  <a:t>𝐴⋅ℎ(𝑋)  mod 1</a:t>
                </a:r>
                <a:r>
                  <a:rPr lang="es-CL" dirty="0"/>
                  <a:t> es la parte fraccional de </a:t>
                </a:r>
                <a:r>
                  <a:rPr lang="es-CL" b="0" i="0">
                    <a:latin typeface="Cambria Math" panose="02040503050406030204" pitchFamily="18" charset="0"/>
                  </a:rPr>
                  <a:t>𝐴 ⋅ℎ(𝑋)  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2C0EC-7DE5-4F38-AE69-445186F7766A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0731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6094B-451B-4F18-A06D-9AA843D8D8C9}" type="slidenum">
              <a:rPr lang="es-CL" smtClean="0"/>
              <a:t>35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748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En el caso de que estemos usando el método de la división.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6094B-451B-4F18-A06D-9AA843D8D8C9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7919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6094B-451B-4F18-A06D-9AA843D8D8C9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032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 tienes que eliminar, no uses direccionamiento abierto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6094B-451B-4F18-A06D-9AA843D8D8C9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9262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 tienes que eliminar, no uses direccionamiento abierto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6094B-451B-4F18-A06D-9AA843D8D8C9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8715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s-CL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6094B-451B-4F18-A06D-9AA843D8D8C9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7248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 tienes que eliminar, no uses direccionamiento abierto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6094B-451B-4F18-A06D-9AA843D8D8C9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4201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mucho espacio para elegir estructuras de datos!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6094B-451B-4F18-A06D-9AA843D8D8C9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0653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La</a:t>
                </a:r>
                <a:r>
                  <a:rPr lang="es-CL" baseline="0" dirty="0"/>
                  <a:t> insercion seria O(1), y la 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usqueda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f>
                          <m:f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s-CL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CL" dirty="0"/>
                  <a:t> es decir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Sería </a:t>
                </a:r>
                <a:r>
                  <a:rPr lang="es-CL" b="0" i="0">
                    <a:latin typeface="Cambria Math" panose="02040503050406030204" pitchFamily="18" charset="0"/>
                  </a:rPr>
                  <a:t>𝑂(1+ 𝑛/𝑚),</a:t>
                </a:r>
                <a:r>
                  <a:rPr lang="es-CL" dirty="0"/>
                  <a:t> es decir </a:t>
                </a:r>
                <a:r>
                  <a:rPr lang="es-CL" b="0" i="0">
                    <a:latin typeface="Cambria Math" panose="02040503050406030204" pitchFamily="18" charset="0"/>
                  </a:rPr>
                  <a:t>𝑂(1+𝜆)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6094B-451B-4F18-A06D-9AA843D8D8C9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4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Más </a:t>
            </a:r>
            <a:r>
              <a:rPr lang="en-US" dirty="0" err="1"/>
              <a:t>diccionarios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sz="2300" dirty="0"/>
                  <a:t>Ya vimos como implementar diccionarios usando ABB.</a:t>
                </a:r>
              </a:p>
              <a:p>
                <a:pPr>
                  <a:lnSpc>
                    <a:spcPct val="100000"/>
                  </a:lnSpc>
                </a:pPr>
                <a:endParaRPr lang="es-CL" sz="2300" dirty="0"/>
              </a:p>
              <a:p>
                <a:pPr>
                  <a:lnSpc>
                    <a:spcPct val="100000"/>
                  </a:lnSpc>
                </a:pPr>
                <a:r>
                  <a:rPr lang="es-CL" sz="2300" dirty="0"/>
                  <a:t>¿Que pasa si </a:t>
                </a:r>
                <a:r>
                  <a:rPr lang="es-CL" sz="2300" b="1" dirty="0"/>
                  <a:t>no nos interesa </a:t>
                </a:r>
                <a:r>
                  <a:rPr lang="es-CL" sz="2300" dirty="0"/>
                  <a:t>el orden de los datos?</a:t>
                </a:r>
              </a:p>
              <a:p>
                <a:pPr>
                  <a:lnSpc>
                    <a:spcPct val="100000"/>
                  </a:lnSpc>
                </a:pPr>
                <a:endParaRPr lang="es-CL" sz="2300" dirty="0"/>
              </a:p>
              <a:p>
                <a:pPr>
                  <a:lnSpc>
                    <a:spcPct val="100000"/>
                  </a:lnSpc>
                </a:pPr>
                <a:r>
                  <a:rPr lang="es-CL" sz="2300" dirty="0"/>
                  <a:t>Esto nos deber</a:t>
                </a:r>
                <a:r>
                  <a:rPr lang="en-US" sz="2300" dirty="0"/>
                  <a:t>ía permitir complejidades menores que </a:t>
                </a:r>
                <a14:m>
                  <m:oMath xmlns:m="http://schemas.openxmlformats.org/officeDocument/2006/math">
                    <m:r>
                      <a:rPr lang="en-US" sz="2300" b="0" i="1" dirty="0">
                        <a:latin typeface="Cambria Math" charset="0"/>
                      </a:rPr>
                      <m:t>𝑂</m:t>
                    </m:r>
                    <m:r>
                      <a:rPr lang="en-US" sz="2300" b="0" i="1" dirty="0">
                        <a:latin typeface="Cambria Math" charset="0"/>
                      </a:rPr>
                      <m:t>(</m:t>
                    </m:r>
                    <m:func>
                      <m:funcPr>
                        <m:ctrlPr>
                          <a:rPr lang="en-US" sz="2300" b="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 b="0" i="0" dirty="0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sz="2300" b="0" i="1" dirty="0">
                            <a:latin typeface="Cambria Math" charset="0"/>
                          </a:rPr>
                          <m:t>𝑛</m:t>
                        </m:r>
                        <m:r>
                          <a:rPr lang="en-US" sz="2300" b="0" i="1" dirty="0">
                            <a:latin typeface="Cambria Math" charset="0"/>
                          </a:rPr>
                          <m:t>) </m:t>
                        </m:r>
                      </m:e>
                    </m:func>
                  </m:oMath>
                </a14:m>
                <a:endParaRPr lang="es-CL" sz="2300" dirty="0"/>
              </a:p>
              <a:p>
                <a:pPr>
                  <a:lnSpc>
                    <a:spcPct val="100000"/>
                  </a:lnSpc>
                </a:pPr>
                <a:endParaRPr lang="es-CL" sz="2300" dirty="0"/>
              </a:p>
              <a:p>
                <a:pPr>
                  <a:lnSpc>
                    <a:spcPct val="100000"/>
                  </a:lnSpc>
                </a:pPr>
                <a:r>
                  <a:rPr lang="es-CL" sz="2300" dirty="0"/>
                  <a:t>Idealmente serían </a:t>
                </a:r>
                <a14:m>
                  <m:oMath xmlns:m="http://schemas.openxmlformats.org/officeDocument/2006/math">
                    <m:r>
                      <a:rPr lang="es-CL" sz="23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sz="23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s-CL" sz="2300" dirty="0"/>
                  <a:t>. ¿Qué estructura nos permite esto?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687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Una posible regla: Sondeo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Insertemos la </a:t>
                </a:r>
                <a:r>
                  <a:rPr lang="es-CL" i="1" dirty="0"/>
                  <a:t>A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L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s-CL" i="1" dirty="0" smtClean="0">
                        <a:latin typeface="Cambria Math" panose="02040503050406030204" pitchFamily="18" charset="0"/>
                      </a:rPr>
                      <m:t>= 15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15 </m:t>
                    </m:r>
                    <m:r>
                      <m:rPr>
                        <m:sty m:val="p"/>
                      </m:rPr>
                      <a:rPr lang="es-CL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 7 = 1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/>
        </p:nvGraphicFramePr>
        <p:xfrm>
          <a:off x="2051997" y="472957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62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Insertemos la </a:t>
                </a:r>
                <a:r>
                  <a:rPr lang="es-CL" i="1" dirty="0"/>
                  <a:t>A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L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s-CL" i="1" dirty="0" smtClean="0">
                        <a:latin typeface="Cambria Math" panose="02040503050406030204" pitchFamily="18" charset="0"/>
                      </a:rPr>
                      <m:t>= 15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15 </m:t>
                    </m:r>
                    <m:r>
                      <m:rPr>
                        <m:sty m:val="p"/>
                      </m:rPr>
                      <a:rPr lang="es-CL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 7 = 1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/>
        </p:nvGraphicFramePr>
        <p:xfrm>
          <a:off x="2051997" y="472957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07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s-CL" b="0" dirty="0"/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s-CL" dirty="0"/>
                  <a:t>Insertemos la </a:t>
                </a:r>
                <a:r>
                  <a:rPr lang="es-CL" i="1" dirty="0"/>
                  <a:t>Q</a:t>
                </a:r>
                <a:endParaRPr lang="es-CL" dirty="0"/>
              </a:p>
              <a:p>
                <a:pPr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37; 37</m:t>
                      </m:r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i="0" dirty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 7 =</m:t>
                      </m:r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/>
        </p:nvGraphicFramePr>
        <p:xfrm>
          <a:off x="2051997" y="472957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03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…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s-CL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 Insertemos la </a:t>
                </a:r>
                <a:r>
                  <a:rPr lang="es-CL" i="1" dirty="0"/>
                  <a:t>Q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37 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37</m:t>
                      </m:r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i="0" dirty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 7 =</m:t>
                      </m:r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/>
        </p:nvGraphicFramePr>
        <p:xfrm>
          <a:off x="2051997" y="472957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48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…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s-CL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 Insertemos la </a:t>
                </a:r>
                <a:r>
                  <a:rPr lang="es-CL" i="1" dirty="0"/>
                  <a:t>L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s-C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51; 51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 7 =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/>
        </p:nvGraphicFramePr>
        <p:xfrm>
          <a:off x="2051997" y="472957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134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…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s-CL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 Insertemos la </a:t>
                </a:r>
                <a:r>
                  <a:rPr lang="es-CL" i="1" dirty="0"/>
                  <a:t>L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s-C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51; 51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 7 =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/>
        </p:nvGraphicFramePr>
        <p:xfrm>
          <a:off x="2051997" y="472957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697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…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s-CL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 Insertemos la </a:t>
                </a:r>
                <a:r>
                  <a:rPr lang="es-CL" i="1" dirty="0"/>
                  <a:t>X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C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29; 29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 7 =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/>
        </p:nvGraphicFramePr>
        <p:xfrm>
          <a:off x="2051997" y="472957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699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Fin del ejemplo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s-CL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 Insertemos la </a:t>
                </a:r>
                <a:r>
                  <a:rPr lang="es-CL" i="1" dirty="0"/>
                  <a:t>X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C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29; 29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 7 =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/>
        </p:nvGraphicFramePr>
        <p:xfrm>
          <a:off x="2051997" y="472957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768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5110-1B40-4D19-894D-E2BAA72B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dirty="0"/>
              <a:t>Otras posibles reglas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D62D02-EA3C-4FE1-A942-009EA7492E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L" dirty="0"/>
                  <a:t>Métodos populares de direccionamiento abierto son: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Sondeo lineal:</a:t>
                </a:r>
              </a:p>
              <a:p>
                <a:pPr lvl="1"/>
                <a:r>
                  <a:rPr lang="es-CL" dirty="0"/>
                  <a:t>buscar en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+1,  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+2,  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+3 …</m:t>
                    </m:r>
                  </m:oMath>
                </a14:m>
                <a:endParaRPr lang="es-CL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Sondeo cuadrático: </a:t>
                </a:r>
              </a:p>
              <a:p>
                <a:pPr lvl="1"/>
                <a:r>
                  <a:rPr lang="es-CL" dirty="0"/>
                  <a:t>buscar en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s-CL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</a:t>
                </a:r>
                <a:r>
                  <a:rPr lang="es-CL" i="1" dirty="0" err="1"/>
                  <a:t>Double</a:t>
                </a:r>
                <a:r>
                  <a:rPr lang="es-CL" i="1" dirty="0"/>
                  <a:t> hashing</a:t>
                </a:r>
                <a:r>
                  <a:rPr lang="es-CL" dirty="0"/>
                  <a:t>:</a:t>
                </a:r>
              </a:p>
              <a:p>
                <a:pPr lvl="1"/>
                <a:r>
                  <a:rPr lang="es-CL" dirty="0"/>
                  <a:t>buscar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s-CL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,  …</m:t>
                    </m:r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D62D02-EA3C-4FE1-A942-009EA7492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802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Búsqueda exitosa bajo sondeo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s-CL" b="0" dirty="0"/>
              </a:p>
              <a:p>
                <a:pPr marL="0" indent="0">
                  <a:buNone/>
                </a:pPr>
                <a:endParaRPr lang="es-CL" dirty="0"/>
              </a:p>
              <a:p>
                <a:r>
                  <a:rPr lang="es-CL" dirty="0"/>
                  <a:t>¿Cómo buscamos la </a:t>
                </a:r>
                <a:r>
                  <a:rPr lang="es-CL" i="1" dirty="0"/>
                  <a:t>X</a:t>
                </a:r>
                <a:r>
                  <a:rPr lang="es-CL" dirty="0"/>
                  <a:t> con sondeo lineal? </a:t>
                </a:r>
              </a:p>
              <a:p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C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29; 29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 7 =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72D878A-997B-4E63-A577-90C2E25A1402}"/>
              </a:ext>
            </a:extLst>
          </p:cNvPr>
          <p:cNvGraphicFramePr>
            <a:graphicFrameLocks/>
          </p:cNvGraphicFramePr>
          <p:nvPr/>
        </p:nvGraphicFramePr>
        <p:xfrm>
          <a:off x="2051997" y="1860609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/>
        </p:nvGraphicFramePr>
        <p:xfrm>
          <a:off x="2051997" y="472957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56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F2BD-EADC-4176-BFAA-0E6F2496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Dónde guardar una clave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B3F39-819D-4E13-B5C3-BF9C0F5B4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Podremos</a:t>
            </a:r>
            <a:r>
              <a:rPr lang="en-US" dirty="0"/>
              <a:t> </a:t>
            </a:r>
            <a:r>
              <a:rPr lang="en-US" dirty="0" err="1"/>
              <a:t>guardar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arreglo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s-CL" dirty="0"/>
              <a:t>¿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posición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Debería</a:t>
            </a:r>
            <a:r>
              <a:rPr lang="en-US" dirty="0"/>
              <a:t> </a:t>
            </a:r>
            <a:r>
              <a:rPr lang="en-US" dirty="0" err="1"/>
              <a:t>depender</a:t>
            </a:r>
            <a:r>
              <a:rPr lang="en-US" dirty="0"/>
              <a:t> solo de la clave.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hacemos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13368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dirty="0"/>
              <a:t>Búsqueda de un dato que no está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s-CL" b="0" dirty="0"/>
              </a:p>
              <a:p>
                <a:pPr marL="0" indent="0">
                  <a:buNone/>
                </a:pPr>
                <a:endParaRPr lang="es-CL" dirty="0"/>
              </a:p>
              <a:p>
                <a:r>
                  <a:rPr lang="es-CL" dirty="0"/>
                  <a:t>¿Cómo buscamos la </a:t>
                </a:r>
                <a:r>
                  <a:rPr lang="es-CL" i="1" dirty="0"/>
                  <a:t>R</a:t>
                </a:r>
                <a:r>
                  <a:rPr lang="es-CL" dirty="0"/>
                  <a:t> con sondeo lineal? </a:t>
                </a:r>
              </a:p>
              <a:p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s-C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10; 10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 7 =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72D878A-997B-4E63-A577-90C2E25A1402}"/>
              </a:ext>
            </a:extLst>
          </p:cNvPr>
          <p:cNvGraphicFramePr>
            <a:graphicFrameLocks/>
          </p:cNvGraphicFramePr>
          <p:nvPr/>
        </p:nvGraphicFramePr>
        <p:xfrm>
          <a:off x="2051997" y="1860609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/>
        </p:nvGraphicFramePr>
        <p:xfrm>
          <a:off x="2051997" y="472957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041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46E0-53A0-42B8-94AA-6CF6E3A7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Problemas del direccionamiento abierto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91AFD-01E9-4793-A704-BFE29B9E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Este esquema no permite eliminar datos de la tabla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¿Por qué?</a:t>
            </a:r>
          </a:p>
        </p:txBody>
      </p:sp>
    </p:spTree>
    <p:extLst>
      <p:ext uri="{BB962C8B-B14F-4D97-AF65-F5344CB8AC3E}">
        <p14:creationId xmlns:p14="http://schemas.microsoft.com/office/powerpoint/2010/main" val="2640368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eliminación es problemática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s-CL" b="0" dirty="0"/>
              </a:p>
              <a:p>
                <a:pPr marL="0" indent="0">
                  <a:buNone/>
                </a:pPr>
                <a:endParaRPr lang="es-CL" dirty="0"/>
              </a:p>
              <a:p>
                <a:r>
                  <a:rPr lang="es-CL" dirty="0"/>
                  <a:t>Eliminemos la </a:t>
                </a:r>
                <a:r>
                  <a:rPr lang="es-CL" i="1" dirty="0"/>
                  <a:t>L</a:t>
                </a:r>
                <a:r>
                  <a:rPr lang="es-CL" dirty="0"/>
                  <a:t>. ¿Cómo buscamos la </a:t>
                </a:r>
                <a:r>
                  <a:rPr lang="es-CL" i="1" dirty="0"/>
                  <a:t>X</a:t>
                </a:r>
                <a:r>
                  <a:rPr lang="es-CL" dirty="0"/>
                  <a:t> con sondeo lineal? </a:t>
                </a:r>
              </a:p>
              <a:p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C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29; 29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 7 =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68" r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72D878A-997B-4E63-A577-90C2E25A1402}"/>
              </a:ext>
            </a:extLst>
          </p:cNvPr>
          <p:cNvGraphicFramePr>
            <a:graphicFrameLocks/>
          </p:cNvGraphicFramePr>
          <p:nvPr/>
        </p:nvGraphicFramePr>
        <p:xfrm>
          <a:off x="2051997" y="1860609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/>
        </p:nvGraphicFramePr>
        <p:xfrm>
          <a:off x="2051997" y="472957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302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7CBE-CEB6-4BB7-91E6-51232969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Otra posibilidad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7C43F0-BC8A-47D3-8663-B25A360D86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dirty="0"/>
                  <a:t>Si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ya estaba en la tabla: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Podemos guardar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 en la misma celda…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… pero ¡dentro de otra estructura de datos!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7C43F0-BC8A-47D3-8663-B25A360D86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59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2C57-5605-4D66-9028-05D3A8CE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Encadenamiento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5D7AD0-3079-404E-AF31-574B28341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57" y="1824419"/>
                <a:ext cx="9036922" cy="4273222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dirty="0"/>
                  <a:t>Por ejemplo, si tenemos una </a:t>
                </a:r>
                <a:r>
                  <a:rPr lang="es-CL" b="1" dirty="0">
                    <a:solidFill>
                      <a:schemeClr val="accent2"/>
                    </a:solidFill>
                  </a:rPr>
                  <a:t>lista</a:t>
                </a:r>
                <a:r>
                  <a:rPr lang="es-CL" dirty="0"/>
                  <a:t> en cada celda de la tabla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Hemos guardado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datos, y la tabla es de tamaño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5D7AD0-3079-404E-AF31-574B28341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57" y="1824419"/>
                <a:ext cx="9036922" cy="4273222"/>
              </a:xfrm>
              <a:blipFill>
                <a:blip r:embed="rId3"/>
                <a:stretch>
                  <a:fillRect l="-33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581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Encadenamiento: 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 Insertemos la </a:t>
                </a:r>
                <a:r>
                  <a:rPr lang="es-CL" i="1" dirty="0"/>
                  <a:t>A</a:t>
                </a: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CL" i="1" dirty="0" smtClean="0">
                        <a:latin typeface="Cambria Math" panose="02040503050406030204" pitchFamily="18" charset="0"/>
                      </a:rPr>
                      <m:t>= 15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15 </m:t>
                    </m:r>
                    <m:r>
                      <m:rPr>
                        <m:sty m:val="p"/>
                      </m:rPr>
                      <a:rPr lang="es-CL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 7 = 1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/>
        </p:nvGraphicFramePr>
        <p:xfrm>
          <a:off x="2051997" y="472957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210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Sigue el 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Insertemos la </a:t>
                </a:r>
                <a:r>
                  <a:rPr lang="es-CL" i="1" dirty="0"/>
                  <a:t>A</a:t>
                </a:r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CL" i="1" dirty="0" smtClean="0">
                        <a:latin typeface="Cambria Math" panose="02040503050406030204" pitchFamily="18" charset="0"/>
                      </a:rPr>
                      <m:t>= 15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15 </m:t>
                    </m:r>
                    <m:r>
                      <m:rPr>
                        <m:sty m:val="p"/>
                      </m:rPr>
                      <a:rPr lang="es-CL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 7 = 1</m:t>
                    </m:r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/>
        </p:nvGraphicFramePr>
        <p:xfrm>
          <a:off x="2051997" y="472957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859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Insertemos la Q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L" dirty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s-CL" i="1" dirty="0">
                        <a:latin typeface="Cambria Math" panose="02040503050406030204" pitchFamily="18" charset="0"/>
                      </a:rPr>
                      <m:t>=37; 37 </m:t>
                    </m:r>
                    <m:r>
                      <m:rPr>
                        <m:sty m:val="p"/>
                      </m:rPr>
                      <a:rPr lang="es-CL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s-CL" i="1" dirty="0">
                        <a:latin typeface="Cambria Math" panose="02040503050406030204" pitchFamily="18" charset="0"/>
                      </a:rPr>
                      <m:t> 7 =2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/>
        </p:nvGraphicFramePr>
        <p:xfrm>
          <a:off x="2051997" y="472957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067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Insertemos la </a:t>
                </a:r>
                <a:r>
                  <a:rPr lang="es-CL" i="1" dirty="0"/>
                  <a:t>Q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s-CL" i="1" dirty="0">
                        <a:latin typeface="Cambria Math" panose="02040503050406030204" pitchFamily="18" charset="0"/>
                      </a:rPr>
                      <m:t>=37; 37 </m:t>
                    </m:r>
                    <m:r>
                      <m:rPr>
                        <m:sty m:val="p"/>
                      </m:rPr>
                      <a:rPr lang="es-CL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s-CL" i="1" dirty="0">
                        <a:latin typeface="Cambria Math" panose="02040503050406030204" pitchFamily="18" charset="0"/>
                      </a:rPr>
                      <m:t> 7 =2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/>
        </p:nvGraphicFramePr>
        <p:xfrm>
          <a:off x="2051997" y="472957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068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Insertemos la </a:t>
                </a:r>
                <a:r>
                  <a:rPr lang="es-CL" i="1" dirty="0"/>
                  <a:t>L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s-CL" i="1" dirty="0">
                        <a:latin typeface="Cambria Math" panose="02040503050406030204" pitchFamily="18" charset="0"/>
                      </a:rPr>
                      <m:t>=51; 51 </m:t>
                    </m:r>
                    <m:r>
                      <m:rPr>
                        <m:sty m:val="p"/>
                      </m:rPr>
                      <a:rPr lang="es-CL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s-CL" i="1" dirty="0">
                        <a:latin typeface="Cambria Math" panose="02040503050406030204" pitchFamily="18" charset="0"/>
                      </a:rPr>
                      <m:t> 7 =2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/>
        </p:nvGraphicFramePr>
        <p:xfrm>
          <a:off x="2051997" y="472957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08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C171-ABFA-4136-B89B-92C16B0C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de Hash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7249D-A593-4F2F-9BCB-B1B719C6EA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Una función de hash se define como sigue: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  <a:p>
                <a:r>
                  <a:rPr lang="es-CL" dirty="0"/>
                  <a:t>Donde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CL" dirty="0"/>
                  <a:t> es el dominio de las claves.</a:t>
                </a:r>
              </a:p>
              <a:p>
                <a:endParaRPr lang="es-CL" dirty="0"/>
              </a:p>
              <a:p>
                <a:r>
                  <a:rPr lang="es-CL" dirty="0"/>
                  <a:t>Podemos usar esto para definir en que celda guardar una clave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s-CL" dirty="0"/>
              </a:p>
              <a:p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7249D-A593-4F2F-9BCB-B1B719C6EA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 r="-84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875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Insertemos la </a:t>
                </a:r>
                <a:r>
                  <a:rPr lang="es-CL" i="1" dirty="0"/>
                  <a:t>L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s-CL" i="1" dirty="0">
                        <a:latin typeface="Cambria Math" panose="02040503050406030204" pitchFamily="18" charset="0"/>
                      </a:rPr>
                      <m:t>=51; 51 </m:t>
                    </m:r>
                    <m:r>
                      <m:rPr>
                        <m:sty m:val="p"/>
                      </m:rPr>
                      <a:rPr lang="es-CL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s-CL" i="1" dirty="0">
                        <a:latin typeface="Cambria Math" panose="02040503050406030204" pitchFamily="18" charset="0"/>
                      </a:rPr>
                      <m:t> 7 =2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/>
        </p:nvGraphicFramePr>
        <p:xfrm>
          <a:off x="2051997" y="4010479"/>
          <a:ext cx="5040000" cy="183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5485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051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Insertemos la </a:t>
                </a:r>
                <a:r>
                  <a:rPr lang="es-CL" i="1" dirty="0"/>
                  <a:t>X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CL" i="1" dirty="0">
                        <a:latin typeface="Cambria Math" panose="02040503050406030204" pitchFamily="18" charset="0"/>
                      </a:rPr>
                      <m:t>=29; 29 </m:t>
                    </m:r>
                    <m:r>
                      <m:rPr>
                        <m:sty m:val="p"/>
                      </m:rPr>
                      <a:rPr lang="es-CL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s-CL" i="1" dirty="0">
                        <a:latin typeface="Cambria Math" panose="02040503050406030204" pitchFamily="18" charset="0"/>
                      </a:rPr>
                      <m:t> 7 =1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/>
        </p:nvGraphicFramePr>
        <p:xfrm>
          <a:off x="2051997" y="4010479"/>
          <a:ext cx="5040000" cy="183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5485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365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b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Insertemos la </a:t>
                </a:r>
                <a:r>
                  <a:rPr lang="es-CL" i="1" dirty="0"/>
                  <a:t>X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CL" i="1" dirty="0">
                        <a:latin typeface="Cambria Math" panose="02040503050406030204" pitchFamily="18" charset="0"/>
                      </a:rPr>
                      <m:t>=29; 29 </m:t>
                    </m:r>
                    <m:r>
                      <m:rPr>
                        <m:sty m:val="p"/>
                      </m:rPr>
                      <a:rPr lang="es-CL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s-CL" i="1" dirty="0">
                        <a:latin typeface="Cambria Math" panose="02040503050406030204" pitchFamily="18" charset="0"/>
                      </a:rPr>
                      <m:t> 7 =1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/>
        </p:nvGraphicFramePr>
        <p:xfrm>
          <a:off x="2051997" y="4010479"/>
          <a:ext cx="5040000" cy="183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5485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076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b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Insertemos la </a:t>
                </a:r>
                <a:r>
                  <a:rPr lang="es-CL" i="1" dirty="0"/>
                  <a:t>F</a:t>
                </a:r>
                <a:r>
                  <a:rPr lang="es-CL" dirty="0"/>
                  <a:t>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s-CL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58</m:t>
                    </m:r>
                    <m:r>
                      <a:rPr lang="es-CL" i="1" dirty="0">
                        <a:latin typeface="Cambria Math" panose="02040503050406030204" pitchFamily="18" charset="0"/>
                      </a:rPr>
                      <m:t>;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 58</m:t>
                    </m:r>
                    <m:r>
                      <a:rPr lang="es-CL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s-CL" i="1" dirty="0">
                        <a:latin typeface="Cambria Math" panose="02040503050406030204" pitchFamily="18" charset="0"/>
                      </a:rPr>
                      <m:t> 7 =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/>
        </p:nvGraphicFramePr>
        <p:xfrm>
          <a:off x="2051997" y="4010479"/>
          <a:ext cx="5040000" cy="183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5485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032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Fin del 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b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Insertemos la </a:t>
                </a:r>
                <a:r>
                  <a:rPr lang="es-CL" i="1" dirty="0"/>
                  <a:t>F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s-CL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58</m:t>
                    </m:r>
                    <m:r>
                      <a:rPr lang="es-CL" i="1" dirty="0">
                        <a:latin typeface="Cambria Math" panose="02040503050406030204" pitchFamily="18" charset="0"/>
                      </a:rPr>
                      <m:t>;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 58</m:t>
                    </m:r>
                    <m:r>
                      <a:rPr lang="es-CL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s-CL" i="1" dirty="0">
                        <a:latin typeface="Cambria Math" panose="02040503050406030204" pitchFamily="18" charset="0"/>
                      </a:rPr>
                      <m:t> 7 =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/>
        </p:nvGraphicFramePr>
        <p:xfrm>
          <a:off x="2051997" y="3291391"/>
          <a:ext cx="5040000" cy="255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2585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5485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 dirty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807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BB5E-C5D6-447A-A263-551AF418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Factor de carga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F63C03-0F96-48E4-A101-912ACF286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sz="2700" dirty="0"/>
                  <a:t>Sea </a:t>
                </a:r>
                <a14:m>
                  <m:oMath xmlns:m="http://schemas.openxmlformats.org/officeDocument/2006/math">
                    <m:r>
                      <a:rPr lang="es-CL" sz="27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sz="2700" dirty="0"/>
                  <a:t>  la cantidad de claves almacenadas en la tabla</a:t>
                </a:r>
              </a:p>
              <a:p>
                <a:pPr>
                  <a:lnSpc>
                    <a:spcPct val="100000"/>
                  </a:lnSpc>
                </a:pPr>
                <a:endParaRPr lang="es-CL" sz="2700" dirty="0"/>
              </a:p>
              <a:p>
                <a:pPr>
                  <a:lnSpc>
                    <a:spcPct val="100000"/>
                  </a:lnSpc>
                </a:pPr>
                <a:r>
                  <a:rPr lang="es-CL" sz="2700" dirty="0"/>
                  <a:t>Se define el factor de carga </a:t>
                </a:r>
                <a14:m>
                  <m:oMath xmlns:m="http://schemas.openxmlformats.org/officeDocument/2006/math">
                    <m:r>
                      <a:rPr lang="es-CL" sz="270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CL" sz="2700" dirty="0"/>
                  <a:t> como: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70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CL" sz="270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sz="2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7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CL" sz="270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s-CL" sz="27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sz="2700" dirty="0"/>
              </a:p>
              <a:p>
                <a:pPr>
                  <a:lnSpc>
                    <a:spcPct val="100000"/>
                  </a:lnSpc>
                  <a:spcAft>
                    <a:spcPts val="1400"/>
                  </a:spcAft>
                </a:pPr>
                <a:r>
                  <a:rPr lang="es-CL" sz="2700" dirty="0"/>
                  <a:t>Podemos fijar un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70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CL" sz="270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s-CL" sz="2700" dirty="0"/>
                  <a:t>, y garantizar que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7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CL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s-CL" sz="2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CL" sz="2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s-CL" sz="27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F63C03-0F96-48E4-A101-912ACF286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82" t="-42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944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FFF5-E7F0-4C9E-AECC-EA4ED162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Rehashing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3B3FB1-BD0B-48DE-9953-B1CD96E041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dirty="0"/>
                  <a:t>Si </a:t>
                </a:r>
                <a14:m>
                  <m:oMath xmlns:m="http://schemas.openxmlformats.org/officeDocument/2006/math">
                    <m:r>
                      <a:rPr lang="es-CL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CL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s-CL" dirty="0"/>
                  <a:t>, en algún momento hay que hacer crecer la tabla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A este proceso se le dice </a:t>
                </a:r>
                <a:r>
                  <a:rPr lang="es-CL" b="1" dirty="0" err="1">
                    <a:solidFill>
                      <a:schemeClr val="accent2"/>
                    </a:solidFill>
                  </a:rPr>
                  <a:t>rehashing</a:t>
                </a:r>
                <a:r>
                  <a:rPr lang="es-CL" dirty="0"/>
                  <a:t> 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¿Cuál es su complejidad?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3B3FB1-BD0B-48DE-9953-B1CD96E04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721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DB1D-A170-44AC-AD2A-F0EFEF30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 resumen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3869F4-1CF7-490D-BD53-A7A0AD5CEC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dirty="0"/>
                  <a:t> Para implementar una tabla debemos entonces: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Identificar el dominio de las claves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Diseñar una función de hash para ese dominio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Definir que hacer con los valores que se salen de la tabla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Definir un esquema de resolución de colisiones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Elegir 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s-CL" dirty="0"/>
                  <a:t> para garantizar eficiencia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3869F4-1CF7-490D-BD53-A7A0AD5CEC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9" b="-49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1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A481-0630-47D5-8504-FC2E10D1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Tabla de Hash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0E26E-C1C1-472C-8E81-DA02E21C2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s-CL" dirty="0"/>
                  <a:t>Como diccionario, guarda pares de la forma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𝑘𝑒𝑦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</m:e>
                    </m:d>
                  </m:oMath>
                </a14:m>
                <a:r>
                  <a:rPr lang="es-CL" dirty="0"/>
                  <a:t> donde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Se implementa como un arreglo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CL" dirty="0"/>
                  <a:t> de tamaño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El par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s-CL" dirty="0"/>
                  <a:t> se guarda en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s-CL" dirty="0"/>
                  <a:t>. ¿Qué pasa si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L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0E26E-C1C1-472C-8E81-DA02E21C2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48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A369-81B4-4E8F-BDE9-D69FE581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Método de la división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007A0-FC21-467A-9F5A-3C7A0F091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CL" sz="2400" dirty="0"/>
                  <a:t>Simplemente, usar el módulo:</a:t>
                </a:r>
              </a:p>
              <a:p>
                <a:pPr>
                  <a:lnSpc>
                    <a:spcPct val="110000"/>
                  </a:lnSpc>
                </a:pPr>
                <a:endParaRPr lang="es-CL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sz="24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CL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s-CL" sz="2400" dirty="0"/>
              </a:p>
              <a:p>
                <a:pPr>
                  <a:lnSpc>
                    <a:spcPct val="110000"/>
                  </a:lnSpc>
                </a:pPr>
                <a:r>
                  <a:rPr lang="es-CL" sz="2400" dirty="0"/>
                  <a:t>Por lo tanto,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s-CL" sz="2400" dirty="0"/>
                  <a:t> se guarda en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lang="es-CL" sz="2400" dirty="0"/>
              </a:p>
              <a:p>
                <a:pPr>
                  <a:lnSpc>
                    <a:spcPct val="110000"/>
                  </a:lnSpc>
                </a:pPr>
                <a:endParaRPr lang="es-CL" sz="2400" dirty="0"/>
              </a:p>
              <a:p>
                <a:pPr>
                  <a:lnSpc>
                    <a:spcPct val="110000"/>
                  </a:lnSpc>
                </a:pPr>
                <a:r>
                  <a:rPr lang="es-CL" sz="2400" dirty="0"/>
                  <a:t>Se recomienda que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L" sz="2400" dirty="0"/>
                  <a:t> sea un número primo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007A0-FC21-467A-9F5A-3C7A0F091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20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A369-81B4-4E8F-BDE9-D69FE581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Método de la multiplicación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007A0-FC21-467A-9F5A-3C7A0F091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CL" sz="2400" dirty="0"/>
                  <a:t>Sea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400" dirty="0"/>
                  <a:t> un número entre 0 y 1:</a:t>
                </a:r>
              </a:p>
              <a:p>
                <a:pPr>
                  <a:lnSpc>
                    <a:spcPct val="120000"/>
                  </a:lnSpc>
                </a:pPr>
                <a:endParaRPr lang="es-CL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s-C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CL" sz="2400" b="0" i="0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s-CL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s-CL" sz="2400" dirty="0"/>
              </a:p>
              <a:p>
                <a:pPr>
                  <a:lnSpc>
                    <a:spcPct val="110000"/>
                  </a:lnSpc>
                </a:pPr>
                <a:r>
                  <a:rPr lang="es-CL" sz="2400" dirty="0"/>
                  <a:t>Por lo tanto,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s-CL" sz="2400" dirty="0"/>
                  <a:t> se guarda en </a:t>
                </a:r>
                <a14:m>
                  <m:oMath xmlns:m="http://schemas.openxmlformats.org/officeDocument/2006/math">
                    <m:r>
                      <a:rPr lang="es-CL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s-C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s-C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lang="es-CL" sz="2400" dirty="0"/>
              </a:p>
              <a:p>
                <a:pPr>
                  <a:lnSpc>
                    <a:spcPct val="120000"/>
                  </a:lnSpc>
                </a:pPr>
                <a:endParaRPr lang="es-CL" sz="2400" dirty="0"/>
              </a:p>
              <a:p>
                <a:pPr>
                  <a:lnSpc>
                    <a:spcPct val="120000"/>
                  </a:lnSpc>
                </a:pPr>
                <a:r>
                  <a:rPr lang="es-CL" sz="2400" dirty="0"/>
                  <a:t>Se recomienda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s-CL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007A0-FC21-467A-9F5A-3C7A0F091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8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8D63-A966-4E0E-B156-657A9AAE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Colisiones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7A5273-333D-4216-9A9C-D058182447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0090" y="1287532"/>
                <a:ext cx="8758975" cy="4904072"/>
              </a:xfrm>
            </p:spPr>
            <p:txBody>
              <a:bodyPr anchor="ctr">
                <a:normAutofit fontScale="92500" lnSpcReduction="2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Decimos que una función de hash produce una </a:t>
                </a:r>
                <a:r>
                  <a:rPr lang="es-CL" b="1" dirty="0">
                    <a:solidFill>
                      <a:schemeClr val="accent2"/>
                    </a:solidFill>
                  </a:rPr>
                  <a:t>colisión</a:t>
                </a:r>
                <a:r>
                  <a:rPr lang="es-CL" dirty="0"/>
                  <a:t> si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Además, diremos que existe una </a:t>
                </a:r>
                <a:r>
                  <a:rPr lang="es-CL" b="1" dirty="0">
                    <a:solidFill>
                      <a:schemeClr val="accent2"/>
                    </a:solidFill>
                  </a:rPr>
                  <a:t>colisión en la tabla </a:t>
                </a:r>
                <a:r>
                  <a:rPr lang="es-CL" dirty="0"/>
                  <a:t>si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Una colisión en la tabla </a:t>
                </a:r>
                <a:r>
                  <a:rPr lang="es-CL" b="1" dirty="0">
                    <a:solidFill>
                      <a:schemeClr val="accent2"/>
                    </a:solidFill>
                  </a:rPr>
                  <a:t>no implica</a:t>
                </a:r>
                <a:r>
                  <a:rPr lang="es-CL" dirty="0">
                    <a:solidFill>
                      <a:schemeClr val="accent2"/>
                    </a:solidFill>
                  </a:rPr>
                  <a:t> </a:t>
                </a:r>
                <a:r>
                  <a:rPr lang="es-CL" dirty="0"/>
                  <a:t>una colisión en la función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7A5273-333D-4216-9A9C-D058182447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090" y="1287532"/>
                <a:ext cx="8758975" cy="4904072"/>
              </a:xfrm>
              <a:blipFill>
                <a:blip r:embed="rId3"/>
                <a:stretch>
                  <a:fillRect l="-1253" t="-621" b="-149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35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19DB-F93F-4467-8AE4-A8CE4B65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Manejo de colisiones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AE0AED-AF69-4020-9F6F-91C692CD0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s-CL" dirty="0"/>
                  <a:t>En ambos casos,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 caen en la misma celda de la tabla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¿Cómo podemos guardar ambos datos en la tabla?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Nos interesa poder buscarlos en el futuro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AE0AED-AF69-4020-9F6F-91C692CD0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 b="-271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58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3D7F-F66B-4D4C-BA07-25511934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Direccionamiento abierto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4032E-79E9-47C2-A760-0F3B36A53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s-CL" dirty="0"/>
              <a:t>Podemos buscar otra celda que esté disponible</a:t>
            </a:r>
          </a:p>
          <a:p>
            <a:pPr indent="0">
              <a:lnSpc>
                <a:spcPct val="100000"/>
              </a:lnSpc>
              <a:buNone/>
            </a:pPr>
            <a:endParaRPr lang="es-CL" dirty="0"/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¿Dónde la buscamos? 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Debemos seguir alguna regla</a:t>
            </a:r>
          </a:p>
        </p:txBody>
      </p:sp>
    </p:spTree>
    <p:extLst>
      <p:ext uri="{BB962C8B-B14F-4D97-AF65-F5344CB8AC3E}">
        <p14:creationId xmlns:p14="http://schemas.microsoft.com/office/powerpoint/2010/main" val="738059796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6467</TotalTime>
  <Words>1331</Words>
  <Application>Microsoft Office PowerPoint</Application>
  <PresentationFormat>On-screen Show (4:3)</PresentationFormat>
  <Paragraphs>451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IIC2133</vt:lpstr>
      <vt:lpstr>Más diccionarios</vt:lpstr>
      <vt:lpstr>Dónde guardar una clave</vt:lpstr>
      <vt:lpstr>Función de Hash</vt:lpstr>
      <vt:lpstr>Tabla de Hash</vt:lpstr>
      <vt:lpstr>Método de la división</vt:lpstr>
      <vt:lpstr>Método de la multiplicación</vt:lpstr>
      <vt:lpstr>Colisiones</vt:lpstr>
      <vt:lpstr>Manejo de colisiones</vt:lpstr>
      <vt:lpstr>Direccionamiento abierto</vt:lpstr>
      <vt:lpstr>Una posible regla: Sondeo lineal</vt:lpstr>
      <vt:lpstr>…</vt:lpstr>
      <vt:lpstr>…</vt:lpstr>
      <vt:lpstr>…</vt:lpstr>
      <vt:lpstr>…</vt:lpstr>
      <vt:lpstr>…</vt:lpstr>
      <vt:lpstr>…</vt:lpstr>
      <vt:lpstr>Fin del ejemplo</vt:lpstr>
      <vt:lpstr>Otras posibles reglas</vt:lpstr>
      <vt:lpstr>Búsqueda exitosa bajo sondeo lineal</vt:lpstr>
      <vt:lpstr>Búsqueda de un dato que no está</vt:lpstr>
      <vt:lpstr>Problemas del direccionamiento abierto</vt:lpstr>
      <vt:lpstr>La eliminación es problemática</vt:lpstr>
      <vt:lpstr>Otra posibilidad</vt:lpstr>
      <vt:lpstr>Encadenamiento</vt:lpstr>
      <vt:lpstr>Encadenamiento: ejemplo</vt:lpstr>
      <vt:lpstr>Sigue el ejemplo</vt:lpstr>
      <vt:lpstr>…</vt:lpstr>
      <vt:lpstr>…</vt:lpstr>
      <vt:lpstr>…</vt:lpstr>
      <vt:lpstr>…</vt:lpstr>
      <vt:lpstr>…</vt:lpstr>
      <vt:lpstr>…</vt:lpstr>
      <vt:lpstr>…</vt:lpstr>
      <vt:lpstr>Fin del ejemplo</vt:lpstr>
      <vt:lpstr>Factor de carga</vt:lpstr>
      <vt:lpstr>Rehashing</vt:lpstr>
      <vt:lpstr>En 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Genes</dc:title>
  <dc:creator>Vicente Errázuriz Quiroga</dc:creator>
  <cp:lastModifiedBy>Antonio López</cp:lastModifiedBy>
  <cp:revision>117</cp:revision>
  <dcterms:created xsi:type="dcterms:W3CDTF">2018-04-10T05:57:42Z</dcterms:created>
  <dcterms:modified xsi:type="dcterms:W3CDTF">2019-09-22T23:43:40Z</dcterms:modified>
</cp:coreProperties>
</file>