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83" r:id="rId13"/>
    <p:sldId id="298" r:id="rId14"/>
    <p:sldId id="300" r:id="rId15"/>
    <p:sldId id="301" r:id="rId16"/>
    <p:sldId id="302" r:id="rId17"/>
    <p:sldId id="280" r:id="rId18"/>
    <p:sldId id="282" r:id="rId19"/>
    <p:sldId id="305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294" r:id="rId28"/>
    <p:sldId id="306" r:id="rId29"/>
    <p:sldId id="308" r:id="rId30"/>
    <p:sldId id="307" r:id="rId31"/>
    <p:sldId id="303" r:id="rId32"/>
    <p:sldId id="309" r:id="rId33"/>
    <p:sldId id="311" r:id="rId34"/>
    <p:sldId id="304" r:id="rId35"/>
    <p:sldId id="31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9"/>
    <p:restoredTop sz="94632"/>
  </p:normalViewPr>
  <p:slideViewPr>
    <p:cSldViewPr snapToGrid="0" snapToObjects="1">
      <p:cViewPr varScale="1">
        <p:scale>
          <a:sx n="82" d="100"/>
          <a:sy n="8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774A6-C461-6844-A874-185CF76ED92E}" type="datetimeFigureOut">
              <a:rPr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E927-BA8B-D641-B74E-414C0CB8916E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Si tienes que eliminar, no uses direccionamiento abierto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467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Si tienes que eliminar, no uses direccionamiento abierto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406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Si tienes que eliminar, no uses direccionamiento abierto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6094B-451B-4F18-A06D-9AA843D8D8C9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29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03225" indent="-176213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tabLst/>
              <a:defRPr sz="19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0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CE1DED-FCC5-6C47-806C-B64D3E504AC4}" type="datetimeFigureOut">
              <a:rPr lang="en-US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8C5312F-37F7-9741-8DE8-A5EB789AE9E5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076C-FF01-D844-9789-DA9C84101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i="1" dirty="0"/>
              <a:t>Hashing</a:t>
            </a:r>
            <a:r>
              <a:rPr lang="en-US" sz="5400" dirty="0"/>
              <a:t> y </a:t>
            </a:r>
            <a:r>
              <a:rPr lang="en-US" sz="5400" dirty="0" err="1"/>
              <a:t>tablas</a:t>
            </a:r>
            <a:r>
              <a:rPr lang="en-US" sz="5400"/>
              <a:t> de </a:t>
            </a:r>
            <a:r>
              <a:rPr lang="en-US" sz="5400" i="1"/>
              <a:t>hash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6BA56-2B09-F047-AF7B-2D87682F0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Estructuras de Datos y Algoritmos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F9E3-8412-0A4B-8EA4-62042F3E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2-2020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E428-CDA0-D04B-B22B-EA479E79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Yadran Eterovic</a:t>
            </a:r>
          </a:p>
        </p:txBody>
      </p:sp>
    </p:spTree>
    <p:extLst>
      <p:ext uri="{BB962C8B-B14F-4D97-AF65-F5344CB8AC3E}">
        <p14:creationId xmlns:p14="http://schemas.microsoft.com/office/powerpoint/2010/main" val="429230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7B8B-AA07-2843-BA61-832ECA07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/>
              <a:t>Una típica fun-ción de hash:</a:t>
            </a:r>
            <a:br>
              <a:rPr lang="en-US" sz="3200"/>
            </a:br>
            <a:br>
              <a:rPr lang="en-US" sz="3200"/>
            </a:br>
            <a:r>
              <a:rPr lang="en-US" sz="3200" b="1" i="1"/>
              <a:t>h</a:t>
            </a:r>
            <a:r>
              <a:rPr lang="en-US" sz="3200" b="1"/>
              <a:t>(</a:t>
            </a:r>
            <a:r>
              <a:rPr lang="en-US" sz="3200" b="1" i="1"/>
              <a:t>k</a:t>
            </a:r>
            <a:r>
              <a:rPr lang="en-US" sz="3200" b="1"/>
              <a:t>) = </a:t>
            </a:r>
            <a:r>
              <a:rPr lang="en-US" sz="3200" b="1" i="1"/>
              <a:t>k</a:t>
            </a:r>
            <a:r>
              <a:rPr lang="en-US" sz="3200" b="1"/>
              <a:t> mod </a:t>
            </a:r>
            <a:r>
              <a:rPr lang="en-US" sz="3200" b="1" i="1"/>
              <a:t>m</a:t>
            </a:r>
            <a:br>
              <a:rPr lang="en-US" sz="3200"/>
            </a:br>
            <a:br>
              <a:rPr lang="en-US" sz="3200"/>
            </a:br>
            <a:r>
              <a:rPr lang="en-US" sz="3200"/>
              <a:t>hashing modular</a:t>
            </a:r>
            <a:endParaRPr lang="en-US" sz="32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886D-91A0-F64E-B477-F1FC49F6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402666" cy="5120640"/>
          </a:xfrm>
        </p:spPr>
        <p:txBody>
          <a:bodyPr/>
          <a:lstStyle/>
          <a:p>
            <a:r>
              <a:rPr lang="en-US"/>
              <a:t>… es decir, </a:t>
            </a:r>
            <a:r>
              <a:rPr lang="en-US" b="1"/>
              <a:t>el resto de la división (entera) de </a:t>
            </a:r>
            <a:r>
              <a:rPr lang="en-US" b="1" i="1"/>
              <a:t>k</a:t>
            </a:r>
            <a:r>
              <a:rPr lang="en-US" b="1"/>
              <a:t> por </a:t>
            </a:r>
            <a:r>
              <a:rPr lang="en-US" b="1" i="1"/>
              <a:t>m</a:t>
            </a:r>
          </a:p>
          <a:p>
            <a:pPr>
              <a:spcBef>
                <a:spcPts val="1200"/>
              </a:spcBef>
            </a:pPr>
            <a:r>
              <a:rPr lang="en-US"/>
              <a:t>… que efectivamente es un valor entre 0 y </a:t>
            </a:r>
            <a:r>
              <a:rPr lang="en-US" i="1"/>
              <a:t>m</a:t>
            </a:r>
            <a:r>
              <a:rPr lang="en-US"/>
              <a:t>–1</a:t>
            </a:r>
          </a:p>
          <a:p>
            <a:r>
              <a:rPr lang="en-US"/>
              <a:t>En el ej. a la derecha, el dominio son los números entre 000 y 999</a:t>
            </a:r>
          </a:p>
          <a:p>
            <a:pPr>
              <a:spcBef>
                <a:spcPts val="1200"/>
              </a:spcBef>
            </a:pPr>
            <a:r>
              <a:rPr lang="en-US"/>
              <a:t>… y se muestran los valores de hash para algunas claves cuando </a:t>
            </a:r>
            <a:r>
              <a:rPr lang="en-US" i="1"/>
              <a:t>m</a:t>
            </a:r>
            <a:r>
              <a:rPr lang="en-US"/>
              <a:t> = 100 y cuando </a:t>
            </a:r>
            <a:r>
              <a:rPr lang="en-US" i="1"/>
              <a:t>m</a:t>
            </a:r>
            <a:r>
              <a:rPr lang="en-US"/>
              <a:t> = 97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9118A89-E5D5-734C-8F8D-3E55AD023D17}"/>
              </a:ext>
            </a:extLst>
          </p:cNvPr>
          <p:cNvSpPr txBox="1">
            <a:spLocks/>
          </p:cNvSpPr>
          <p:nvPr/>
        </p:nvSpPr>
        <p:spPr>
          <a:xfrm>
            <a:off x="9013297" y="651932"/>
            <a:ext cx="2908354" cy="55202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k	h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9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=100	</a:t>
            </a:r>
            <a:r>
              <a:rPr lang="en-US" sz="19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=97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212	12	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618	18	36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302	2	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940	40	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702	2	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704	4	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612	12	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606	6	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772	72	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304	4	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423	23	35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650	50	68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317	17	26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907	7	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507	7	22</a:t>
            </a:r>
          </a:p>
        </p:txBody>
      </p:sp>
    </p:spTree>
    <p:extLst>
      <p:ext uri="{BB962C8B-B14F-4D97-AF65-F5344CB8AC3E}">
        <p14:creationId xmlns:p14="http://schemas.microsoft.com/office/powerpoint/2010/main" val="151408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8615-2914-D94F-BDE3-277FFD1D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 </a:t>
            </a:r>
            <a:r>
              <a:rPr lang="en-US" i="1"/>
              <a:t>k</a:t>
            </a:r>
            <a:r>
              <a:rPr lang="en-US" baseline="-25000"/>
              <a:t>1</a:t>
            </a:r>
            <a:r>
              <a:rPr lang="en-US"/>
              <a:t> ≠ </a:t>
            </a:r>
            <a:r>
              <a:rPr lang="en-US" i="1"/>
              <a:t>k</a:t>
            </a:r>
            <a:r>
              <a:rPr lang="en-US" baseline="-25000"/>
              <a:t>2</a:t>
            </a:r>
            <a:r>
              <a:rPr lang="en-US"/>
              <a:t>, pero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 baseline="-25000"/>
              <a:t>1</a:t>
            </a:r>
            <a:r>
              <a:rPr lang="en-US"/>
              <a:t>) =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 baseline="-25000"/>
              <a:t>2</a:t>
            </a:r>
            <a:r>
              <a:rPr lang="en-US"/>
              <a:t>), entonces tenemos una </a:t>
            </a:r>
            <a:r>
              <a:rPr lang="en-US" b="1"/>
              <a:t>colisión</a:t>
            </a:r>
            <a:r>
              <a:rPr lang="en-US"/>
              <a:t> (en la tabla de 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F363-3DBC-F142-BE76-B7399AD9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48733"/>
            <a:ext cx="7315200" cy="5926667"/>
          </a:xfrm>
        </p:spPr>
        <p:txBody>
          <a:bodyPr>
            <a:normAutofit/>
          </a:bodyPr>
          <a:lstStyle/>
          <a:p>
            <a:r>
              <a:rPr lang="en-US"/>
              <a:t>Como vemos en el ej. anterior, en particular en la columna para </a:t>
            </a:r>
            <a:r>
              <a:rPr lang="en-US" i="1"/>
              <a:t>m</a:t>
            </a:r>
            <a:r>
              <a:rPr lang="en-US"/>
              <a:t> = 100, en hashing pueden ocurrir </a:t>
            </a:r>
            <a:r>
              <a:rPr lang="en-US" b="1"/>
              <a:t>colisiones</a:t>
            </a:r>
            <a:r>
              <a:rPr lang="en-US"/>
              <a:t>:</a:t>
            </a:r>
          </a:p>
          <a:p>
            <a:pPr marL="227012" lvl="1" indent="0">
              <a:buNone/>
            </a:pPr>
            <a:r>
              <a:rPr lang="en-US" i="1"/>
              <a:t>h</a:t>
            </a:r>
            <a:r>
              <a:rPr lang="en-US"/>
              <a:t>(212) = 12  y  </a:t>
            </a:r>
            <a:r>
              <a:rPr lang="en-US" i="1"/>
              <a:t>h</a:t>
            </a:r>
            <a:r>
              <a:rPr lang="en-US"/>
              <a:t>(612) = 12</a:t>
            </a:r>
          </a:p>
          <a:p>
            <a:pPr marL="227012" lvl="1" indent="0">
              <a:buNone/>
            </a:pPr>
            <a:r>
              <a:rPr lang="en-US" i="1"/>
              <a:t>h</a:t>
            </a:r>
            <a:r>
              <a:rPr lang="en-US"/>
              <a:t>(907) = 7  y  </a:t>
            </a:r>
            <a:r>
              <a:rPr lang="en-US" i="1"/>
              <a:t>h</a:t>
            </a:r>
            <a:r>
              <a:rPr lang="en-US"/>
              <a:t>(507) = 7</a:t>
            </a:r>
          </a:p>
          <a:p>
            <a:r>
              <a:rPr lang="en-US"/>
              <a:t>Es decir, para datos con distintas claves, su ubicación en la tabla es la misma:</a:t>
            </a:r>
          </a:p>
          <a:p>
            <a:pPr lvl="1"/>
            <a:r>
              <a:rPr lang="en-US"/>
              <a:t>¿cómo podemos guardar ambos datos en la tabla?</a:t>
            </a:r>
          </a:p>
          <a:p>
            <a:pPr lvl="1"/>
            <a:r>
              <a:rPr lang="en-US"/>
              <a:t>nos interesa poder buscarlos en el futuro</a:t>
            </a:r>
          </a:p>
          <a:p>
            <a:r>
              <a:rPr lang="en-US"/>
              <a:t>Como la cardinalidad del dominio, |</a:t>
            </a:r>
            <a:r>
              <a:rPr lang="en-US" b="1" i="1"/>
              <a:t>D</a:t>
            </a:r>
            <a:r>
              <a:rPr lang="en-US"/>
              <a:t>|, es mucho mayor que el tamaño </a:t>
            </a:r>
            <a:r>
              <a:rPr lang="en-US" i="1"/>
              <a:t>m</a:t>
            </a:r>
            <a:r>
              <a:rPr lang="en-US"/>
              <a:t> de la tabla, las colisiones potenciales son inevitables</a:t>
            </a:r>
          </a:p>
        </p:txBody>
      </p:sp>
    </p:spTree>
    <p:extLst>
      <p:ext uri="{BB962C8B-B14F-4D97-AF65-F5344CB8AC3E}">
        <p14:creationId xmlns:p14="http://schemas.microsoft.com/office/powerpoint/2010/main" val="30824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/>
              <a:t>En los ejemplos que siguen:</a:t>
            </a:r>
            <a:br>
              <a:rPr lang="es-CL"/>
            </a:br>
            <a:r>
              <a:rPr lang="es-CL"/>
              <a:t>- las claves son números enteros &lt; 100</a:t>
            </a:r>
            <a:br>
              <a:rPr lang="es-CL"/>
            </a:br>
            <a:r>
              <a:rPr lang="es-CL"/>
              <a:t>- la tabla tiene </a:t>
            </a:r>
            <a:r>
              <a:rPr lang="es-CL" i="1"/>
              <a:t>m</a:t>
            </a:r>
            <a:r>
              <a:rPr lang="es-CL"/>
              <a:t> = 7 casillas (con índices 0 a 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733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CL"/>
                  <a:t>Insertemos la clave 15: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7 = 1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73359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597706"/>
              </p:ext>
            </p:extLst>
          </p:nvPr>
        </p:nvGraphicFramePr>
        <p:xfrm>
          <a:off x="5006868" y="4620977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6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(el dato con) la clave 15 queda en la casilla con índice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225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CL"/>
                  <a:t>Insertemos la clave 15:</a:t>
                </a:r>
                <a:endParaRPr lang="es-CL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7 = 1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22559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354915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7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Similarmente para la clave 37 y la casilla con índice 2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660252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4C12588A-2E35-8B48-8C6B-6E7B61C96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056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CL"/>
                  <a:t>Insertemos la clave 37: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=37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7 =2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4C12588A-2E35-8B48-8C6B-6E7B61C96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05625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86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¿Qué hacemos si una nueva clave debería quedar en una casilla que ya está ocupada? </a:t>
            </a:r>
            <a:r>
              <a:rPr lang="es-CL">
                <a:sym typeface="Wingdings" pitchFamily="2" charset="2"/>
              </a:rPr>
              <a:t></a:t>
            </a:r>
            <a:r>
              <a:rPr lang="es-CL" b="1">
                <a:sym typeface="Wingdings" pitchFamily="2" charset="2"/>
              </a:rPr>
              <a:t>Colisión</a:t>
            </a:r>
            <a:r>
              <a:rPr lang="es-CL">
                <a:sym typeface="Wingdings" pitchFamily="2" charset="2"/>
              </a:rPr>
              <a:t>: dos posibilidades</a:t>
            </a:r>
            <a:endParaRPr lang="es-CL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394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CL"/>
                  <a:t>Insertemos la clave 51:</a:t>
                </a:r>
                <a:endParaRPr lang="es-CL" i="1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=51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7 =2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39492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68578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Una posibilidad es usar </a:t>
            </a:r>
            <a:r>
              <a:rPr lang="es-CL" b="1"/>
              <a:t>enca-denamiento</a:t>
            </a:r>
            <a:r>
              <a:rPr lang="es-CL"/>
              <a:t>: hacer una lista con las claves que van a una misma casilla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524667"/>
              </p:ext>
            </p:extLst>
          </p:nvPr>
        </p:nvGraphicFramePr>
        <p:xfrm>
          <a:off x="5006868" y="3888780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A4604228-77D4-5D43-B9C2-7FAC780A8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394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CL"/>
                  <a:t>Insertemos la clave 51:</a:t>
                </a:r>
                <a:endParaRPr lang="es-CL" i="1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=51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7=2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A4604228-77D4-5D43-B9C2-7FAC780A8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39492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07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Similarmente para la clave 29 y la casilla con índice 1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493460"/>
              </p:ext>
            </p:extLst>
          </p:nvPr>
        </p:nvGraphicFramePr>
        <p:xfrm>
          <a:off x="5006868" y="3888780"/>
          <a:ext cx="5040000" cy="183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D49512ED-6A23-A44D-9FC8-45AB1543E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CL"/>
                  <a:t>Insertemos la clave 29:</a:t>
                </a:r>
                <a:endParaRPr lang="es-CL" i="1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=29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7 =1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D49512ED-6A23-A44D-9FC8-45AB1543E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63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Y similarmente para la clave 58 y nuevamente la casilla con índice 2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073717"/>
              </p:ext>
            </p:extLst>
          </p:nvPr>
        </p:nvGraphicFramePr>
        <p:xfrm>
          <a:off x="5006868" y="3168780"/>
          <a:ext cx="5040000" cy="255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2585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54855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0888E743-9383-FF47-B5B4-641CBAA30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1838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s-CL"/>
                  <a:t>Insertemos la clave 58: 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0888E743-9383-FF47-B5B4-641CBAA3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183892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4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FE91-D289-0D43-BE36-3560C628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¿Cómo busca-mos y cómo eliminamos en una tabla de hash con enca-denamiento?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0229-E5A7-7A4C-B22B-2089B1AC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 buscar (el dato con) la clave </a:t>
            </a:r>
            <a:r>
              <a:rPr lang="en-US" i="1"/>
              <a:t>k</a:t>
            </a:r>
            <a:r>
              <a:rPr lang="en-US"/>
              <a:t>, primero calculamos el valor de hash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y miramos la casilla </a:t>
            </a:r>
            <a:r>
              <a:rPr lang="en-US" b="1" i="1"/>
              <a:t>T</a:t>
            </a:r>
            <a:r>
              <a:rPr lang="en-US"/>
              <a:t>[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)] :</a:t>
            </a:r>
          </a:p>
          <a:p>
            <a:pPr lvl="1"/>
            <a:r>
              <a:rPr lang="en-US"/>
              <a:t>si </a:t>
            </a:r>
            <a:r>
              <a:rPr lang="en-US" b="1" i="1"/>
              <a:t>T</a:t>
            </a:r>
            <a:r>
              <a:rPr lang="en-US"/>
              <a:t>[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)] está vacía, entonces la clave </a:t>
            </a:r>
            <a:r>
              <a:rPr lang="en-US" i="1"/>
              <a:t>k</a:t>
            </a:r>
            <a:r>
              <a:rPr lang="en-US"/>
              <a:t> no está en </a:t>
            </a:r>
            <a:r>
              <a:rPr lang="en-US" b="1" i="1"/>
              <a:t>T</a:t>
            </a:r>
            <a:endParaRPr lang="en-US" b="1"/>
          </a:p>
          <a:p>
            <a:pPr lvl="1"/>
            <a:r>
              <a:rPr lang="en-US"/>
              <a:t>si </a:t>
            </a:r>
            <a:r>
              <a:rPr lang="en-US" b="1" i="1"/>
              <a:t>T</a:t>
            </a:r>
            <a:r>
              <a:rPr lang="en-US"/>
              <a:t>[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)] no está vacía, entonces apunta a una lista ligada de una o más claves, todas distintas entre ellas, pero que tienen el mismo valor de hash que la clave </a:t>
            </a:r>
            <a:r>
              <a:rPr lang="en-US" i="1"/>
              <a:t>k</a:t>
            </a:r>
            <a:endParaRPr lang="en-US"/>
          </a:p>
          <a:p>
            <a:pPr marL="404813" lvl="1" indent="0">
              <a:buNone/>
            </a:pPr>
            <a:r>
              <a:rPr lang="en-US"/>
              <a:t>… buscamos </a:t>
            </a:r>
            <a:r>
              <a:rPr lang="en-US" i="1"/>
              <a:t>k</a:t>
            </a:r>
            <a:r>
              <a:rPr lang="en-US"/>
              <a:t> en esta lista, p.ej., secuencialmente (</a:t>
            </a:r>
            <a:r>
              <a:rPr lang="en-US" i="1"/>
              <a:t>k</a:t>
            </a:r>
            <a:r>
              <a:rPr lang="en-US"/>
              <a:t> podría estar o no en la lista)</a:t>
            </a:r>
          </a:p>
          <a:p>
            <a:r>
              <a:rPr lang="en-US"/>
              <a:t>Para eliminar la clave </a:t>
            </a:r>
            <a:r>
              <a:rPr lang="en-US" i="1"/>
              <a:t>k</a:t>
            </a:r>
            <a:r>
              <a:rPr lang="en-US"/>
              <a:t> —suponiendo que la buscamos y la encontramos— simplemente la sacamos de la lista ligada en la que se encuentra</a:t>
            </a:r>
          </a:p>
        </p:txBody>
      </p:sp>
    </p:spTree>
    <p:extLst>
      <p:ext uri="{BB962C8B-B14F-4D97-AF65-F5344CB8AC3E}">
        <p14:creationId xmlns:p14="http://schemas.microsoft.com/office/powerpoint/2010/main" val="230799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E270-40D8-E841-AA92-CF74B6CA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 </a:t>
            </a:r>
            <a:r>
              <a:rPr lang="en-US" b="1"/>
              <a:t>diccionario</a:t>
            </a:r>
            <a:r>
              <a:rPr lang="en-US"/>
              <a:t> es una estructura de datos con las siguientes operaciones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DEDE-B33D-1345-8BDC-5C63A9C5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b="1"/>
              <a:t>Asociar</a:t>
            </a:r>
            <a:r>
              <a:rPr lang="es-CL"/>
              <a:t> un </a:t>
            </a:r>
            <a:r>
              <a:rPr lang="es-CL" b="1">
                <a:solidFill>
                  <a:srgbClr val="0070C0"/>
                </a:solidFill>
              </a:rPr>
              <a:t>valor</a:t>
            </a:r>
            <a:r>
              <a:rPr lang="es-CL" b="1"/>
              <a:t> </a:t>
            </a:r>
            <a:r>
              <a:rPr lang="es-CL"/>
              <a:t>(p.ej., un archivo con la solución de la tarea 1) a una </a:t>
            </a:r>
            <a:r>
              <a:rPr lang="es-CL" b="1">
                <a:solidFill>
                  <a:srgbClr val="0070C0"/>
                </a:solidFill>
              </a:rPr>
              <a:t>clave</a:t>
            </a:r>
            <a:r>
              <a:rPr lang="es-CL"/>
              <a:t> (p.ej., un rut o número de alumno)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/>
              <a:t>… o </a:t>
            </a:r>
            <a:r>
              <a:rPr lang="es-CL" b="1"/>
              <a:t>actualizar</a:t>
            </a:r>
            <a:r>
              <a:rPr lang="es-CL"/>
              <a:t> el valor asociado a la clave (p.ej., cambiar el archivo)</a:t>
            </a:r>
            <a:endParaRPr lang="es-CL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s-CL" b="1"/>
              <a:t>Obtener</a:t>
            </a:r>
            <a:r>
              <a:rPr lang="es-CL"/>
              <a:t> el </a:t>
            </a:r>
            <a:r>
              <a:rPr lang="es-CL" b="1">
                <a:solidFill>
                  <a:srgbClr val="0070C0"/>
                </a:solidFill>
              </a:rPr>
              <a:t>valor</a:t>
            </a:r>
            <a:r>
              <a:rPr lang="es-CL"/>
              <a:t> asociado a una </a:t>
            </a:r>
            <a:r>
              <a:rPr lang="es-CL" b="1">
                <a:solidFill>
                  <a:srgbClr val="0070C0"/>
                </a:solidFill>
              </a:rPr>
              <a:t>clave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s-CL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s-CL"/>
              <a:t>(… y en ciertos casos )</a:t>
            </a:r>
          </a:p>
          <a:p>
            <a:pPr>
              <a:lnSpc>
                <a:spcPct val="100000"/>
              </a:lnSpc>
            </a:pPr>
            <a:r>
              <a:rPr lang="es-CL" b="1"/>
              <a:t>Eliminar</a:t>
            </a:r>
            <a:r>
              <a:rPr lang="es-CL"/>
              <a:t> del diccionario una </a:t>
            </a:r>
            <a:r>
              <a:rPr lang="es-CL" b="1">
                <a:solidFill>
                  <a:srgbClr val="0070C0"/>
                </a:solidFill>
              </a:rPr>
              <a:t>clave</a:t>
            </a:r>
            <a:r>
              <a:rPr lang="es-CL"/>
              <a:t> y su </a:t>
            </a:r>
            <a:r>
              <a:rPr lang="es-CL" b="1">
                <a:solidFill>
                  <a:srgbClr val="0070C0"/>
                </a:solidFill>
              </a:rPr>
              <a:t>valor</a:t>
            </a:r>
            <a:r>
              <a:rPr lang="es-CL"/>
              <a:t> asociado</a:t>
            </a:r>
          </a:p>
        </p:txBody>
      </p:sp>
    </p:spTree>
    <p:extLst>
      <p:ext uri="{BB962C8B-B14F-4D97-AF65-F5344CB8AC3E}">
        <p14:creationId xmlns:p14="http://schemas.microsoft.com/office/powerpoint/2010/main" val="88372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/>
              <a:t>Otra forma de manejar colisio-nes es </a:t>
            </a:r>
            <a:r>
              <a:rPr lang="es-CL" b="1"/>
              <a:t>direccio-namiento abierto:</a:t>
            </a:r>
            <a:r>
              <a:rPr lang="es-CL"/>
              <a:t> buscar sistemática-mente una casilla vacía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E854E246-5914-D041-9C75-81857766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632625"/>
              </a:xfrm>
            </p:spPr>
            <p:txBody>
              <a:bodyPr/>
              <a:lstStyle/>
              <a:p>
                <a:r>
                  <a:rPr lang="es-CL"/>
                  <a:t>Insertemos las claves 15 y 37: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7 = 1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E854E246-5914-D041-9C75-81857766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632625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47317A2E-00DA-4140-BE7D-C34C9FCBE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2626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3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clave 51 debería ir a parar a la casilla con índice 2, que ya está ocupada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</p:spPr>
            <p:txBody>
              <a:bodyPr/>
              <a:lstStyle/>
              <a:p>
                <a:r>
                  <a:rPr lang="es-CL"/>
                  <a:t>Insertemos la clave 51:</a:t>
                </a:r>
                <a:endParaRPr lang="es-CL" i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=51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598759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536022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1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 entonces la ponemos en la </a:t>
            </a:r>
            <a:r>
              <a:rPr lang="es-CL" i="1"/>
              <a:t>primera casilla desocupada a la derecha</a:t>
            </a:r>
            <a:r>
              <a:rPr lang="es-CL" b="1"/>
              <a:t>: </a:t>
            </a:r>
            <a:r>
              <a:rPr lang="es-CL" b="1" i="1"/>
              <a:t>sondeo lineal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393356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EFE9E41A-5555-B44A-9725-36C9F7CCE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3507595"/>
              </a:xfrm>
            </p:spPr>
            <p:txBody>
              <a:bodyPr/>
              <a:lstStyle/>
              <a:p>
                <a:r>
                  <a:rPr lang="es-CL"/>
                  <a:t>Insertemos la clave 51:</a:t>
                </a:r>
                <a:endParaRPr lang="es-CL" i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=51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L"/>
              </a:p>
              <a:p>
                <a:r>
                  <a:rPr lang="es-CL" b="1"/>
                  <a:t>Sondeo lineal</a:t>
                </a:r>
                <a:r>
                  <a:rPr lang="es-CL"/>
                  <a:t> significa que a partir de la casilla identificada por el valor de hash de la clave (en este ej., la casilla 2)</a:t>
                </a:r>
              </a:p>
              <a:p>
                <a:r>
                  <a:rPr lang="es-CL"/>
                  <a:t>… vamos mirando una por una las casillas a la derecha</a:t>
                </a:r>
              </a:p>
              <a:p>
                <a:r>
                  <a:rPr lang="es-CL"/>
                  <a:t>… hasta que encontremos la primera casilla desocupada, y ahí ponemos la clave (en este ej., la casilla 3)</a:t>
                </a:r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EFE9E41A-5555-B44A-9725-36C9F7CCE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3507595"/>
              </a:xfrm>
              <a:blipFill>
                <a:blip r:embed="rId2"/>
                <a:stretch>
                  <a:fillRect l="-1040" r="-1733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1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Ahora, la clave 29 debería ir a la casilla con índice 1, que también ya está ocupada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116147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42DEA277-7590-F44A-B925-5A93CC078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3024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s-CL" b="0"/>
              </a:p>
              <a:p>
                <a:r>
                  <a:rPr lang="es-CL"/>
                  <a:t>Insertemos la clave 29:</a:t>
                </a:r>
                <a:endParaRPr lang="es-CL" i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29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/>
              </a:p>
            </p:txBody>
          </p:sp>
        </mc:Choice>
        <mc:Fallback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42DEA277-7590-F44A-B925-5A93CC078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302425"/>
              </a:xfrm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16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… empleando sondeo lineal, ponemos la clave 29 en la primera casilla desocupada a la derecha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3646932"/>
              </a:xfrm>
            </p:spPr>
            <p:txBody>
              <a:bodyPr/>
              <a:lstStyle/>
              <a:p>
                <a:r>
                  <a:rPr lang="es-CL"/>
                  <a:t>Insertemos la clave 29:</a:t>
                </a:r>
                <a:endParaRPr lang="es-CL" i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29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/>
              </a:p>
              <a:p>
                <a:r>
                  <a:rPr lang="es-CL"/>
                  <a:t>Empleando sondeo lineal, después de mirar la casilla 1, que está ocupada, miramos las casillas 2, que también está ocupada, y 3, lo mismo</a:t>
                </a:r>
              </a:p>
              <a:p>
                <a:r>
                  <a:rPr lang="es-CL"/>
                  <a:t>… así que llegamos hasta la casilla 4, que está vacía, y ponemos ahí la clave 29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3646932"/>
              </a:xfrm>
              <a:blipFill>
                <a:blip r:embed="rId2"/>
                <a:stretch>
                  <a:fillRect l="-1040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847184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5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La búsqueda bajo sondeo lineal sigue la misma secuencia de comparaciones que al insertar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6864" y="2055223"/>
                <a:ext cx="7315200" cy="2490651"/>
              </a:xfrm>
            </p:spPr>
            <p:txBody>
              <a:bodyPr>
                <a:normAutofit/>
              </a:bodyPr>
              <a:lstStyle/>
              <a:p>
                <a:r>
                  <a:rPr lang="es-CL"/>
                  <a:t>Buscamos la clave 29: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29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/>
              </a:p>
              <a:p>
                <a:pPr/>
                <a:r>
                  <a:rPr lang="es-CL"/>
                  <a:t>Por lo tanto, miramos primero la casilla 1, y de ahí hacia la derecha las casilla 2, 3 y 4, donde finalmente encontramos la clave 29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6864" y="2055223"/>
                <a:ext cx="7315200" cy="2490651"/>
              </a:xfrm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2D878A-997B-4E63-A577-90C2E25A1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159081"/>
              </p:ext>
            </p:extLst>
          </p:nvPr>
        </p:nvGraphicFramePr>
        <p:xfrm>
          <a:off x="4874464" y="786714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967767"/>
              </p:ext>
            </p:extLst>
          </p:nvPr>
        </p:nvGraphicFramePr>
        <p:xfrm>
          <a:off x="4874464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881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/>
              <a:t>Si durante una búsqueda llegamos a una casilla vacía, significa que la clave que buscamos no está en la tabla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1889760"/>
                <a:ext cx="7315200" cy="2614507"/>
              </a:xfrm>
            </p:spPr>
            <p:txBody>
              <a:bodyPr>
                <a:normAutofit/>
              </a:bodyPr>
              <a:lstStyle/>
              <a:p>
                <a:r>
                  <a:rPr lang="es-CL"/>
                  <a:t>Buscamos la clave 10: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10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/>
              </a:p>
              <a:p>
                <a:pPr/>
                <a:r>
                  <a:rPr lang="es-CL"/>
                  <a:t>Por lo tanto, miramos primero la casilla 3, y de ahí hacia la derecha las casillas 4 y 5; como la casilla 5 está vacía, dedu-cimos que la clave 10 </a:t>
                </a:r>
                <a:r>
                  <a:rPr lang="es-CL" b="1"/>
                  <a:t>no está almacenada</a:t>
                </a:r>
                <a:r>
                  <a:rPr lang="es-CL"/>
                  <a:t> en la tabla, porque de lo contrario, tendría que haber estado en esta casilla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1889760"/>
                <a:ext cx="7315200" cy="2614507"/>
              </a:xfrm>
              <a:blipFill>
                <a:blip r:embed="rId3"/>
                <a:stretch>
                  <a:fillRect l="-1040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132855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029E016-8294-1142-B661-95E6815D4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354006"/>
              </p:ext>
            </p:extLst>
          </p:nvPr>
        </p:nvGraphicFramePr>
        <p:xfrm>
          <a:off x="5006868" y="693722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67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8056-22E8-427E-9F86-7918E28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/>
              <a:t>La eliminación es problemática: si es necesario poder eliminar claves, es mejor emplear encadenamiento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1857498"/>
                <a:ext cx="7315200" cy="2636125"/>
              </a:xfrm>
            </p:spPr>
            <p:txBody>
              <a:bodyPr>
                <a:normAutofit/>
              </a:bodyPr>
              <a:lstStyle/>
              <a:p>
                <a:r>
                  <a:rPr lang="es-CL"/>
                  <a:t>Eliminamos primero la clave 51</a:t>
                </a:r>
              </a:p>
              <a:p>
                <a:pPr>
                  <a:spcBef>
                    <a:spcPts val="0"/>
                  </a:spcBef>
                </a:pPr>
                <a:r>
                  <a:rPr lang="es-CL"/>
                  <a:t>… y buscamos luego la clave 29: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=29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 7 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CL"/>
              </a:p>
              <a:p>
                <a:r>
                  <a:rPr lang="es-CL"/>
                  <a:t>Miramos primero la casilla 1, y luego las casillas 2 y 3; como la casilla 3 está ahora vacía, deducimos </a:t>
                </a:r>
                <a:r>
                  <a:rPr lang="es-CL" b="1"/>
                  <a:t>erróneamente</a:t>
                </a:r>
                <a:r>
                  <a:rPr lang="es-CL"/>
                  <a:t> que la clave 29 no está almacenada en la tabla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C28E48-4746-4B53-8668-E9430AAA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1857498"/>
                <a:ext cx="7315200" cy="2636125"/>
              </a:xfrm>
              <a:blipFill>
                <a:blip r:embed="rId3"/>
                <a:stretch>
                  <a:fillRect l="-1040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A4B4E12-786B-4645-ADC1-3453D4B3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107265"/>
              </p:ext>
            </p:extLst>
          </p:nvPr>
        </p:nvGraphicFramePr>
        <p:xfrm>
          <a:off x="5006868" y="4608780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E246837-B203-4A49-8411-A2B132035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790940"/>
              </p:ext>
            </p:extLst>
          </p:nvPr>
        </p:nvGraphicFramePr>
        <p:xfrm>
          <a:off x="5006868" y="741258"/>
          <a:ext cx="5040000" cy="11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6301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4914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68226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206998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86075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2826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17419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3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916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2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b="0"/>
                        <a:t>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EC0C-950E-334D-B25A-1A8ECA72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 direcciona-miento abierto, podemos emplear otras políticas de sondeo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8DF5-D200-274B-8BA3-F305666E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Sondeo lineal (el que vimos recién): si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= </a:t>
            </a:r>
            <a:r>
              <a:rPr lang="en-US" i="1"/>
              <a:t>H</a:t>
            </a:r>
            <a:r>
              <a:rPr lang="en-US"/>
              <a:t>, entonces</a:t>
            </a:r>
          </a:p>
          <a:p>
            <a:pPr lvl="1"/>
            <a:r>
              <a:rPr lang="en-US"/>
              <a:t>buscamos en </a:t>
            </a:r>
            <a:r>
              <a:rPr lang="en-US" i="1"/>
              <a:t>H</a:t>
            </a:r>
            <a:r>
              <a:rPr lang="en-US"/>
              <a:t>,  </a:t>
            </a:r>
            <a:r>
              <a:rPr lang="en-US" i="1"/>
              <a:t>H</a:t>
            </a:r>
            <a:r>
              <a:rPr lang="en-US"/>
              <a:t> + 1,  </a:t>
            </a:r>
            <a:r>
              <a:rPr lang="en-US" i="1"/>
              <a:t>H</a:t>
            </a:r>
            <a:r>
              <a:rPr lang="en-US"/>
              <a:t> + 2,  </a:t>
            </a:r>
            <a:r>
              <a:rPr lang="en-US" i="1"/>
              <a:t>H</a:t>
            </a:r>
            <a:r>
              <a:rPr lang="en-US"/>
              <a:t> + 3,  …</a:t>
            </a:r>
          </a:p>
          <a:p>
            <a:r>
              <a:rPr lang="en-US"/>
              <a:t>Sondeo cuadrático: si 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= </a:t>
            </a:r>
            <a:r>
              <a:rPr lang="en-US" i="1"/>
              <a:t>H</a:t>
            </a:r>
            <a:r>
              <a:rPr lang="en-US"/>
              <a:t>, entonces</a:t>
            </a:r>
          </a:p>
          <a:p>
            <a:pPr lvl="1"/>
            <a:r>
              <a:rPr lang="en-US"/>
              <a:t>buscamos en </a:t>
            </a:r>
            <a:r>
              <a:rPr lang="en-US" i="1"/>
              <a:t>H</a:t>
            </a:r>
            <a:r>
              <a:rPr lang="en-US"/>
              <a:t>,  </a:t>
            </a:r>
            <a:r>
              <a:rPr lang="en-US" i="1"/>
              <a:t>H</a:t>
            </a:r>
            <a:r>
              <a:rPr lang="en-US"/>
              <a:t> + 1,  </a:t>
            </a:r>
            <a:r>
              <a:rPr lang="en-US" i="1"/>
              <a:t>H</a:t>
            </a:r>
            <a:r>
              <a:rPr lang="en-US"/>
              <a:t> + 4,  </a:t>
            </a:r>
            <a:r>
              <a:rPr lang="en-US" i="1"/>
              <a:t>H</a:t>
            </a:r>
            <a:r>
              <a:rPr lang="en-US"/>
              <a:t> + 9,  …</a:t>
            </a:r>
          </a:p>
          <a:p>
            <a:r>
              <a:rPr lang="en-US"/>
              <a:t>Doble hashing:</a:t>
            </a:r>
          </a:p>
          <a:p>
            <a:pPr lvl="1"/>
            <a:r>
              <a:rPr lang="en-US"/>
              <a:t>ocupamos dos funciones de hash, </a:t>
            </a:r>
            <a:r>
              <a:rPr lang="en-US" i="1"/>
              <a:t>h</a:t>
            </a:r>
            <a:r>
              <a:rPr lang="en-US" baseline="-25000"/>
              <a:t>1</a:t>
            </a:r>
            <a:r>
              <a:rPr lang="en-US"/>
              <a:t>() y </a:t>
            </a:r>
            <a:r>
              <a:rPr lang="en-US" i="1"/>
              <a:t>h</a:t>
            </a:r>
            <a:r>
              <a:rPr lang="en-US" baseline="-25000"/>
              <a:t>2</a:t>
            </a:r>
            <a:r>
              <a:rPr lang="en-US"/>
              <a:t>()</a:t>
            </a:r>
          </a:p>
          <a:p>
            <a:pPr lvl="1"/>
            <a:r>
              <a:rPr lang="en-US"/>
              <a:t>buscamos en </a:t>
            </a:r>
            <a:r>
              <a:rPr lang="en-US" i="1"/>
              <a:t>h</a:t>
            </a:r>
            <a:r>
              <a:rPr lang="en-US" baseline="-25000"/>
              <a:t>1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),  </a:t>
            </a:r>
            <a:r>
              <a:rPr lang="en-US" i="1"/>
              <a:t>h</a:t>
            </a:r>
            <a:r>
              <a:rPr lang="en-US" baseline="-25000"/>
              <a:t>1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+ </a:t>
            </a:r>
            <a:r>
              <a:rPr lang="en-US" i="1"/>
              <a:t>h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),  </a:t>
            </a:r>
            <a:r>
              <a:rPr lang="en-US" i="1"/>
              <a:t>h</a:t>
            </a:r>
            <a:r>
              <a:rPr lang="en-US" baseline="-25000"/>
              <a:t>1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+ 2</a:t>
            </a:r>
            <a:r>
              <a:rPr lang="en-US" i="1"/>
              <a:t>h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), </a:t>
            </a:r>
            <a:r>
              <a:rPr lang="en-US" i="1"/>
              <a:t>h</a:t>
            </a:r>
            <a:r>
              <a:rPr lang="en-US" baseline="-25000"/>
              <a:t>1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+ 3</a:t>
            </a:r>
            <a:r>
              <a:rPr lang="en-US" i="1"/>
              <a:t>h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), …</a:t>
            </a:r>
          </a:p>
          <a:p>
            <a:r>
              <a:rPr lang="en-US"/>
              <a:t>En cualquiera de estos casos, el problema al eliminar claves se manifiesta igual</a:t>
            </a:r>
          </a:p>
        </p:txBody>
      </p:sp>
    </p:spTree>
    <p:extLst>
      <p:ext uri="{BB962C8B-B14F-4D97-AF65-F5344CB8AC3E}">
        <p14:creationId xmlns:p14="http://schemas.microsoft.com/office/powerpoint/2010/main" val="2548122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233F-E331-234E-B934-B0D65467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¿Qué tan llena está la tabla?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9CBE0-3B96-924E-9447-6FF9DFC47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en-US" dirty="0"/>
                  <a:t>Si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tabla</a:t>
                </a:r>
                <a:r>
                  <a:rPr lang="en-US" dirty="0"/>
                  <a:t> de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err="1"/>
                  <a:t>casillas</a:t>
                </a:r>
                <a:r>
                  <a:rPr lang="en-US" dirty="0"/>
                  <a:t> </a:t>
                </a:r>
                <a:r>
                  <a:rPr lang="en-US" dirty="0" err="1"/>
                  <a:t>tiene</a:t>
                </a:r>
                <a:r>
                  <a:rPr lang="en-US" dirty="0"/>
                  <a:t> </a:t>
                </a:r>
                <a:r>
                  <a:rPr lang="en-US" dirty="0" err="1"/>
                  <a:t>almacenados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datos</a:t>
                </a:r>
                <a:r>
                  <a:rPr lang="en-US" dirty="0"/>
                  <a:t>, </a:t>
                </a:r>
                <a:r>
                  <a:rPr lang="en-US" dirty="0" err="1"/>
                  <a:t>entonces</a:t>
                </a:r>
                <a:r>
                  <a:rPr lang="en-US" dirty="0"/>
                  <a:t> </a:t>
                </a:r>
                <a:r>
                  <a:rPr lang="en-US" dirty="0" err="1"/>
                  <a:t>definimos</a:t>
                </a:r>
                <a:r>
                  <a:rPr lang="en-US" dirty="0"/>
                  <a:t> el </a:t>
                </a:r>
                <a:r>
                  <a:rPr lang="en-US" b="1" dirty="0"/>
                  <a:t>factor de </a:t>
                </a:r>
                <a:r>
                  <a:rPr lang="en-US" b="1" dirty="0" err="1"/>
                  <a:t>carga</a:t>
                </a:r>
                <a:r>
                  <a:rPr lang="en-US" b="1" err="1"/>
                  <a:t> </a:t>
                </a:r>
                <a14:m>
                  <m:oMath xmlns:m="http://schemas.openxmlformats.org/officeDocument/2006/math">
                    <m:r>
                      <a:rPr lang="es-CL" sz="24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err="1"/>
                  <a:t> como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L" sz="2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sz="24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err="1"/>
              </a:p>
              <a:p>
                <a:pPr lvl="1"/>
                <a:r>
                  <a:rPr lang="en-US" err="1"/>
                  <a:t>con encadenamiento, es aceptable </a:t>
                </a:r>
                <a14:m>
                  <m:oMath xmlns:m="http://schemas.openxmlformats.org/officeDocument/2006/math">
                    <m:r>
                      <a:rPr lang="es-CL" sz="21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 ≈ 1</a:t>
                </a:r>
              </a:p>
              <a:p>
                <a:pPr lvl="1"/>
                <a:r>
                  <a:rPr lang="en-US"/>
                  <a:t>con direccionamiento abierto, </a:t>
                </a:r>
                <a14:m>
                  <m:oMath xmlns:m="http://schemas.openxmlformats.org/officeDocument/2006/math">
                    <m:r>
                      <a:rPr lang="es-CL" sz="21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 &gt; 0.5 resulta en inserciones y búsquedas muy lentas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9CBE0-3B96-924E-9447-6FF9DFC47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09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5F39-2990-E64F-A65A-7D242A89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Así, la idea de un diccionario 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DEF8-870C-9D4E-B6D6-659219C4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(la clave), entonces yo quiero encontrar el archivo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…. si me dan el rut y me doy cuenta de que ese rut no está en mis registros (el diccionario), entonces ingresar el rut a mis registros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y me doy cuenta de que no hay un archivo asociado, entonces asociar un archivo al rut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y me doy cuenta de que tiene un archivo asociado, entonces cambiar el archivo por uno más actual</a:t>
            </a:r>
          </a:p>
        </p:txBody>
      </p:sp>
    </p:spTree>
    <p:extLst>
      <p:ext uri="{BB962C8B-B14F-4D97-AF65-F5344CB8AC3E}">
        <p14:creationId xmlns:p14="http://schemas.microsoft.com/office/powerpoint/2010/main" val="1122668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C5D3-03CE-994A-BB4F-93247B9E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736F-4906-4242-A064-5BA1F457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Cuando</a:t>
            </a:r>
            <a:r>
              <a:rPr lang="en-US"/>
              <a:t> la tabla se empieza a llenar demasiado —las búsquedas e inserciones se empiezan a demorar más de lo aceptable—</a:t>
            </a:r>
          </a:p>
          <a:p>
            <a:r>
              <a:rPr lang="en-US"/>
              <a:t>… hay que construir otra tabla —aproximadamente el doble de grande— y definir una nueva función de hash para esta tabla</a:t>
            </a:r>
          </a:p>
          <a:p>
            <a:r>
              <a:rPr lang="en-US"/>
              <a:t>… y pasar todos los datos de la tabla original a la nueva tabla —calculando el nuevo valor de hash para cada uno</a:t>
            </a:r>
          </a:p>
          <a:p>
            <a:r>
              <a:rPr lang="en-US"/>
              <a:t>Esta es una operación cara —O(</a:t>
            </a:r>
            <a:r>
              <a:rPr lang="en-US" i="1"/>
              <a:t>n</a:t>
            </a:r>
            <a:r>
              <a:rPr lang="en-US"/>
              <a:t>)— pero infrecuente:</a:t>
            </a:r>
          </a:p>
          <a:p>
            <a:pPr lvl="1"/>
            <a:r>
              <a:rPr lang="en-US"/>
              <a:t>tienen que haber habido O(</a:t>
            </a:r>
            <a:r>
              <a:rPr lang="en-US" i="1"/>
              <a:t>n</a:t>
            </a:r>
            <a:r>
              <a:rPr lang="en-US"/>
              <a:t>) inserciones en la tabla original</a:t>
            </a:r>
          </a:p>
          <a:p>
            <a:pPr marL="404813" lvl="1" indent="0">
              <a:buNone/>
            </a:pPr>
            <a:r>
              <a:rPr lang="en-US"/>
              <a:t>… por lo que en esencia estamos agregando un costo constante a cada inserción (por eso la nueva tabla es el doble de grande)</a:t>
            </a:r>
          </a:p>
        </p:txBody>
      </p:sp>
    </p:spTree>
    <p:extLst>
      <p:ext uri="{BB962C8B-B14F-4D97-AF65-F5344CB8AC3E}">
        <p14:creationId xmlns:p14="http://schemas.microsoft.com/office/powerpoint/2010/main" val="398677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417D-B205-B446-BC04-B87D6468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función de hash debe ser fácil de calcular y debe distri-buir las claves uniformemen-te en la tabla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8256-B11A-5D4C-940D-285A7989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 las claves </a:t>
            </a:r>
            <a:r>
              <a:rPr lang="en-US" i="1"/>
              <a:t>k</a:t>
            </a:r>
            <a:r>
              <a:rPr lang="en-US"/>
              <a:t> son número enteros, entonces</a:t>
            </a:r>
          </a:p>
          <a:p>
            <a:pPr algn="ctr"/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= </a:t>
            </a:r>
            <a:r>
              <a:rPr lang="en-US" i="1"/>
              <a:t>k</a:t>
            </a:r>
            <a:r>
              <a:rPr lang="en-US"/>
              <a:t> mod </a:t>
            </a:r>
            <a:r>
              <a:rPr lang="en-US" i="1"/>
              <a:t>m</a:t>
            </a:r>
            <a:endParaRPr lang="en-US"/>
          </a:p>
          <a:p>
            <a:r>
              <a:rPr lang="en-US"/>
              <a:t>—llamado </a:t>
            </a:r>
            <a:r>
              <a:rPr lang="en-US" i="1"/>
              <a:t>hashing modular</a:t>
            </a:r>
            <a:r>
              <a:rPr lang="en-US"/>
              <a:t>— en que </a:t>
            </a:r>
            <a:r>
              <a:rPr lang="en-US" i="1"/>
              <a:t>m</a:t>
            </a:r>
            <a:r>
              <a:rPr lang="en-US"/>
              <a:t> es el tamaño de la tabla, es generalmente una función razonable:</a:t>
            </a:r>
          </a:p>
          <a:p>
            <a:pPr lvl="1"/>
            <a:r>
              <a:rPr lang="en-US"/>
              <a:t>es conveniente que </a:t>
            </a:r>
            <a:r>
              <a:rPr lang="en-US" i="1"/>
              <a:t>m</a:t>
            </a:r>
            <a:r>
              <a:rPr lang="en-US"/>
              <a:t> sea un número primo</a:t>
            </a:r>
          </a:p>
          <a:p>
            <a:r>
              <a:rPr lang="en-US"/>
              <a:t>Si las claves son (idealmente) números aleatorios</a:t>
            </a:r>
          </a:p>
          <a:p>
            <a:r>
              <a:rPr lang="en-US"/>
              <a:t>… entonces esta función no sólo es simple de calcular</a:t>
            </a:r>
          </a:p>
          <a:p>
            <a:r>
              <a:rPr lang="en-US"/>
              <a:t>… sino que también distribuye las claves uniformemente a lo largo de la tabla</a:t>
            </a:r>
          </a:p>
        </p:txBody>
      </p:sp>
    </p:spTree>
    <p:extLst>
      <p:ext uri="{BB962C8B-B14F-4D97-AF65-F5344CB8AC3E}">
        <p14:creationId xmlns:p14="http://schemas.microsoft.com/office/powerpoint/2010/main" val="224108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898D-95D0-B049-A8F0-1599D6D1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Otra posibilidad: el método de la multiplicación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AB393-9785-0A4F-AF84-ADCC9F960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un número entre 0 y 1: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CL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s-CL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Es decir, multiplicamos </a:t>
                </a:r>
                <a:r>
                  <a:rPr lang="es-CL" i="1" dirty="0"/>
                  <a:t>k</a:t>
                </a:r>
                <a:r>
                  <a:rPr lang="es-CL" dirty="0"/>
                  <a:t> por </a:t>
                </a:r>
                <a:r>
                  <a:rPr lang="es-CL" i="1" dirty="0"/>
                  <a:t>A </a:t>
                </a:r>
                <a:r>
                  <a:rPr lang="es-CL" dirty="0"/>
                  <a:t>y extraemos la parte fraccional del producto</a:t>
                </a:r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… éste valor lo multiplicamos por </a:t>
                </a:r>
                <a:r>
                  <a:rPr lang="es-CL" i="1" dirty="0"/>
                  <a:t>m</a:t>
                </a:r>
                <a:r>
                  <a:rPr lang="es-CL" dirty="0"/>
                  <a:t> y finalmente tomamos el piso del resultado</a:t>
                </a:r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El valor de </a:t>
                </a:r>
                <a:r>
                  <a:rPr lang="es-CL" i="1" dirty="0"/>
                  <a:t>m</a:t>
                </a:r>
                <a:r>
                  <a:rPr lang="es-CL" dirty="0"/>
                  <a:t> no es crítico (como en el caso anterior) y una forma de simplificar el cálculo es que sea una potencia de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AB393-9785-0A4F-AF84-ADCC9F960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195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1E68-9A4A-7C42-96A5-EB5918C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Precaución: la intuición nos puede jugar malas pasadas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02983-2B7A-3443-A897-21571875B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Si las claves son números reales entre 0 y 1, intuitivamente podríamos multiplicar la clave por </a:t>
                </a:r>
                <a:r>
                  <a:rPr lang="en-US" i="1"/>
                  <a:t>m</a:t>
                </a:r>
                <a:r>
                  <a:rPr lang="en-US"/>
                  <a:t> y redondear al entero más cercano para obtener un índice entre 0 y </a:t>
                </a:r>
                <a:r>
                  <a:rPr lang="en-US" i="1"/>
                  <a:t>m</a:t>
                </a:r>
                <a:r>
                  <a:rPr lang="en-US"/>
                  <a:t>–1: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L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el problema es que esto da más peso a los dígitos más significativos de la clave</a:t>
                </a:r>
              </a:p>
              <a:p>
                <a:pPr marL="404813" lvl="1" indent="0">
                  <a:buNone/>
                </a:pPr>
                <a:r>
                  <a:rPr lang="en-US"/>
                  <a:t>… los dígitos menos significativos (los que están más a la derecha) no influyen</a:t>
                </a:r>
              </a:p>
              <a:p>
                <a:r>
                  <a:rPr lang="en-US"/>
                  <a:t>Para resolver esto, podemos usar hashing modular sobre la representación binaria de la clave:</a:t>
                </a:r>
              </a:p>
              <a:p>
                <a:pPr lvl="1"/>
                <a:r>
                  <a:rPr lang="en-US"/>
                  <a:t>(bit de signo &amp;) 8 bits de exponente &amp; 23 bits de fracción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02983-2B7A-3443-A897-21571875B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0" r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07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B913-5172-0D4F-BADF-C5AB45E4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 claves no siempre son números enteros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4468-9625-C346-8055-BB29EFF6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 las claves son strings </a:t>
            </a:r>
            <a:r>
              <a:rPr lang="en-US" i="1"/>
              <a:t>s</a:t>
            </a:r>
            <a:r>
              <a:rPr lang="en-US"/>
              <a:t>, entonces primero hay que convertir </a:t>
            </a:r>
            <a:r>
              <a:rPr lang="en-US" i="1"/>
              <a:t>s</a:t>
            </a:r>
            <a:r>
              <a:rPr lang="en-US"/>
              <a:t> a un número entero </a:t>
            </a:r>
            <a:r>
              <a:rPr lang="en-US" i="1"/>
              <a:t>k</a:t>
            </a:r>
            <a:r>
              <a:rPr lang="en-US"/>
              <a:t> y luego ajustar </a:t>
            </a:r>
            <a:r>
              <a:rPr lang="en-US" i="1"/>
              <a:t>k</a:t>
            </a:r>
            <a:r>
              <a:rPr lang="en-US"/>
              <a:t> al tamaño </a:t>
            </a:r>
            <a:r>
              <a:rPr lang="en-US" i="1"/>
              <a:t>m</a:t>
            </a:r>
            <a:r>
              <a:rPr lang="en-US"/>
              <a:t> de la tabla</a:t>
            </a:r>
          </a:p>
          <a:p>
            <a:r>
              <a:rPr lang="en-US"/>
              <a:t>Si 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ch</a:t>
            </a:r>
            <a:r>
              <a:rPr lang="en-US" baseline="-25000"/>
              <a:t>0</a:t>
            </a:r>
            <a:r>
              <a:rPr lang="en-US" i="1"/>
              <a:t>ch</a:t>
            </a:r>
            <a:r>
              <a:rPr lang="en-US" baseline="-25000"/>
              <a:t>1</a:t>
            </a:r>
            <a:r>
              <a:rPr lang="en-US"/>
              <a:t>…</a:t>
            </a:r>
            <a:r>
              <a:rPr lang="en-US" i="1"/>
              <a:t>ch</a:t>
            </a:r>
            <a:r>
              <a:rPr lang="en-US" i="1" baseline="-25000"/>
              <a:t>p</a:t>
            </a:r>
            <a:r>
              <a:rPr lang="en-US"/>
              <a:t>, entonces una forma común de convertirlo a un número </a:t>
            </a:r>
            <a:r>
              <a:rPr lang="en-US" i="1"/>
              <a:t>k</a:t>
            </a:r>
            <a:r>
              <a:rPr lang="en-US"/>
              <a:t> (llamado </a:t>
            </a:r>
            <a:r>
              <a:rPr lang="en-US" i="1"/>
              <a:t>el valor de hash de s</a:t>
            </a:r>
            <a:r>
              <a:rPr lang="en-US"/>
              <a:t>) es</a:t>
            </a:r>
          </a:p>
          <a:p>
            <a:pPr algn="ctr"/>
            <a:r>
              <a:rPr lang="en-US" i="1"/>
              <a:t>k</a:t>
            </a:r>
            <a:r>
              <a:rPr lang="en-US"/>
              <a:t> = #(</a:t>
            </a:r>
            <a:r>
              <a:rPr lang="en-US" i="1"/>
              <a:t>ch</a:t>
            </a:r>
            <a:r>
              <a:rPr lang="en-US" i="1" baseline="-25000"/>
              <a:t>p</a:t>
            </a:r>
            <a:r>
              <a:rPr lang="en-US"/>
              <a:t>) + #(</a:t>
            </a:r>
            <a:r>
              <a:rPr lang="en-US" i="1"/>
              <a:t>ch</a:t>
            </a:r>
            <a:r>
              <a:rPr lang="en-US" i="1" baseline="-25000"/>
              <a:t>p</a:t>
            </a:r>
            <a:r>
              <a:rPr lang="en-US" baseline="-25000"/>
              <a:t>-1</a:t>
            </a:r>
            <a:r>
              <a:rPr lang="en-US"/>
              <a:t>)×</a:t>
            </a:r>
            <a:r>
              <a:rPr lang="en-US" i="1"/>
              <a:t>R</a:t>
            </a:r>
            <a:r>
              <a:rPr lang="en-US"/>
              <a:t> + #(</a:t>
            </a:r>
            <a:r>
              <a:rPr lang="en-US" i="1"/>
              <a:t>ch</a:t>
            </a:r>
            <a:r>
              <a:rPr lang="en-US" i="1" baseline="-25000"/>
              <a:t>p</a:t>
            </a:r>
            <a:r>
              <a:rPr lang="en-US" baseline="-25000"/>
              <a:t>-2</a:t>
            </a:r>
            <a:r>
              <a:rPr lang="en-US"/>
              <a:t>)×</a:t>
            </a:r>
            <a:r>
              <a:rPr lang="en-US" i="1"/>
              <a:t>R</a:t>
            </a:r>
            <a:r>
              <a:rPr lang="en-US" baseline="30000"/>
              <a:t>2</a:t>
            </a:r>
            <a:r>
              <a:rPr lang="en-US"/>
              <a:t> + … + #(</a:t>
            </a:r>
            <a:r>
              <a:rPr lang="en-US" i="1"/>
              <a:t>ch</a:t>
            </a:r>
            <a:r>
              <a:rPr lang="en-US" baseline="-25000"/>
              <a:t>0</a:t>
            </a:r>
            <a:r>
              <a:rPr lang="en-US"/>
              <a:t>)×</a:t>
            </a:r>
            <a:r>
              <a:rPr lang="en-US" i="1"/>
              <a:t>R</a:t>
            </a:r>
            <a:r>
              <a:rPr lang="en-US" i="1" baseline="30000"/>
              <a:t>p</a:t>
            </a:r>
          </a:p>
          <a:p>
            <a:r>
              <a:rPr lang="en-US"/>
              <a:t>en que #(ch) es el valor </a:t>
            </a:r>
            <a:r>
              <a:rPr lang="en-US" cap="small"/>
              <a:t>ascii</a:t>
            </a:r>
            <a:r>
              <a:rPr lang="en-US"/>
              <a:t> del carácter </a:t>
            </a:r>
            <a:r>
              <a:rPr lang="en-US" i="1"/>
              <a:t>ch</a:t>
            </a:r>
            <a:r>
              <a:rPr lang="en-US"/>
              <a:t> y </a:t>
            </a:r>
            <a:r>
              <a:rPr lang="en-US" i="1"/>
              <a:t>R</a:t>
            </a:r>
            <a:r>
              <a:rPr lang="en-US"/>
              <a:t> es 31 o 37:</a:t>
            </a:r>
          </a:p>
          <a:p>
            <a:pPr lvl="1"/>
            <a:r>
              <a:rPr lang="en-US"/>
              <a:t>interpretamos </a:t>
            </a:r>
            <a:r>
              <a:rPr lang="en-US" i="1"/>
              <a:t>s</a:t>
            </a:r>
            <a:r>
              <a:rPr lang="en-US"/>
              <a:t> como un número entero de </a:t>
            </a:r>
            <a:r>
              <a:rPr lang="en-US" i="1"/>
              <a:t>p</a:t>
            </a:r>
            <a:r>
              <a:rPr lang="en-US"/>
              <a:t>+1 dígitos en base </a:t>
            </a:r>
            <a:r>
              <a:rPr lang="en-US" i="1"/>
              <a:t>R</a:t>
            </a:r>
            <a:r>
              <a:rPr lang="en-US"/>
              <a:t> </a:t>
            </a:r>
          </a:p>
          <a:p>
            <a:r>
              <a:rPr lang="en-US"/>
              <a:t>Finalmente, hay que convertir </a:t>
            </a:r>
            <a:r>
              <a:rPr lang="en-US" i="1"/>
              <a:t>k</a:t>
            </a:r>
            <a:r>
              <a:rPr lang="en-US"/>
              <a:t> a un índice </a:t>
            </a:r>
            <a:r>
              <a:rPr lang="en-US" i="1"/>
              <a:t>i</a:t>
            </a:r>
            <a:r>
              <a:rPr lang="en-US"/>
              <a:t> válido para la tabla, es decir, un número entre 0 y </a:t>
            </a:r>
            <a:r>
              <a:rPr lang="en-US" i="1"/>
              <a:t>m</a:t>
            </a:r>
            <a:r>
              <a:rPr lang="en-US"/>
              <a:t>–1: </a:t>
            </a:r>
            <a:r>
              <a:rPr lang="en-US" i="1"/>
              <a:t>i</a:t>
            </a:r>
            <a:r>
              <a:rPr lang="en-US"/>
              <a:t> = </a:t>
            </a:r>
            <a:r>
              <a:rPr lang="en-US" i="1"/>
              <a:t>k</a:t>
            </a:r>
            <a:r>
              <a:rPr lang="en-US"/>
              <a:t> mod </a:t>
            </a:r>
            <a:r>
              <a:rPr lang="en-US" i="1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8683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BBA5-29F0-0C40-89A9-64DBEC5D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Otros temas, que no vamos a 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ABB1-0850-424E-9D34-4FF78A4B2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hashing universal</a:t>
            </a:r>
          </a:p>
          <a:p>
            <a:r>
              <a:rPr lang="en-US"/>
              <a:t>hashing perfecto</a:t>
            </a:r>
          </a:p>
        </p:txBody>
      </p:sp>
    </p:spTree>
    <p:extLst>
      <p:ext uri="{BB962C8B-B14F-4D97-AF65-F5344CB8AC3E}">
        <p14:creationId xmlns:p14="http://schemas.microsoft.com/office/powerpoint/2010/main" val="304322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C33A-E3B9-804E-A44F-11866131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búsqueda es lo primero … y, si lo buscado no está, entonces (posiblemente) la inserción es lo segundo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0BC9-C8DC-5244-A860-D80F5BCC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</a:pPr>
            <a:r>
              <a:rPr lang="en-US"/>
              <a:t>O sea, a partir de la clave, lo primero es buscarla (eficiente-mente) en el diccionario</a:t>
            </a:r>
          </a:p>
          <a:p>
            <a:pPr>
              <a:lnSpc>
                <a:spcPct val="112000"/>
              </a:lnSpc>
            </a:pPr>
            <a:r>
              <a:rPr lang="en-US"/>
              <a:t>Si la encontramos, entonces ahora tenemos acceso a la información asociada a la clave</a:t>
            </a:r>
          </a:p>
          <a:p>
            <a:pPr>
              <a:lnSpc>
                <a:spcPct val="112000"/>
              </a:lnSpc>
            </a:pPr>
            <a:r>
              <a:rPr lang="en-US"/>
              <a:t>… si no la encontramos, entonces, tal vez, queremos ingresarla al diccionario junto al resto de la información correspondiente</a:t>
            </a:r>
          </a:p>
        </p:txBody>
      </p:sp>
    </p:spTree>
    <p:extLst>
      <p:ext uri="{BB962C8B-B14F-4D97-AF65-F5344CB8AC3E}">
        <p14:creationId xmlns:p14="http://schemas.microsoft.com/office/powerpoint/2010/main" val="81210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29B2-F7B2-3A44-9A62-0298059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Implementa-mos un diccionario como un 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10DC-55F2-B643-B11E-96888E6F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944" y="864108"/>
            <a:ext cx="3436523" cy="5120640"/>
          </a:xfrm>
        </p:spPr>
        <p:txBody>
          <a:bodyPr/>
          <a:lstStyle/>
          <a:p>
            <a:r>
              <a:rPr lang="en-US"/>
              <a:t>Los nodos del árbol contienen esencialmente las claves</a:t>
            </a:r>
          </a:p>
          <a:p>
            <a:r>
              <a:rPr lang="en-US"/>
              <a:t>… que están totalmente ordenadas</a:t>
            </a:r>
          </a:p>
          <a:p>
            <a:pPr>
              <a:spcBef>
                <a:spcPts val="3600"/>
              </a:spcBef>
            </a:pPr>
            <a:r>
              <a:rPr lang="en-US" sz="1900" b="1"/>
              <a:t>(</a:t>
            </a:r>
            <a:r>
              <a:rPr lang="en-US" sz="1900"/>
              <a:t> además, contienen punteros</a:t>
            </a:r>
          </a:p>
          <a:p>
            <a:pPr>
              <a:spcBef>
                <a:spcPts val="1200"/>
              </a:spcBef>
            </a:pPr>
            <a:r>
              <a:rPr lang="en-US" sz="1900"/>
              <a:t>… tanto para mantener el árbol unido y poder recorrerlo —al buscar—</a:t>
            </a:r>
          </a:p>
          <a:p>
            <a:pPr>
              <a:spcBef>
                <a:spcPts val="1200"/>
              </a:spcBef>
            </a:pPr>
            <a:r>
              <a:rPr lang="en-US" sz="1900"/>
              <a:t>… como para tener acceso a la información asociada a la clave </a:t>
            </a:r>
            <a:r>
              <a:rPr lang="en-US" sz="1900" b="1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24E31B-B984-544E-91F9-6E5B9257294E}"/>
              </a:ext>
            </a:extLst>
          </p:cNvPr>
          <p:cNvSpPr/>
          <p:nvPr/>
        </p:nvSpPr>
        <p:spPr>
          <a:xfrm>
            <a:off x="5343091" y="13971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D9F56F-01AC-A445-A474-252BE7A91AE5}"/>
              </a:ext>
            </a:extLst>
          </p:cNvPr>
          <p:cNvSpPr/>
          <p:nvPr/>
        </p:nvSpPr>
        <p:spPr>
          <a:xfrm>
            <a:off x="6510407" y="25644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F25E2E-9E42-C64E-8E16-7315B5796327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5841274" y="189535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14C86F7-4053-CE44-B5A3-BE99543705C5}"/>
              </a:ext>
            </a:extLst>
          </p:cNvPr>
          <p:cNvSpPr/>
          <p:nvPr/>
        </p:nvSpPr>
        <p:spPr>
          <a:xfrm>
            <a:off x="5923226" y="373180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909E4D-00A0-2843-9333-F1420AE9710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6215055" y="306266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81AA0DB-45D5-8346-BB2D-44971A4E51F2}"/>
              </a:ext>
            </a:extLst>
          </p:cNvPr>
          <p:cNvSpPr/>
          <p:nvPr/>
        </p:nvSpPr>
        <p:spPr>
          <a:xfrm>
            <a:off x="7090542" y="373180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>
                <a:solidFill>
                  <a:srgbClr val="FF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98A50D-4E3A-B849-90D3-9DB6F9347D74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7008590" y="306266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7E96A55-430F-9545-A901-4E31E10D57E8}"/>
              </a:ext>
            </a:extLst>
          </p:cNvPr>
          <p:cNvSpPr/>
          <p:nvPr/>
        </p:nvSpPr>
        <p:spPr>
          <a:xfrm>
            <a:off x="4165188" y="25644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95619-3488-9F4A-8771-8DC77CD67206}"/>
              </a:ext>
            </a:extLst>
          </p:cNvPr>
          <p:cNvSpPr/>
          <p:nvPr/>
        </p:nvSpPr>
        <p:spPr>
          <a:xfrm>
            <a:off x="3581530" y="373180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C1FE62-9EA9-5849-8FC3-040E6542B827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3873359" y="306266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9ACC23-05EC-6A4A-A930-B755ADE31BE5}"/>
              </a:ext>
            </a:extLst>
          </p:cNvPr>
          <p:cNvSpPr/>
          <p:nvPr/>
        </p:nvSpPr>
        <p:spPr>
          <a:xfrm>
            <a:off x="4746124" y="373180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A14EF8-055F-4A46-8813-28C9914448C1}"/>
              </a:ext>
            </a:extLst>
          </p:cNvPr>
          <p:cNvCxnSpPr>
            <a:stCxn id="11" idx="5"/>
            <a:endCxn id="14" idx="0"/>
          </p:cNvCxnSpPr>
          <p:nvPr/>
        </p:nvCxnSpPr>
        <p:spPr>
          <a:xfrm>
            <a:off x="4663371" y="306266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52BA95-68CC-ED43-8504-DBB4AC2E321F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4457017" y="189535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C152E3-A862-FE42-94F1-ECAE716F934C}"/>
              </a:ext>
            </a:extLst>
          </p:cNvPr>
          <p:cNvCxnSpPr>
            <a:stCxn id="21" idx="0"/>
            <a:endCxn id="14" idx="3"/>
          </p:cNvCxnSpPr>
          <p:nvPr/>
        </p:nvCxnSpPr>
        <p:spPr>
          <a:xfrm flipV="1">
            <a:off x="4725006" y="422998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160C292-8BDF-2347-BA7E-7BA7559078AD}"/>
              </a:ext>
            </a:extLst>
          </p:cNvPr>
          <p:cNvSpPr/>
          <p:nvPr/>
        </p:nvSpPr>
        <p:spPr>
          <a:xfrm>
            <a:off x="4433177" y="491065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619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A4A3-7741-264A-B7DE-CCCDA28C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 las claves realmente fueran los números del 1 al 12, podría-mos usar un arreglo </a:t>
            </a:r>
            <a:r>
              <a:rPr lang="en-US" i="1"/>
              <a:t>T</a:t>
            </a:r>
            <a:r>
              <a:rPr lang="en-US"/>
              <a:t> (de punteros)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FA31-5C48-EA4F-B39B-9216BD19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078" y="211667"/>
            <a:ext cx="4067189" cy="6434666"/>
          </a:xfrm>
        </p:spPr>
        <p:txBody>
          <a:bodyPr>
            <a:normAutofit/>
          </a:bodyPr>
          <a:lstStyle/>
          <a:p>
            <a:r>
              <a:rPr lang="en-US"/>
              <a:t>La búsqueda de (el objeto con) la clave </a:t>
            </a:r>
            <a:r>
              <a:rPr lang="en-US" i="1"/>
              <a:t>k</a:t>
            </a:r>
            <a:r>
              <a:rPr lang="en-US"/>
              <a:t> es ahora muy rápida:</a:t>
            </a:r>
          </a:p>
          <a:p>
            <a:pPr marL="403225" lvl="1" indent="-176213"/>
            <a:r>
              <a:rPr lang="en-US" i="1"/>
              <a:t>T</a:t>
            </a:r>
            <a:r>
              <a:rPr lang="en-US"/>
              <a:t>[</a:t>
            </a:r>
            <a:r>
              <a:rPr lang="en-US" i="1"/>
              <a:t>k</a:t>
            </a:r>
            <a:r>
              <a:rPr lang="en-US"/>
              <a:t>] = </a:t>
            </a:r>
            <a:r>
              <a:rPr lang="en-US">
                <a:solidFill>
                  <a:schemeClr val="tx1"/>
                </a:solidFill>
              </a:rPr>
              <a:t>∅  ⇒  el objeto no está</a:t>
            </a:r>
          </a:p>
          <a:p>
            <a:pPr marL="403225" lvl="1" indent="-176213"/>
            <a:r>
              <a:rPr lang="en-US" i="1">
                <a:solidFill>
                  <a:schemeClr val="tx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i="1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] ≠ ∅  ⇒  el objeto está</a:t>
            </a:r>
          </a:p>
          <a:p>
            <a:r>
              <a:rPr lang="en-US">
                <a:solidFill>
                  <a:schemeClr val="tx1"/>
                </a:solidFill>
              </a:rPr>
              <a:t>En principio, no es necesario almacenar las claves:</a:t>
            </a:r>
          </a:p>
          <a:p>
            <a:pPr marL="403225" lvl="1" indent="-176213"/>
            <a:r>
              <a:rPr lang="en-US">
                <a:solidFill>
                  <a:schemeClr val="tx1"/>
                </a:solidFill>
              </a:rPr>
              <a:t>son los índices del arreglo</a:t>
            </a:r>
            <a:endParaRPr lang="en-US"/>
          </a:p>
          <a:p>
            <a:r>
              <a:rPr lang="en-US">
                <a:solidFill>
                  <a:schemeClr val="tx1"/>
                </a:solidFill>
              </a:rPr>
              <a:t>… y no es necesario almacenar punteros a los hijos o al padre:</a:t>
            </a:r>
          </a:p>
          <a:p>
            <a:pPr marL="403225" lvl="1" indent="-176213"/>
            <a:r>
              <a:rPr lang="en-US">
                <a:solidFill>
                  <a:schemeClr val="tx1"/>
                </a:solidFill>
              </a:rPr>
              <a:t>sólo a la información asociada a la clave</a:t>
            </a:r>
          </a:p>
          <a:p>
            <a:pPr marL="403225" lvl="1" indent="-176213"/>
            <a:r>
              <a:rPr lang="en-US">
                <a:solidFill>
                  <a:schemeClr val="tx1"/>
                </a:solidFill>
              </a:rPr>
              <a:t>para recorrer el arreglo sólo hace falta cambiar el valor del índice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00BBD-13DD-D94F-A789-DB65542732C0}"/>
              </a:ext>
            </a:extLst>
          </p:cNvPr>
          <p:cNvSpPr/>
          <p:nvPr/>
        </p:nvSpPr>
        <p:spPr>
          <a:xfrm>
            <a:off x="4095031" y="1018095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596B3-357D-E949-8FC2-275D8BAF1CF9}"/>
              </a:ext>
            </a:extLst>
          </p:cNvPr>
          <p:cNvSpPr txBox="1"/>
          <p:nvPr/>
        </p:nvSpPr>
        <p:spPr>
          <a:xfrm>
            <a:off x="3783947" y="10180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7528-CA98-5A4B-8373-38A5B5BAD4DC}"/>
              </a:ext>
            </a:extLst>
          </p:cNvPr>
          <p:cNvSpPr txBox="1"/>
          <p:nvPr/>
        </p:nvSpPr>
        <p:spPr>
          <a:xfrm>
            <a:off x="3783947" y="1395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5B5BA-D1C5-8444-BB89-4DC4DC80E8C7}"/>
              </a:ext>
            </a:extLst>
          </p:cNvPr>
          <p:cNvSpPr txBox="1"/>
          <p:nvPr/>
        </p:nvSpPr>
        <p:spPr>
          <a:xfrm>
            <a:off x="3783947" y="17722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6E560-0518-F24F-A531-556228312FF5}"/>
              </a:ext>
            </a:extLst>
          </p:cNvPr>
          <p:cNvSpPr txBox="1"/>
          <p:nvPr/>
        </p:nvSpPr>
        <p:spPr>
          <a:xfrm>
            <a:off x="3783947" y="2149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18998-C469-5F49-B830-C6196C70FB30}"/>
              </a:ext>
            </a:extLst>
          </p:cNvPr>
          <p:cNvSpPr txBox="1"/>
          <p:nvPr/>
        </p:nvSpPr>
        <p:spPr>
          <a:xfrm>
            <a:off x="3783947" y="25263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FED6B-8D5F-6F43-B697-C41F45FAE5F8}"/>
              </a:ext>
            </a:extLst>
          </p:cNvPr>
          <p:cNvSpPr txBox="1"/>
          <p:nvPr/>
        </p:nvSpPr>
        <p:spPr>
          <a:xfrm>
            <a:off x="3783947" y="2903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AF2BD-DF55-C147-9D77-F9C41D74E4C7}"/>
              </a:ext>
            </a:extLst>
          </p:cNvPr>
          <p:cNvSpPr txBox="1"/>
          <p:nvPr/>
        </p:nvSpPr>
        <p:spPr>
          <a:xfrm>
            <a:off x="3783947" y="32805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22929-A95F-964E-8B5A-D1025DC49F5A}"/>
              </a:ext>
            </a:extLst>
          </p:cNvPr>
          <p:cNvSpPr txBox="1"/>
          <p:nvPr/>
        </p:nvSpPr>
        <p:spPr>
          <a:xfrm>
            <a:off x="3783947" y="36575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89BA3-E003-4A42-9F50-C1374B2258B9}"/>
              </a:ext>
            </a:extLst>
          </p:cNvPr>
          <p:cNvSpPr txBox="1"/>
          <p:nvPr/>
        </p:nvSpPr>
        <p:spPr>
          <a:xfrm>
            <a:off x="3783947" y="40256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85E51-CC5F-E443-AB6A-22FCA64DF4EE}"/>
              </a:ext>
            </a:extLst>
          </p:cNvPr>
          <p:cNvSpPr txBox="1"/>
          <p:nvPr/>
        </p:nvSpPr>
        <p:spPr>
          <a:xfrm>
            <a:off x="3717958" y="440272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6E7A5F-12E5-9A41-B725-11B4B1C51E13}"/>
              </a:ext>
            </a:extLst>
          </p:cNvPr>
          <p:cNvSpPr txBox="1"/>
          <p:nvPr/>
        </p:nvSpPr>
        <p:spPr>
          <a:xfrm>
            <a:off x="3717958" y="477979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97073F-EAC7-4B4F-A052-81BBF80BFC0E}"/>
              </a:ext>
            </a:extLst>
          </p:cNvPr>
          <p:cNvSpPr txBox="1"/>
          <p:nvPr/>
        </p:nvSpPr>
        <p:spPr>
          <a:xfrm>
            <a:off x="3717958" y="51568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42E1FE-1C59-9048-86E2-572E3CBBA33D}"/>
              </a:ext>
            </a:extLst>
          </p:cNvPr>
          <p:cNvCxnSpPr/>
          <p:nvPr/>
        </p:nvCxnSpPr>
        <p:spPr>
          <a:xfrm>
            <a:off x="4481530" y="1206631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C3AC732-A09F-5441-818A-60CE526C0E6B}"/>
              </a:ext>
            </a:extLst>
          </p:cNvPr>
          <p:cNvSpPr/>
          <p:nvPr/>
        </p:nvSpPr>
        <p:spPr>
          <a:xfrm>
            <a:off x="4095031" y="137590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364472-10E2-A640-AFD6-F6C03AB6C224}"/>
              </a:ext>
            </a:extLst>
          </p:cNvPr>
          <p:cNvSpPr/>
          <p:nvPr/>
        </p:nvSpPr>
        <p:spPr>
          <a:xfrm>
            <a:off x="4095031" y="1752980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079B3D-8A60-9249-B4EC-119825444C75}"/>
              </a:ext>
            </a:extLst>
          </p:cNvPr>
          <p:cNvCxnSpPr>
            <a:cxnSpLocks/>
          </p:cNvCxnSpPr>
          <p:nvPr/>
        </p:nvCxnSpPr>
        <p:spPr>
          <a:xfrm flipV="1">
            <a:off x="4481530" y="1934885"/>
            <a:ext cx="803851" cy="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5D6F659-DCEE-9B4C-9F02-A47BAEB13C41}"/>
              </a:ext>
            </a:extLst>
          </p:cNvPr>
          <p:cNvSpPr/>
          <p:nvPr/>
        </p:nvSpPr>
        <p:spPr>
          <a:xfrm>
            <a:off x="4095031" y="211079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26CCD9-347F-A74F-A1EB-901B82FC68E8}"/>
              </a:ext>
            </a:extLst>
          </p:cNvPr>
          <p:cNvCxnSpPr/>
          <p:nvPr/>
        </p:nvCxnSpPr>
        <p:spPr>
          <a:xfrm>
            <a:off x="4474984" y="2323207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80EF71F-8A47-844A-9CC0-6FF2FA3FE092}"/>
              </a:ext>
            </a:extLst>
          </p:cNvPr>
          <p:cNvSpPr/>
          <p:nvPr/>
        </p:nvSpPr>
        <p:spPr>
          <a:xfrm>
            <a:off x="4095031" y="248173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D9FBC6-27C1-7248-AC73-746DFD8F0704}"/>
              </a:ext>
            </a:extLst>
          </p:cNvPr>
          <p:cNvCxnSpPr/>
          <p:nvPr/>
        </p:nvCxnSpPr>
        <p:spPr>
          <a:xfrm>
            <a:off x="4481530" y="2670269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829B26B-E42C-7440-9016-8E7CB5BB46D2}"/>
              </a:ext>
            </a:extLst>
          </p:cNvPr>
          <p:cNvSpPr/>
          <p:nvPr/>
        </p:nvSpPr>
        <p:spPr>
          <a:xfrm>
            <a:off x="4095031" y="2839546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5D8915-D0B8-B341-8FFA-DE9E74D59E88}"/>
              </a:ext>
            </a:extLst>
          </p:cNvPr>
          <p:cNvSpPr/>
          <p:nvPr/>
        </p:nvSpPr>
        <p:spPr>
          <a:xfrm>
            <a:off x="4095031" y="321661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AA5F83-B276-7647-A00B-1BB24706068B}"/>
              </a:ext>
            </a:extLst>
          </p:cNvPr>
          <p:cNvCxnSpPr/>
          <p:nvPr/>
        </p:nvCxnSpPr>
        <p:spPr>
          <a:xfrm>
            <a:off x="4481530" y="3405154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C96291F-A3F6-0344-A30F-A670D9A07435}"/>
              </a:ext>
            </a:extLst>
          </p:cNvPr>
          <p:cNvSpPr/>
          <p:nvPr/>
        </p:nvSpPr>
        <p:spPr>
          <a:xfrm>
            <a:off x="4095031" y="3574431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0AAFAD-A1CC-0D40-9307-CC2BCF052D3C}"/>
              </a:ext>
            </a:extLst>
          </p:cNvPr>
          <p:cNvSpPr/>
          <p:nvPr/>
        </p:nvSpPr>
        <p:spPr>
          <a:xfrm>
            <a:off x="4095031" y="3932244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8955EA-C2F8-A648-B1A2-2BFAE3AEA063}"/>
              </a:ext>
            </a:extLst>
          </p:cNvPr>
          <p:cNvCxnSpPr/>
          <p:nvPr/>
        </p:nvCxnSpPr>
        <p:spPr>
          <a:xfrm>
            <a:off x="4465184" y="4139094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524D3D8-C2D9-C74E-B0C1-C90588370A1E}"/>
              </a:ext>
            </a:extLst>
          </p:cNvPr>
          <p:cNvSpPr/>
          <p:nvPr/>
        </p:nvSpPr>
        <p:spPr>
          <a:xfrm>
            <a:off x="4095031" y="4290057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05862-AAEC-944E-A2A3-57D947EDB38C}"/>
              </a:ext>
            </a:extLst>
          </p:cNvPr>
          <p:cNvCxnSpPr/>
          <p:nvPr/>
        </p:nvCxnSpPr>
        <p:spPr>
          <a:xfrm>
            <a:off x="4458638" y="4516166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4CC65CA-0413-6145-AD1F-CC5E1B0D6EBE}"/>
              </a:ext>
            </a:extLst>
          </p:cNvPr>
          <p:cNvSpPr/>
          <p:nvPr/>
        </p:nvSpPr>
        <p:spPr>
          <a:xfrm>
            <a:off x="4095031" y="4667129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8857FB-8F13-D34E-9842-C6EF86AAB2D4}"/>
              </a:ext>
            </a:extLst>
          </p:cNvPr>
          <p:cNvSpPr/>
          <p:nvPr/>
        </p:nvSpPr>
        <p:spPr>
          <a:xfrm>
            <a:off x="4095031" y="5024942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CEAAE9-970E-694A-8695-3C9DD7D1CD3D}"/>
              </a:ext>
            </a:extLst>
          </p:cNvPr>
          <p:cNvCxnSpPr/>
          <p:nvPr/>
        </p:nvCxnSpPr>
        <p:spPr>
          <a:xfrm>
            <a:off x="4458638" y="5255670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016A0321-73A0-7247-B3CA-6362029B6BED}"/>
              </a:ext>
            </a:extLst>
          </p:cNvPr>
          <p:cNvSpPr/>
          <p:nvPr/>
        </p:nvSpPr>
        <p:spPr>
          <a:xfrm>
            <a:off x="5270136" y="1169360"/>
            <a:ext cx="2058277" cy="149629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asociada a la clave 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B2930-BF4C-E94D-B33D-2FFF512690EB}"/>
              </a:ext>
            </a:extLst>
          </p:cNvPr>
          <p:cNvSpPr txBox="1"/>
          <p:nvPr/>
        </p:nvSpPr>
        <p:spPr>
          <a:xfrm>
            <a:off x="4290310" y="5989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74" name="Cloud 73">
            <a:extLst>
              <a:ext uri="{FF2B5EF4-FFF2-40B4-BE49-F238E27FC236}">
                <a16:creationId xmlns:a16="http://schemas.microsoft.com/office/drawing/2014/main" id="{260C14A3-699C-2041-A218-D403C3208CFF}"/>
              </a:ext>
            </a:extLst>
          </p:cNvPr>
          <p:cNvSpPr/>
          <p:nvPr/>
        </p:nvSpPr>
        <p:spPr>
          <a:xfrm>
            <a:off x="5270136" y="4577996"/>
            <a:ext cx="2058277" cy="149629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asociada a la clave 12</a:t>
            </a:r>
          </a:p>
        </p:txBody>
      </p:sp>
    </p:spTree>
    <p:extLst>
      <p:ext uri="{BB962C8B-B14F-4D97-AF65-F5344CB8AC3E}">
        <p14:creationId xmlns:p14="http://schemas.microsoft.com/office/powerpoint/2010/main" val="90883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2FCA-0481-E945-AD05-CE18EC5F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realidad de las claves hace que usar las claves directamente como índice del arreglo no sea práctico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1AB9-A2D5-1446-BD67-958E6488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20133"/>
            <a:ext cx="7315200" cy="6417734"/>
          </a:xfrm>
        </p:spPr>
        <p:txBody>
          <a:bodyPr>
            <a:normAutofit/>
          </a:bodyPr>
          <a:lstStyle/>
          <a:p>
            <a:r>
              <a:rPr lang="en-US"/>
              <a:t>Incluso si las claves fueran números enteros mucho más grandes que 12, pero todavía en un rango razonable (p.ej., 0 a 65,535, es decir, 16 bits) podríamos usar un arreglo</a:t>
            </a:r>
          </a:p>
          <a:p>
            <a:r>
              <a:rPr lang="en-US"/>
              <a:t>Pero ¿qué pasa si las claves son los rut’s de las personas?</a:t>
            </a:r>
          </a:p>
          <a:p>
            <a:r>
              <a:rPr lang="en-US"/>
              <a:t>P.ej., en el caso de los estudiantes de la universidad:</a:t>
            </a:r>
          </a:p>
          <a:p>
            <a:pPr marL="403225" lvl="1" indent="-176213"/>
            <a:r>
              <a:rPr lang="en-US"/>
              <a:t>el rango abarca hasta el número 25,000,000 (aprox.)</a:t>
            </a:r>
          </a:p>
          <a:p>
            <a:pPr lvl="1" indent="0">
              <a:buNone/>
            </a:pPr>
            <a:r>
              <a:rPr lang="en-US"/>
              <a:t>… pero la universidad sólo tiene unos 25,000 estudiantes</a:t>
            </a:r>
          </a:p>
          <a:p>
            <a:pPr lvl="1" indent="0">
              <a:buNone/>
            </a:pPr>
            <a:r>
              <a:rPr lang="en-US"/>
              <a:t>… en promedio, sólo una de cada 1,000 casillas estaría ocupada</a:t>
            </a:r>
          </a:p>
          <a:p>
            <a:pPr indent="-176213"/>
            <a:r>
              <a:rPr lang="en-US"/>
              <a:t>¿Y si las claves son los números de los teléfonos celulares?</a:t>
            </a:r>
          </a:p>
          <a:p>
            <a:pPr indent="-176213"/>
            <a:r>
              <a:rPr lang="en-US"/>
              <a:t>Según la naturaleza de los datos, las claves pueden pertenecer a dominios muy variados y de cardinalidades muy grandes en comparación a la cantidad de datos que nos interesan</a:t>
            </a:r>
          </a:p>
        </p:txBody>
      </p:sp>
    </p:spTree>
    <p:extLst>
      <p:ext uri="{BB962C8B-B14F-4D97-AF65-F5344CB8AC3E}">
        <p14:creationId xmlns:p14="http://schemas.microsoft.com/office/powerpoint/2010/main" val="98670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45AE-B8D7-D940-976E-77633572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 solución es usar </a:t>
            </a:r>
            <a:r>
              <a:rPr lang="en-US" b="1" i="1"/>
              <a:t>hashing</a:t>
            </a:r>
            <a:r>
              <a:rPr lang="en-US"/>
              <a:t>:</a:t>
            </a:r>
            <a:br>
              <a:rPr lang="en-US"/>
            </a:br>
            <a:r>
              <a:rPr lang="en-US"/>
              <a:t>- la clave no se usa directamente como índice</a:t>
            </a:r>
            <a:br>
              <a:rPr lang="en-US"/>
            </a:br>
            <a:r>
              <a:rPr lang="en-US"/>
              <a:t>- el índice </a:t>
            </a:r>
            <a:r>
              <a:rPr lang="en-US" b="1"/>
              <a:t>se calcula</a:t>
            </a:r>
            <a:r>
              <a:rPr lang="en-US"/>
              <a:t> a partir de la clave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BC4AD-54A7-0E48-A80D-5D0DB269E362}"/>
              </a:ext>
            </a:extLst>
          </p:cNvPr>
          <p:cNvSpPr/>
          <p:nvPr/>
        </p:nvSpPr>
        <p:spPr>
          <a:xfrm>
            <a:off x="8572139" y="1014905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618A-1475-C146-A5BF-2C870811FCC3}"/>
              </a:ext>
            </a:extLst>
          </p:cNvPr>
          <p:cNvSpPr txBox="1"/>
          <p:nvPr/>
        </p:nvSpPr>
        <p:spPr>
          <a:xfrm>
            <a:off x="8261055" y="10149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877B6-4125-854D-8A45-B58D446ECF3C}"/>
              </a:ext>
            </a:extLst>
          </p:cNvPr>
          <p:cNvSpPr txBox="1"/>
          <p:nvPr/>
        </p:nvSpPr>
        <p:spPr>
          <a:xfrm>
            <a:off x="8261055" y="13919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30C3E-4915-0042-809B-F7F228B93E16}"/>
              </a:ext>
            </a:extLst>
          </p:cNvPr>
          <p:cNvSpPr txBox="1"/>
          <p:nvPr/>
        </p:nvSpPr>
        <p:spPr>
          <a:xfrm>
            <a:off x="8261055" y="17690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F1D0-F151-BB4A-B0FC-D6B18F40868E}"/>
              </a:ext>
            </a:extLst>
          </p:cNvPr>
          <p:cNvSpPr txBox="1"/>
          <p:nvPr/>
        </p:nvSpPr>
        <p:spPr>
          <a:xfrm>
            <a:off x="8261055" y="21461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3C5E2-AAEC-2448-9F6E-990DA1FCC36C}"/>
              </a:ext>
            </a:extLst>
          </p:cNvPr>
          <p:cNvSpPr txBox="1"/>
          <p:nvPr/>
        </p:nvSpPr>
        <p:spPr>
          <a:xfrm>
            <a:off x="8035032" y="499883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2CF104-D903-384C-91DF-63DB8E458DDC}"/>
              </a:ext>
            </a:extLst>
          </p:cNvPr>
          <p:cNvCxnSpPr>
            <a:cxnSpLocks/>
          </p:cNvCxnSpPr>
          <p:nvPr/>
        </p:nvCxnSpPr>
        <p:spPr>
          <a:xfrm flipV="1">
            <a:off x="8958638" y="965050"/>
            <a:ext cx="826743" cy="23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595E28A-0BB5-7E45-B28A-8A85A5E13F33}"/>
              </a:ext>
            </a:extLst>
          </p:cNvPr>
          <p:cNvSpPr/>
          <p:nvPr/>
        </p:nvSpPr>
        <p:spPr>
          <a:xfrm>
            <a:off x="8572139" y="137271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5102C3-7423-5A4A-8431-C8FA82416A2F}"/>
              </a:ext>
            </a:extLst>
          </p:cNvPr>
          <p:cNvSpPr/>
          <p:nvPr/>
        </p:nvSpPr>
        <p:spPr>
          <a:xfrm>
            <a:off x="8572139" y="1749790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17944E-79B4-6849-8683-B3229CAAB01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8638" y="1907649"/>
            <a:ext cx="792124" cy="3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4F5F079-55B6-4E4A-AC8D-78D6B575A0FF}"/>
              </a:ext>
            </a:extLst>
          </p:cNvPr>
          <p:cNvSpPr/>
          <p:nvPr/>
        </p:nvSpPr>
        <p:spPr>
          <a:xfrm>
            <a:off x="8572139" y="210760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96F416-B14A-F747-9C3A-63674BC0E417}"/>
              </a:ext>
            </a:extLst>
          </p:cNvPr>
          <p:cNvCxnSpPr>
            <a:cxnSpLocks/>
          </p:cNvCxnSpPr>
          <p:nvPr/>
        </p:nvCxnSpPr>
        <p:spPr>
          <a:xfrm>
            <a:off x="8952092" y="2320017"/>
            <a:ext cx="704129" cy="2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1BC2-EFFD-3E42-98AA-9195BEE75D4B}"/>
              </a:ext>
            </a:extLst>
          </p:cNvPr>
          <p:cNvSpPr/>
          <p:nvPr/>
        </p:nvSpPr>
        <p:spPr>
          <a:xfrm>
            <a:off x="8572139" y="2478543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90B586-3D03-CE43-B670-1E2D08112EE7}"/>
              </a:ext>
            </a:extLst>
          </p:cNvPr>
          <p:cNvCxnSpPr>
            <a:cxnSpLocks/>
          </p:cNvCxnSpPr>
          <p:nvPr/>
        </p:nvCxnSpPr>
        <p:spPr>
          <a:xfrm>
            <a:off x="8958638" y="2667079"/>
            <a:ext cx="697583" cy="25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D96D5-DA78-954E-8034-8FA636742147}"/>
              </a:ext>
            </a:extLst>
          </p:cNvPr>
          <p:cNvSpPr/>
          <p:nvPr/>
        </p:nvSpPr>
        <p:spPr>
          <a:xfrm>
            <a:off x="8572139" y="2836356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2B3CC3-1E69-154C-8B00-264F014ED590}"/>
              </a:ext>
            </a:extLst>
          </p:cNvPr>
          <p:cNvSpPr/>
          <p:nvPr/>
        </p:nvSpPr>
        <p:spPr>
          <a:xfrm>
            <a:off x="8572139" y="3213428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FE0727-AF75-E84E-AEA2-AFF4C528A3F0}"/>
              </a:ext>
            </a:extLst>
          </p:cNvPr>
          <p:cNvCxnSpPr>
            <a:cxnSpLocks/>
          </p:cNvCxnSpPr>
          <p:nvPr/>
        </p:nvCxnSpPr>
        <p:spPr>
          <a:xfrm>
            <a:off x="8958638" y="3401964"/>
            <a:ext cx="785067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CEE09-6156-E040-9DBB-13C7CCD94229}"/>
              </a:ext>
            </a:extLst>
          </p:cNvPr>
          <p:cNvSpPr/>
          <p:nvPr/>
        </p:nvSpPr>
        <p:spPr>
          <a:xfrm>
            <a:off x="8572139" y="4575059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∅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F1F9F-0F6E-924A-BCBE-BEF2DEBEA1E8}"/>
              </a:ext>
            </a:extLst>
          </p:cNvPr>
          <p:cNvSpPr/>
          <p:nvPr/>
        </p:nvSpPr>
        <p:spPr>
          <a:xfrm>
            <a:off x="8572139" y="4932872"/>
            <a:ext cx="772998" cy="377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E68767-E469-EC42-B5F0-2A5E81BED6C5}"/>
              </a:ext>
            </a:extLst>
          </p:cNvPr>
          <p:cNvCxnSpPr/>
          <p:nvPr/>
        </p:nvCxnSpPr>
        <p:spPr>
          <a:xfrm>
            <a:off x="8935746" y="5163600"/>
            <a:ext cx="82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DEA5E3EA-C0A7-3C48-A193-BD7D5623590D}"/>
              </a:ext>
            </a:extLst>
          </p:cNvPr>
          <p:cNvSpPr/>
          <p:nvPr/>
        </p:nvSpPr>
        <p:spPr>
          <a:xfrm>
            <a:off x="9743705" y="833588"/>
            <a:ext cx="2275241" cy="214812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asociada a la clave </a:t>
            </a:r>
            <a:r>
              <a:rPr lang="en-US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cuyo </a:t>
            </a:r>
            <a:r>
              <a:rPr lang="en-US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 de hash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38DD7-E6F1-C14A-984E-C55AECC898B9}"/>
              </a:ext>
            </a:extLst>
          </p:cNvPr>
          <p:cNvSpPr txBox="1"/>
          <p:nvPr/>
        </p:nvSpPr>
        <p:spPr>
          <a:xfrm>
            <a:off x="8767418" y="595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7A87352B-9990-B44A-90DD-23CEBA712699}"/>
              </a:ext>
            </a:extLst>
          </p:cNvPr>
          <p:cNvSpPr/>
          <p:nvPr/>
        </p:nvSpPr>
        <p:spPr>
          <a:xfrm>
            <a:off x="3296866" y="2065270"/>
            <a:ext cx="2536668" cy="267936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dominio </a:t>
            </a:r>
            <a:r>
              <a:rPr lang="en-US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claves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p.ej., todos los rut’s posibles )</a:t>
            </a: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30EF3BB8-3682-2242-9FE7-F85567F8FE4E}"/>
              </a:ext>
            </a:extLst>
          </p:cNvPr>
          <p:cNvSpPr/>
          <p:nvPr/>
        </p:nvSpPr>
        <p:spPr>
          <a:xfrm>
            <a:off x="6463669" y="2810011"/>
            <a:ext cx="1117600" cy="6411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EB0A80-DF66-6D4C-AD5F-05F0AF412F8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405336" y="3130570"/>
            <a:ext cx="1058333" cy="15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19EA7D-42D6-644C-80E3-4F5D0D66BC92}"/>
              </a:ext>
            </a:extLst>
          </p:cNvPr>
          <p:cNvSpPr txBox="1"/>
          <p:nvPr/>
        </p:nvSpPr>
        <p:spPr>
          <a:xfrm>
            <a:off x="5491557" y="2761238"/>
            <a:ext cx="8165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clave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5075CE8-E819-5B47-A6BA-9630A8418767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 flipV="1">
            <a:off x="7581269" y="1938326"/>
            <a:ext cx="679786" cy="1192244"/>
          </a:xfrm>
          <a:prstGeom prst="bentConnector3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688FBE-B1D5-2F42-82BF-E93A5635E24D}"/>
              </a:ext>
            </a:extLst>
          </p:cNvPr>
          <p:cNvSpPr txBox="1"/>
          <p:nvPr/>
        </p:nvSpPr>
        <p:spPr>
          <a:xfrm>
            <a:off x="4777104" y="495609"/>
            <a:ext cx="216918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función de hash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definida como</a:t>
            </a:r>
          </a:p>
          <a:p>
            <a:pPr algn="ctr">
              <a:spcBef>
                <a:spcPts val="1200"/>
              </a:spcBef>
            </a:pP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→ {0, 1, …, m-1}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33D97A-E4D0-EA45-97D9-58EF3FE1700E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861696" y="1572827"/>
            <a:ext cx="911637" cy="11884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A5E27C-C51B-0044-A18A-A3A8AFC10E3D}"/>
              </a:ext>
            </a:extLst>
          </p:cNvPr>
          <p:cNvSpPr txBox="1"/>
          <p:nvPr/>
        </p:nvSpPr>
        <p:spPr>
          <a:xfrm>
            <a:off x="8748955" y="3763218"/>
            <a:ext cx="33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⋮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69526C-606E-1B4B-8131-A94129EE6D05}"/>
              </a:ext>
            </a:extLst>
          </p:cNvPr>
          <p:cNvSpPr txBox="1"/>
          <p:nvPr/>
        </p:nvSpPr>
        <p:spPr>
          <a:xfrm>
            <a:off x="4205636" y="5021752"/>
            <a:ext cx="336126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es la cantidad de las claves que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realmente nos interesan ( p.ej., el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número de estudiantes de la uni-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versidad ):</a:t>
            </a:r>
          </a:p>
          <a:p>
            <a:pPr algn="ctr"/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≪ |</a:t>
            </a: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683BE6-77D6-0346-ACC0-EF6F916EB100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566903" y="5337388"/>
            <a:ext cx="468129" cy="4230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A78F2D-0E41-FE47-9B5D-289B7B114BE2}"/>
              </a:ext>
            </a:extLst>
          </p:cNvPr>
          <p:cNvSpPr txBox="1"/>
          <p:nvPr/>
        </p:nvSpPr>
        <p:spPr>
          <a:xfrm>
            <a:off x="9872133" y="6012886"/>
            <a:ext cx="17080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tabla de hash, 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6809B2-B109-304B-B589-300D67B8777F}"/>
              </a:ext>
            </a:extLst>
          </p:cNvPr>
          <p:cNvCxnSpPr>
            <a:stCxn id="68" idx="1"/>
          </p:cNvCxnSpPr>
          <p:nvPr/>
        </p:nvCxnSpPr>
        <p:spPr>
          <a:xfrm flipH="1" flipV="1">
            <a:off x="9082757" y="5427134"/>
            <a:ext cx="789376" cy="7704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3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52C3-C4B2-8940-B662-AB9D6D2E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Algunas propiedades de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485-2AE7-E948-8E58-E3842190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37067"/>
            <a:ext cx="7315200" cy="6400800"/>
          </a:xfrm>
        </p:spPr>
        <p:txBody>
          <a:bodyPr>
            <a:normAutofit/>
          </a:bodyPr>
          <a:lstStyle/>
          <a:p>
            <a:r>
              <a:rPr lang="en-US"/>
              <a:t>Hashing se comporta “casi” como un arreglo:</a:t>
            </a:r>
          </a:p>
          <a:p>
            <a:pPr lvl="1"/>
            <a:r>
              <a:rPr lang="en-US"/>
              <a:t>en un arreglo, buscar el dato con clave </a:t>
            </a:r>
            <a:r>
              <a:rPr lang="en-US" i="1"/>
              <a:t>k</a:t>
            </a:r>
            <a:r>
              <a:rPr lang="en-US"/>
              <a:t> consiste simplemente en mirar </a:t>
            </a:r>
            <a:r>
              <a:rPr lang="en-US" i="1"/>
              <a:t>T</a:t>
            </a:r>
            <a:r>
              <a:rPr lang="en-US"/>
              <a:t>[</a:t>
            </a:r>
            <a:r>
              <a:rPr lang="en-US" i="1"/>
              <a:t>k</a:t>
            </a:r>
            <a:r>
              <a:rPr lang="en-US"/>
              <a:t>] </a:t>
            </a:r>
            <a:r>
              <a:rPr lang="en-US">
                <a:sym typeface="Wingdings" pitchFamily="2" charset="2"/>
              </a:rPr>
              <a:t> es O(1) (ver diap. # 6)</a:t>
            </a:r>
          </a:p>
          <a:p>
            <a:pPr lvl="1"/>
            <a:r>
              <a:rPr lang="en-US">
                <a:sym typeface="Wingdings" pitchFamily="2" charset="2"/>
              </a:rPr>
              <a:t>en hashing, buscar el dato con clave </a:t>
            </a:r>
            <a:r>
              <a:rPr lang="en-US" i="1">
                <a:sym typeface="Wingdings" pitchFamily="2" charset="2"/>
              </a:rPr>
              <a:t>k</a:t>
            </a:r>
            <a:r>
              <a:rPr lang="en-US">
                <a:sym typeface="Wingdings" pitchFamily="2" charset="2"/>
              </a:rPr>
              <a:t> consiste en mirar </a:t>
            </a:r>
            <a:r>
              <a:rPr lang="en-US" i="1">
                <a:sym typeface="Wingdings" pitchFamily="2" charset="2"/>
              </a:rPr>
              <a:t>T</a:t>
            </a:r>
            <a:r>
              <a:rPr lang="en-US">
                <a:sym typeface="Wingdings" pitchFamily="2" charset="2"/>
              </a:rPr>
              <a:t>[</a:t>
            </a:r>
            <a:r>
              <a:rPr lang="en-US" i="1">
                <a:sym typeface="Wingdings" pitchFamily="2" charset="2"/>
              </a:rPr>
              <a:t>h</a:t>
            </a:r>
            <a:r>
              <a:rPr lang="en-US">
                <a:sym typeface="Wingdings" pitchFamily="2" charset="2"/>
              </a:rPr>
              <a:t>(</a:t>
            </a:r>
            <a:r>
              <a:rPr lang="en-US" i="1">
                <a:sym typeface="Wingdings" pitchFamily="2" charset="2"/>
              </a:rPr>
              <a:t>k</a:t>
            </a:r>
            <a:r>
              <a:rPr lang="en-US">
                <a:sym typeface="Wingdings" pitchFamily="2" charset="2"/>
              </a:rPr>
              <a:t>)]  es O(1) pero sólo </a:t>
            </a:r>
            <a:r>
              <a:rPr lang="en-US" b="1">
                <a:sym typeface="Wingdings" pitchFamily="2" charset="2"/>
              </a:rPr>
              <a:t>en promedio</a:t>
            </a:r>
            <a:r>
              <a:rPr lang="en-US">
                <a:sym typeface="Wingdings" pitchFamily="2" charset="2"/>
              </a:rPr>
              <a:t>, como vamos a ver</a:t>
            </a:r>
          </a:p>
          <a:p>
            <a:r>
              <a:rPr lang="en-US"/>
              <a:t>En hashing el orden relativo de las claves </a:t>
            </a:r>
            <a:r>
              <a:rPr lang="en-US" b="1"/>
              <a:t>no importa</a:t>
            </a:r>
            <a:r>
              <a:rPr lang="en-US"/>
              <a:t>:</a:t>
            </a:r>
          </a:p>
          <a:p>
            <a:pPr lvl="1"/>
            <a:r>
              <a:rPr lang="en-US"/>
              <a:t>comparar claves entre ellas (para determinar cuál es mayor)</a:t>
            </a:r>
          </a:p>
          <a:p>
            <a:pPr lvl="1" indent="0">
              <a:buNone/>
            </a:pPr>
            <a:r>
              <a:rPr lang="en-US"/>
              <a:t>… o, dada una clave, encontrar la clave predecesora</a:t>
            </a:r>
          </a:p>
          <a:p>
            <a:pPr lvl="1" indent="0">
              <a:buNone/>
            </a:pPr>
            <a:r>
              <a:rPr lang="en-US"/>
              <a:t>… </a:t>
            </a:r>
            <a:r>
              <a:rPr lang="en-US" b="1"/>
              <a:t>no son</a:t>
            </a:r>
            <a:r>
              <a:rPr lang="en-US"/>
              <a:t> operaciones de diccionario (ver diap. # 2)</a:t>
            </a:r>
          </a:p>
          <a:p>
            <a:pPr>
              <a:spcBef>
                <a:spcPts val="3000"/>
              </a:spcBef>
            </a:pPr>
            <a:r>
              <a:rPr lang="en-US" sz="1900" b="1"/>
              <a:t>(</a:t>
            </a:r>
            <a:r>
              <a:rPr lang="en-US" sz="1900"/>
              <a:t> En este sentido, los ABBs son en realidad diccionarios con operaciones adicionales:</a:t>
            </a:r>
          </a:p>
          <a:p>
            <a:pPr lvl="1">
              <a:spcBef>
                <a:spcPts val="850"/>
              </a:spcBef>
            </a:pPr>
            <a:r>
              <a:rPr lang="en-US"/>
              <a:t>ABB = diccionario + cola de prioridades </a:t>
            </a:r>
            <a:r>
              <a:rPr lang="en-US" b="1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58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{38A8E1E5-B347-5C4C-B4FF-C83531C9E985}tf10001124</Template>
  <TotalTime>4209</TotalTime>
  <Words>2875</Words>
  <Application>Microsoft Macintosh PowerPoint</Application>
  <PresentationFormat>Widescreen</PresentationFormat>
  <Paragraphs>436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 Math</vt:lpstr>
      <vt:lpstr>Corbel</vt:lpstr>
      <vt:lpstr>Wingdings</vt:lpstr>
      <vt:lpstr>Wingdings 2</vt:lpstr>
      <vt:lpstr>Frame</vt:lpstr>
      <vt:lpstr>Hashing y tablas de hash</vt:lpstr>
      <vt:lpstr>Un diccionario es una estructura de datos con las siguientes operaciones</vt:lpstr>
      <vt:lpstr>Así, la idea de un diccionario es …</vt:lpstr>
      <vt:lpstr>La búsqueda es lo primero … y, si lo buscado no está, entonces (posiblemente) la inserción es lo segundo</vt:lpstr>
      <vt:lpstr>Implementa-mos un diccionario como un ABB</vt:lpstr>
      <vt:lpstr>Si las claves realmente fueran los números del 1 al 12, podría-mos usar un arreglo T (de punteros)</vt:lpstr>
      <vt:lpstr>La realidad de las claves hace que usar las claves directamente como índice del arreglo no sea práctico</vt:lpstr>
      <vt:lpstr>La solución es usar hashing: - la clave no se usa directamente como índice - el índice se calcula a partir de la clave</vt:lpstr>
      <vt:lpstr>Algunas propiedades de hashing</vt:lpstr>
      <vt:lpstr>Una típica fun-ción de hash:  h(k) = k mod m  hashing modular</vt:lpstr>
      <vt:lpstr>Si k1 ≠ k2, pero h(k1) = h(k2), entonces tenemos una colisión (en la tabla de hash)</vt:lpstr>
      <vt:lpstr>En los ejemplos que siguen: - las claves son números enteros &lt; 100 - la tabla tiene m = 7 casillas (con índices 0 a 6)</vt:lpstr>
      <vt:lpstr>(el dato con) la clave 15 queda en la casilla con índice 1</vt:lpstr>
      <vt:lpstr>Similarmente para la clave 37 y la casilla con índice 2</vt:lpstr>
      <vt:lpstr>¿Qué hacemos si una nueva clave debería quedar en una casilla que ya está ocupada? Colisión: dos posibilidades</vt:lpstr>
      <vt:lpstr>Una posibilidad es usar enca-denamiento: hacer una lista con las claves que van a una misma casilla</vt:lpstr>
      <vt:lpstr>Similarmente para la clave 29 y la casilla con índice 1</vt:lpstr>
      <vt:lpstr>Y similarmente para la clave 58 y nuevamente la casilla con índice 2</vt:lpstr>
      <vt:lpstr>¿Cómo busca-mos y cómo eliminamos en una tabla de hash con enca-denamiento?</vt:lpstr>
      <vt:lpstr>Otra forma de manejar colisio-nes es direccio-namiento abierto: buscar sistemática-mente una casilla vacía</vt:lpstr>
      <vt:lpstr>La clave 51 debería ir a parar a la casilla con índice 2, que ya está ocupada</vt:lpstr>
      <vt:lpstr>… entonces la ponemos en la primera casilla desocupada a la derecha: sondeo lineal</vt:lpstr>
      <vt:lpstr>Ahora, la clave 29 debería ir a la casilla con índice 1, que también ya está ocupada</vt:lpstr>
      <vt:lpstr>… empleando sondeo lineal, ponemos la clave 29 en la primera casilla desocupada a la derecha</vt:lpstr>
      <vt:lpstr>La búsqueda bajo sondeo lineal sigue la misma secuencia de comparaciones que al insertar</vt:lpstr>
      <vt:lpstr>Si durante una búsqueda llegamos a una casilla vacía, significa que la clave que buscamos no está en la tabla</vt:lpstr>
      <vt:lpstr>La eliminación es problemática: si es necesario poder eliminar claves, es mejor emplear encadenamiento</vt:lpstr>
      <vt:lpstr>Con direcciona-miento abierto, podemos emplear otras políticas de sondeo</vt:lpstr>
      <vt:lpstr>¿Qué tan llena está la tabla?</vt:lpstr>
      <vt:lpstr>Rehashing</vt:lpstr>
      <vt:lpstr>La función de hash debe ser fácil de calcular y debe distri-buir las claves uniformemen-te en la tabla</vt:lpstr>
      <vt:lpstr>Otra posibilidad: el método de la multiplicación</vt:lpstr>
      <vt:lpstr>Precaución: la intuición nos puede jugar malas pasadas</vt:lpstr>
      <vt:lpstr>Las claves no siempre son números enteros</vt:lpstr>
      <vt:lpstr>Otros temas, que no vamos a ver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Yadran</dc:creator>
  <cp:lastModifiedBy>Yadran</cp:lastModifiedBy>
  <cp:revision>161</cp:revision>
  <dcterms:created xsi:type="dcterms:W3CDTF">2020-10-06T18:26:29Z</dcterms:created>
  <dcterms:modified xsi:type="dcterms:W3CDTF">2020-10-09T16:37:34Z</dcterms:modified>
</cp:coreProperties>
</file>