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43"/>
  </p:notesMasterIdLst>
  <p:sldIdLst>
    <p:sldId id="354" r:id="rId2"/>
    <p:sldId id="306" r:id="rId3"/>
    <p:sldId id="355" r:id="rId4"/>
    <p:sldId id="356" r:id="rId5"/>
    <p:sldId id="357" r:id="rId6"/>
    <p:sldId id="358" r:id="rId7"/>
    <p:sldId id="359" r:id="rId8"/>
    <p:sldId id="362" r:id="rId9"/>
    <p:sldId id="360" r:id="rId10"/>
    <p:sldId id="361" r:id="rId11"/>
    <p:sldId id="363" r:id="rId12"/>
    <p:sldId id="364" r:id="rId13"/>
    <p:sldId id="365" r:id="rId14"/>
    <p:sldId id="366" r:id="rId15"/>
    <p:sldId id="367" r:id="rId16"/>
    <p:sldId id="408" r:id="rId17"/>
    <p:sldId id="409" r:id="rId18"/>
    <p:sldId id="368" r:id="rId19"/>
    <p:sldId id="407" r:id="rId20"/>
    <p:sldId id="372" r:id="rId21"/>
    <p:sldId id="395" r:id="rId22"/>
    <p:sldId id="373" r:id="rId23"/>
    <p:sldId id="396" r:id="rId24"/>
    <p:sldId id="391" r:id="rId25"/>
    <p:sldId id="397" r:id="rId26"/>
    <p:sldId id="375" r:id="rId27"/>
    <p:sldId id="376" r:id="rId28"/>
    <p:sldId id="389" r:id="rId29"/>
    <p:sldId id="390" r:id="rId30"/>
    <p:sldId id="392" r:id="rId31"/>
    <p:sldId id="393" r:id="rId32"/>
    <p:sldId id="394" r:id="rId33"/>
    <p:sldId id="388" r:id="rId34"/>
    <p:sldId id="398" r:id="rId35"/>
    <p:sldId id="263" r:id="rId36"/>
    <p:sldId id="322" r:id="rId37"/>
    <p:sldId id="402" r:id="rId38"/>
    <p:sldId id="400" r:id="rId39"/>
    <p:sldId id="401" r:id="rId40"/>
    <p:sldId id="403" r:id="rId41"/>
    <p:sldId id="410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cente Errázuriz Quiroga" initials="VEQ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CACA"/>
    <a:srgbClr val="E35353"/>
    <a:srgbClr val="FF1111"/>
    <a:srgbClr val="EC1414"/>
    <a:srgbClr val="DAD000"/>
    <a:srgbClr val="FFF411"/>
    <a:srgbClr val="FEEC02"/>
    <a:srgbClr val="CC0000"/>
    <a:srgbClr val="FFCC00"/>
    <a:srgbClr val="FF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0724" autoAdjust="0"/>
  </p:normalViewPr>
  <p:slideViewPr>
    <p:cSldViewPr snapToGrid="0" showGuides="1">
      <p:cViewPr varScale="1">
        <p:scale>
          <a:sx n="103" d="100"/>
          <a:sy n="103" d="100"/>
        </p:scale>
        <p:origin x="177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4917B-0B4E-4D61-A1D1-DE300B97B4AC}" type="datetimeFigureOut">
              <a:rPr lang="es-CL" smtClean="0"/>
              <a:t>14-10-2020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2C0EC-7DE5-4F38-AE69-445186F7766A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9847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38.png"/><Relationship Id="rId9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40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42.png"/><Relationship Id="rId10" Type="http://schemas.openxmlformats.org/officeDocument/2006/relationships/image" Target="../media/image34.png"/><Relationship Id="rId4" Type="http://schemas.openxmlformats.org/officeDocument/2006/relationships/image" Target="../media/image41.png"/><Relationship Id="rId9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43.png"/><Relationship Id="rId7" Type="http://schemas.openxmlformats.org/officeDocument/2006/relationships/image" Target="../media/image31.png"/><Relationship Id="rId12" Type="http://schemas.openxmlformats.org/officeDocument/2006/relationships/image" Target="../media/image4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45.png"/><Relationship Id="rId10" Type="http://schemas.openxmlformats.org/officeDocument/2006/relationships/image" Target="../media/image34.png"/><Relationship Id="rId4" Type="http://schemas.openxmlformats.org/officeDocument/2006/relationships/image" Target="../media/image44.png"/><Relationship Id="rId9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47.png"/><Relationship Id="rId7" Type="http://schemas.openxmlformats.org/officeDocument/2006/relationships/image" Target="../media/image31.png"/><Relationship Id="rId12" Type="http://schemas.openxmlformats.org/officeDocument/2006/relationships/image" Target="../media/image4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49.png"/><Relationship Id="rId10" Type="http://schemas.openxmlformats.org/officeDocument/2006/relationships/image" Target="../media/image34.png"/><Relationship Id="rId4" Type="http://schemas.openxmlformats.org/officeDocument/2006/relationships/image" Target="../media/image48.png"/><Relationship Id="rId9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40.png"/><Relationship Id="rId7" Type="http://schemas.openxmlformats.org/officeDocument/2006/relationships/image" Target="../media/image31.png"/><Relationship Id="rId12" Type="http://schemas.openxmlformats.org/officeDocument/2006/relationships/image" Target="../media/image4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42.png"/><Relationship Id="rId10" Type="http://schemas.openxmlformats.org/officeDocument/2006/relationships/image" Target="../media/image34.png"/><Relationship Id="rId4" Type="http://schemas.openxmlformats.org/officeDocument/2006/relationships/image" Target="../media/image41.png"/><Relationship Id="rId9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F0C3D-77FB-4BFD-A737-F7DDC5005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Función de hash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6BCDF7-2511-490B-9873-30935BEA49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727" y="1287532"/>
                <a:ext cx="8892540" cy="4904072"/>
              </a:xfrm>
            </p:spPr>
            <p:txBody>
              <a:bodyPr anchor="ctr"/>
              <a:lstStyle/>
              <a:p>
                <a:r>
                  <a:rPr lang="es-CL" dirty="0"/>
                  <a:t>Definimos una </a:t>
                </a:r>
                <a:r>
                  <a:rPr lang="es-CL" b="1" dirty="0">
                    <a:solidFill>
                      <a:schemeClr val="accent2"/>
                    </a:solidFill>
                  </a:rPr>
                  <a:t>función de hash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s-CL" dirty="0"/>
                  <a:t> como una función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s-CL" dirty="0"/>
              </a:p>
              <a:p>
                <a:r>
                  <a:rPr lang="es-CL" dirty="0"/>
                  <a:t>Con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CL" dirty="0"/>
                  <a:t> el largo de una tabla de hash</a:t>
                </a:r>
              </a:p>
              <a:p>
                <a:endParaRPr lang="es-CL" dirty="0"/>
              </a:p>
              <a:p>
                <a:r>
                  <a:rPr lang="es-CL" dirty="0"/>
                  <a:t>Pero una función de hash puede no estar ligada a una tabla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6BCDF7-2511-490B-9873-30935BEA49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727" y="1287532"/>
                <a:ext cx="8892540" cy="4904072"/>
              </a:xfrm>
              <a:blipFill>
                <a:blip r:embed="rId2"/>
                <a:stretch>
                  <a:fillRect l="-412" r="-27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460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80FE-9E40-4830-A39A-1CFFA8E90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Función Sobreyectiva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1C4270-5BA9-4849-A5CC-1DBD14FDEB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es-CL" dirty="0"/>
                  <a:t>Si la función de hash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s-CL" dirty="0"/>
                  <a:t> es sobreyectiva, entonces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  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s-CL" dirty="0"/>
              </a:p>
              <a:p>
                <a:r>
                  <a:rPr lang="es-CL" dirty="0"/>
                  <a:t>¿Qué ventajas tiene esto? ¿Tiene alguna desventaja?</a:t>
                </a:r>
              </a:p>
              <a:p>
                <a:endParaRPr lang="es-CL" dirty="0"/>
              </a:p>
              <a:p>
                <a:r>
                  <a:rPr lang="es-CL" dirty="0"/>
                  <a:t>¿Es posible que la función de ajuste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s-CL" dirty="0"/>
                  <a:t> sea sobreyectiva?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1C4270-5BA9-4849-A5CC-1DBD14FDEB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3" b="-211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8508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7FF08-0E42-4995-B859-9FBE51385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Función Compacta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985752-4C6F-4CC4-97BC-A98CDC6179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L" dirty="0"/>
                  <a:t>Una función de hash sobreyectiva se dice </a:t>
                </a:r>
                <a:r>
                  <a:rPr lang="es-CL" b="1" dirty="0">
                    <a:solidFill>
                      <a:schemeClr val="accent2"/>
                    </a:solidFill>
                  </a:rPr>
                  <a:t>compacta</a:t>
                </a:r>
              </a:p>
              <a:p>
                <a:endParaRPr lang="es-CL" dirty="0"/>
              </a:p>
              <a:p>
                <a:r>
                  <a:rPr lang="es-CL" dirty="0"/>
                  <a:t>Una función puede ser más o menos compacta según cuantos elementos de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s-CL" dirty="0"/>
                  <a:t> quedan sin preimagen</a:t>
                </a:r>
              </a:p>
              <a:p>
                <a:endParaRPr lang="es-CL" dirty="0"/>
              </a:p>
              <a:p>
                <a:r>
                  <a:rPr lang="es-CL" dirty="0"/>
                  <a:t>El ajuste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s-CL" dirty="0"/>
                  <a:t> debe ser compacto sí o sí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985752-4C6F-4CC4-97BC-A98CDC6179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9177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CD8B0752-98E7-4663-978F-CECC9F582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716" y="1254966"/>
            <a:ext cx="4940559" cy="49405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8180FE-9E40-4830-A39A-1CFFA8E90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Función Biyectiva</a:t>
            </a:r>
          </a:p>
        </p:txBody>
      </p:sp>
    </p:spTree>
    <p:extLst>
      <p:ext uri="{BB962C8B-B14F-4D97-AF65-F5344CB8AC3E}">
        <p14:creationId xmlns:p14="http://schemas.microsoft.com/office/powerpoint/2010/main" val="1886400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F2028-57B2-4786-9F62-CA2DE28BF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Función Biyectiva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B95E2F-6855-4003-A78F-5516F82F33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es-CL" dirty="0"/>
                  <a:t>Si la función de hash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s-CL" dirty="0"/>
                  <a:t> es biyectiva, entonces</a:t>
                </a:r>
              </a:p>
              <a:p>
                <a:pPr lvl="1"/>
                <a:r>
                  <a:rPr lang="es-CL" dirty="0"/>
                  <a:t>Es inyectiva</a:t>
                </a:r>
              </a:p>
              <a:p>
                <a:pPr lvl="1"/>
                <a:r>
                  <a:rPr lang="es-CL" dirty="0"/>
                  <a:t>Es sobreyectiva</a:t>
                </a:r>
              </a:p>
              <a:p>
                <a:pPr lvl="1"/>
                <a:endParaRPr lang="es-CL" dirty="0"/>
              </a:p>
              <a:p>
                <a:pPr marL="201168" lvl="1" indent="0">
                  <a:buNone/>
                </a:pPr>
                <a:endParaRPr lang="es-CL" dirty="0"/>
              </a:p>
              <a:p>
                <a:r>
                  <a:rPr lang="es-CL" dirty="0"/>
                  <a:t>¿Qué significa esto?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B95E2F-6855-4003-A78F-5516F82F33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2852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FB950-6485-44D0-8851-FBD49A8C3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Función Invertible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A9F56-A58B-4291-B579-0C91D79F2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87532"/>
            <a:ext cx="9143999" cy="4904072"/>
          </a:xfrm>
        </p:spPr>
        <p:txBody>
          <a:bodyPr anchor="ctr"/>
          <a:lstStyle/>
          <a:p>
            <a:r>
              <a:rPr lang="es-CL" dirty="0"/>
              <a:t>Para funciones continuas, una función biyectiva es </a:t>
            </a:r>
            <a:r>
              <a:rPr lang="es-CL" b="1" dirty="0">
                <a:solidFill>
                  <a:schemeClr val="accent2"/>
                </a:solidFill>
              </a:rPr>
              <a:t>invertible</a:t>
            </a:r>
          </a:p>
          <a:p>
            <a:endParaRPr lang="es-CL" dirty="0"/>
          </a:p>
          <a:p>
            <a:r>
              <a:rPr lang="es-CL" dirty="0"/>
              <a:t>Pero una función de hash es discreta</a:t>
            </a:r>
          </a:p>
          <a:p>
            <a:endParaRPr lang="es-CL" dirty="0"/>
          </a:p>
          <a:p>
            <a:r>
              <a:rPr lang="es-CL" dirty="0"/>
              <a:t>Basta con que sea inyectiva para poder invertirla</a:t>
            </a:r>
          </a:p>
        </p:txBody>
      </p:sp>
    </p:spTree>
    <p:extLst>
      <p:ext uri="{BB962C8B-B14F-4D97-AF65-F5344CB8AC3E}">
        <p14:creationId xmlns:p14="http://schemas.microsoft.com/office/powerpoint/2010/main" val="1962671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BE1E6-2163-4678-A8A0-54B4D9DA0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Propiedades de un hash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7A34C-72BE-4485-9D33-13FC00B25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Una función de hash puede tener otras propiedades:</a:t>
            </a:r>
          </a:p>
          <a:p>
            <a:pPr lvl="1"/>
            <a:r>
              <a:rPr lang="es-CL" dirty="0"/>
              <a:t>Distribución uniforme</a:t>
            </a:r>
          </a:p>
          <a:p>
            <a:pPr lvl="1"/>
            <a:r>
              <a:rPr lang="es-CL" dirty="0"/>
              <a:t>Eficiente</a:t>
            </a:r>
          </a:p>
          <a:p>
            <a:pPr lvl="1"/>
            <a:r>
              <a:rPr lang="es-CL" dirty="0"/>
              <a:t>Incremental</a:t>
            </a:r>
          </a:p>
          <a:p>
            <a:pPr lvl="1"/>
            <a:r>
              <a:rPr lang="es-CL" dirty="0"/>
              <a:t>Efecto avalancha</a:t>
            </a:r>
          </a:p>
          <a:p>
            <a:endParaRPr lang="es-CL" dirty="0"/>
          </a:p>
          <a:p>
            <a:r>
              <a:rPr lang="es-CL" dirty="0"/>
              <a:t>También afectan al comportamiento de una tabla de hash</a:t>
            </a:r>
          </a:p>
        </p:txBody>
      </p:sp>
    </p:spTree>
    <p:extLst>
      <p:ext uri="{BB962C8B-B14F-4D97-AF65-F5344CB8AC3E}">
        <p14:creationId xmlns:p14="http://schemas.microsoft.com/office/powerpoint/2010/main" val="2792912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052E1-FBD0-463B-BA64-033283EB0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Histograma: </a:t>
            </a:r>
            <a:r>
              <a:rPr lang="es-CL" dirty="0" err="1"/>
              <a:t>N°</a:t>
            </a:r>
            <a:r>
              <a:rPr lang="es-CL" dirty="0"/>
              <a:t> Alumno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7C78B0D-8EE7-42D6-9E55-6CE3B23C87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45914" y="1544792"/>
            <a:ext cx="5852172" cy="438912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B6B4DA-CE22-4CD5-B626-C37AA46B5654}"/>
              </a:ext>
            </a:extLst>
          </p:cNvPr>
          <p:cNvSpPr txBox="1"/>
          <p:nvPr/>
        </p:nvSpPr>
        <p:spPr>
          <a:xfrm>
            <a:off x="1645914" y="5933921"/>
            <a:ext cx="58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/>
              <a:t>1 </a:t>
            </a:r>
            <a:r>
              <a:rPr lang="es-CL" dirty="0" err="1"/>
              <a:t>bin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76243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052E1-FBD0-463B-BA64-033283EB0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Histograma: </a:t>
            </a:r>
            <a:r>
              <a:rPr lang="es-CL" dirty="0" err="1"/>
              <a:t>N°</a:t>
            </a:r>
            <a:r>
              <a:rPr lang="es-CL" dirty="0"/>
              <a:t> Alumno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7C78B0D-8EE7-42D6-9E55-6CE3B23C87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45914" y="1544792"/>
            <a:ext cx="5852172" cy="438912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B6B4DA-CE22-4CD5-B626-C37AA46B5654}"/>
              </a:ext>
            </a:extLst>
          </p:cNvPr>
          <p:cNvSpPr txBox="1"/>
          <p:nvPr/>
        </p:nvSpPr>
        <p:spPr>
          <a:xfrm>
            <a:off x="1645914" y="5933921"/>
            <a:ext cx="58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/>
              <a:t>5 </a:t>
            </a:r>
            <a:r>
              <a:rPr lang="es-CL" dirty="0" err="1"/>
              <a:t>bins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08651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052E1-FBD0-463B-BA64-033283EB0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Histograma: </a:t>
            </a:r>
            <a:r>
              <a:rPr lang="es-CL" dirty="0" err="1"/>
              <a:t>N°</a:t>
            </a:r>
            <a:r>
              <a:rPr lang="es-CL" dirty="0"/>
              <a:t> Alumno</a:t>
            </a:r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97C78B0D-8EE7-42D6-9E55-6CE3B23C87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14" y="1544792"/>
            <a:ext cx="5852172" cy="438912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B6B4DA-CE22-4CD5-B626-C37AA46B5654}"/>
              </a:ext>
            </a:extLst>
          </p:cNvPr>
          <p:cNvSpPr txBox="1"/>
          <p:nvPr/>
        </p:nvSpPr>
        <p:spPr>
          <a:xfrm>
            <a:off x="1645914" y="5933921"/>
            <a:ext cx="58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/>
              <a:t>10 </a:t>
            </a:r>
            <a:r>
              <a:rPr lang="es-CL" dirty="0" err="1"/>
              <a:t>bins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86853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052E1-FBD0-463B-BA64-033283EB0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Histograma: </a:t>
            </a:r>
            <a:r>
              <a:rPr lang="es-CL" dirty="0" err="1"/>
              <a:t>N°</a:t>
            </a:r>
            <a:r>
              <a:rPr lang="es-CL" dirty="0"/>
              <a:t> Alumno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7C78B0D-8EE7-42D6-9E55-6CE3B23C87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45914" y="1544792"/>
            <a:ext cx="5852172" cy="438912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B6B4DA-CE22-4CD5-B626-C37AA46B5654}"/>
              </a:ext>
            </a:extLst>
          </p:cNvPr>
          <p:cNvSpPr txBox="1"/>
          <p:nvPr/>
        </p:nvSpPr>
        <p:spPr>
          <a:xfrm>
            <a:off x="1645914" y="5933921"/>
            <a:ext cx="58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/>
              <a:t>50 </a:t>
            </a:r>
            <a:r>
              <a:rPr lang="es-CL" dirty="0" err="1"/>
              <a:t>bins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63892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C171-ABFA-4136-B89B-92C16B0CF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Función de hash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87249D-A593-4F2F-9BCB-B1B719C6EA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es-CL" dirty="0"/>
                  <a:t>El dominio de las claves puede no ser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CL" dirty="0"/>
                  <a:t>. Llamémoslo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Una función de hash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s-CL" dirty="0"/>
                  <a:t> se define entonces como sigue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CL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∶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⊆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s-CL" dirty="0"/>
                  <a:t>Y a la definición anterior la llamaremos </a:t>
                </a:r>
                <a:r>
                  <a:rPr lang="es-CL" b="1" dirty="0">
                    <a:solidFill>
                      <a:schemeClr val="accent2"/>
                    </a:solidFill>
                  </a:rPr>
                  <a:t>método de ajuste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: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87249D-A593-4F2F-9BCB-B1B719C6EA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1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58750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6F72-FF8E-41E9-83C0-1A279059E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Distribución Normal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B2758249-F3BA-43D3-8D20-109D5CE1EA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14" y="1544792"/>
            <a:ext cx="5852172" cy="4389129"/>
          </a:xfrm>
        </p:spPr>
      </p:pic>
    </p:spTree>
    <p:extLst>
      <p:ext uri="{BB962C8B-B14F-4D97-AF65-F5344CB8AC3E}">
        <p14:creationId xmlns:p14="http://schemas.microsoft.com/office/powerpoint/2010/main" val="4255649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6F72-FF8E-41E9-83C0-1A279059E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Distribución Normal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758249-F3BA-43D3-8D20-109D5CE1EA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45914" y="1544792"/>
            <a:ext cx="5852172" cy="4389129"/>
          </a:xfrm>
        </p:spPr>
      </p:pic>
    </p:spTree>
    <p:extLst>
      <p:ext uri="{BB962C8B-B14F-4D97-AF65-F5344CB8AC3E}">
        <p14:creationId xmlns:p14="http://schemas.microsoft.com/office/powerpoint/2010/main" val="366082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A9F00-D34D-4B84-A202-60797854A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Distribución Exponencial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DD99B15A-9B99-49B8-B393-124DD5CFD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14" y="1544792"/>
            <a:ext cx="5852172" cy="4389129"/>
          </a:xfrm>
        </p:spPr>
      </p:pic>
    </p:spTree>
    <p:extLst>
      <p:ext uri="{BB962C8B-B14F-4D97-AF65-F5344CB8AC3E}">
        <p14:creationId xmlns:p14="http://schemas.microsoft.com/office/powerpoint/2010/main" val="4143585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A9F00-D34D-4B84-A202-60797854A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Distribución Exponencial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99B15A-9B99-49B8-B393-124DD5CFD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45914" y="1544792"/>
            <a:ext cx="5852172" cy="4389129"/>
          </a:xfrm>
        </p:spPr>
      </p:pic>
    </p:spTree>
    <p:extLst>
      <p:ext uri="{BB962C8B-B14F-4D97-AF65-F5344CB8AC3E}">
        <p14:creationId xmlns:p14="http://schemas.microsoft.com/office/powerpoint/2010/main" val="27830547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A9F00-D34D-4B84-A202-60797854A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Distribución Uniforme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99B15A-9B99-49B8-B393-124DD5CFD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45914" y="1544792"/>
            <a:ext cx="5852172" cy="4389129"/>
          </a:xfrm>
        </p:spPr>
      </p:pic>
    </p:spTree>
    <p:extLst>
      <p:ext uri="{BB962C8B-B14F-4D97-AF65-F5344CB8AC3E}">
        <p14:creationId xmlns:p14="http://schemas.microsoft.com/office/powerpoint/2010/main" val="30145916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A9F00-D34D-4B84-A202-60797854A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Distribución Uniforme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99B15A-9B99-49B8-B393-124DD5CFD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45914" y="1544792"/>
            <a:ext cx="5852172" cy="4389129"/>
          </a:xfrm>
        </p:spPr>
      </p:pic>
    </p:spTree>
    <p:extLst>
      <p:ext uri="{BB962C8B-B14F-4D97-AF65-F5344CB8AC3E}">
        <p14:creationId xmlns:p14="http://schemas.microsoft.com/office/powerpoint/2010/main" val="3770335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4FC3D-A914-41E7-BA6F-DF854E214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Distribución vs Tabla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363B36-EE65-49DB-8E67-42AF892495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es-CL" dirty="0"/>
                  <a:t>¿Qué efecto tiene en la tabla la distribución del hash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s-CL" dirty="0"/>
                  <a:t>?</a:t>
                </a:r>
              </a:p>
              <a:p>
                <a:endParaRPr lang="es-CL" dirty="0"/>
              </a:p>
              <a:p>
                <a:r>
                  <a:rPr lang="es-CL" dirty="0"/>
                  <a:t>¿Qué efecto tiene en la tabla la distribución del ajuste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s-CL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363B36-EE65-49DB-8E67-42AF892495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02394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B9A95-701B-4940-B2B3-93E8239EC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Método de la división</a:t>
            </a:r>
          </a:p>
        </p:txBody>
      </p:sp>
      <p:pic>
        <p:nvPicPr>
          <p:cNvPr id="6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3D971F45-4BB7-44AA-BE53-94126F255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77" y="2658288"/>
            <a:ext cx="2926086" cy="2194565"/>
          </a:xfrm>
          <a:prstGeom prst="rect">
            <a:avLst/>
          </a:prstGeom>
        </p:spPr>
      </p:pic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402699E8-4B03-486D-A285-1CEDA06E63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71" y="1541950"/>
            <a:ext cx="1755652" cy="1316739"/>
          </a:xfrm>
          <a:prstGeom prst="rect">
            <a:avLst/>
          </a:prstGeom>
        </p:spPr>
      </p:pic>
      <p:pic>
        <p:nvPicPr>
          <p:cNvPr id="18" name="Picture 17" descr="Chart&#10;&#10;Description automatically generated">
            <a:extLst>
              <a:ext uri="{FF2B5EF4-FFF2-40B4-BE49-F238E27FC236}">
                <a16:creationId xmlns:a16="http://schemas.microsoft.com/office/drawing/2014/main" id="{D4D92EB7-E1D3-419B-88DD-27B4B97841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71" y="3097200"/>
            <a:ext cx="1755652" cy="1316739"/>
          </a:xfrm>
          <a:prstGeom prst="rect">
            <a:avLst/>
          </a:prstGeom>
        </p:spPr>
      </p:pic>
      <p:pic>
        <p:nvPicPr>
          <p:cNvPr id="20" name="Picture 19" descr="Chart, histogram&#10;&#10;Description automatically generated">
            <a:extLst>
              <a:ext uri="{FF2B5EF4-FFF2-40B4-BE49-F238E27FC236}">
                <a16:creationId xmlns:a16="http://schemas.microsoft.com/office/drawing/2014/main" id="{C239ECF0-0A42-449B-8BEB-C2900AF017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71" y="4652450"/>
            <a:ext cx="1755652" cy="13167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27BD3D8-5177-4753-8284-BA9384A25AD6}"/>
                  </a:ext>
                </a:extLst>
              </p:cNvPr>
              <p:cNvSpPr txBox="1"/>
              <p:nvPr/>
            </p:nvSpPr>
            <p:spPr>
              <a:xfrm>
                <a:off x="6551671" y="1303439"/>
                <a:ext cx="1755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=10000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27BD3D8-5177-4753-8284-BA9384A25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671" y="1303439"/>
                <a:ext cx="175565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5457ABF-19B9-44F6-8B53-BD05F457DC4A}"/>
                  </a:ext>
                </a:extLst>
              </p:cNvPr>
              <p:cNvSpPr txBox="1"/>
              <p:nvPr/>
            </p:nvSpPr>
            <p:spPr>
              <a:xfrm>
                <a:off x="6551671" y="2858689"/>
                <a:ext cx="1755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=10007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5457ABF-19B9-44F6-8B53-BD05F457D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671" y="2858689"/>
                <a:ext cx="175565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598F10-4152-4918-8B75-2FD3D8A52D74}"/>
                  </a:ext>
                </a:extLst>
              </p:cNvPr>
              <p:cNvSpPr txBox="1"/>
              <p:nvPr/>
            </p:nvSpPr>
            <p:spPr>
              <a:xfrm>
                <a:off x="6551671" y="4413939"/>
                <a:ext cx="1755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=16384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598F10-4152-4918-8B75-2FD3D8A52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671" y="4413939"/>
                <a:ext cx="175565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F1259AF-7AB6-4C35-9973-8620EB98FC59}"/>
                  </a:ext>
                </a:extLst>
              </p:cNvPr>
              <p:cNvSpPr txBox="1"/>
              <p:nvPr/>
            </p:nvSpPr>
            <p:spPr>
              <a:xfrm>
                <a:off x="836676" y="2489357"/>
                <a:ext cx="29260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=10000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F1259AF-7AB6-4C35-9973-8620EB98F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6" y="2489357"/>
                <a:ext cx="292608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5DF0326-D1D6-4C6B-B28D-63C461A733D5}"/>
                  </a:ext>
                </a:extLst>
              </p:cNvPr>
              <p:cNvSpPr txBox="1"/>
              <p:nvPr/>
            </p:nvSpPr>
            <p:spPr>
              <a:xfrm>
                <a:off x="836677" y="4852853"/>
                <a:ext cx="29260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≤100000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5DF0326-D1D6-4C6B-B28D-63C461A73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7" y="4852853"/>
                <a:ext cx="292608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4A61CAE1-78CB-437E-A1F3-D9A83FCA9A70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>
            <a:off x="3762763" y="3755571"/>
            <a:ext cx="2788908" cy="1555249"/>
          </a:xfrm>
          <a:prstGeom prst="bentConnector3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F25E592-49D5-4153-B58A-022D978B58DA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3762763" y="3755570"/>
            <a:ext cx="2788908" cy="1"/>
          </a:xfrm>
          <a:prstGeom prst="bentConnector3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66063CE-5CEE-4F86-8252-A21355B97FDE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 flipV="1">
            <a:off x="3762763" y="2200320"/>
            <a:ext cx="2788908" cy="1555251"/>
          </a:xfrm>
          <a:prstGeom prst="bentConnector3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1234EAB-44DD-49E2-B87A-841AF407D38E}"/>
                  </a:ext>
                </a:extLst>
              </p:cNvPr>
              <p:cNvSpPr txBox="1"/>
              <p:nvPr/>
            </p:nvSpPr>
            <p:spPr>
              <a:xfrm>
                <a:off x="4100508" y="3307130"/>
                <a:ext cx="695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1234EAB-44DD-49E2-B87A-841AF407D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508" y="3307130"/>
                <a:ext cx="695511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E925D11-3A85-4FDF-85C4-AF84563922E7}"/>
                  </a:ext>
                </a:extLst>
              </p:cNvPr>
              <p:cNvSpPr txBox="1"/>
              <p:nvPr/>
            </p:nvSpPr>
            <p:spPr>
              <a:xfrm>
                <a:off x="836676" y="5599857"/>
                <a:ext cx="29260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E925D11-3A85-4FDF-85C4-AF8456392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6" y="5599857"/>
                <a:ext cx="292608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9339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B9A95-701B-4940-B2B3-93E8239EC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Método de la división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3D971F45-4BB7-44AA-BE53-94126F255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6677" y="2658288"/>
            <a:ext cx="2926086" cy="21945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02699E8-4B03-486D-A285-1CEDA06E63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1671" y="1541950"/>
            <a:ext cx="1755652" cy="13167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4D92EB7-E1D3-419B-88DD-27B4B97841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1671" y="3097200"/>
            <a:ext cx="1755652" cy="131673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239ECF0-0A42-449B-8BEB-C2900AF017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1671" y="4652450"/>
            <a:ext cx="1755652" cy="13167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27BD3D8-5177-4753-8284-BA9384A25AD6}"/>
                  </a:ext>
                </a:extLst>
              </p:cNvPr>
              <p:cNvSpPr txBox="1"/>
              <p:nvPr/>
            </p:nvSpPr>
            <p:spPr>
              <a:xfrm>
                <a:off x="6551671" y="1303439"/>
                <a:ext cx="1755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=10000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27BD3D8-5177-4753-8284-BA9384A25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671" y="1303439"/>
                <a:ext cx="175565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5457ABF-19B9-44F6-8B53-BD05F457DC4A}"/>
                  </a:ext>
                </a:extLst>
              </p:cNvPr>
              <p:cNvSpPr txBox="1"/>
              <p:nvPr/>
            </p:nvSpPr>
            <p:spPr>
              <a:xfrm>
                <a:off x="6551671" y="2858689"/>
                <a:ext cx="1755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=10007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5457ABF-19B9-44F6-8B53-BD05F457D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671" y="2858689"/>
                <a:ext cx="175565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598F10-4152-4918-8B75-2FD3D8A52D74}"/>
                  </a:ext>
                </a:extLst>
              </p:cNvPr>
              <p:cNvSpPr txBox="1"/>
              <p:nvPr/>
            </p:nvSpPr>
            <p:spPr>
              <a:xfrm>
                <a:off x="6551671" y="4413939"/>
                <a:ext cx="1755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=16384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598F10-4152-4918-8B75-2FD3D8A52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671" y="4413939"/>
                <a:ext cx="175565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F1259AF-7AB6-4C35-9973-8620EB98FC59}"/>
                  </a:ext>
                </a:extLst>
              </p:cNvPr>
              <p:cNvSpPr txBox="1"/>
              <p:nvPr/>
            </p:nvSpPr>
            <p:spPr>
              <a:xfrm>
                <a:off x="836676" y="2489357"/>
                <a:ext cx="29260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=10000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F1259AF-7AB6-4C35-9973-8620EB98F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6" y="2489357"/>
                <a:ext cx="292608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5DF0326-D1D6-4C6B-B28D-63C461A733D5}"/>
                  </a:ext>
                </a:extLst>
              </p:cNvPr>
              <p:cNvSpPr txBox="1"/>
              <p:nvPr/>
            </p:nvSpPr>
            <p:spPr>
              <a:xfrm>
                <a:off x="836677" y="4852853"/>
                <a:ext cx="29260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≤100000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5DF0326-D1D6-4C6B-B28D-63C461A73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7" y="4852853"/>
                <a:ext cx="292608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4A61CAE1-78CB-437E-A1F3-D9A83FCA9A70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>
            <a:off x="3762763" y="3755571"/>
            <a:ext cx="2788908" cy="1555249"/>
          </a:xfrm>
          <a:prstGeom prst="bentConnector3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F25E592-49D5-4153-B58A-022D978B58DA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3762763" y="3755570"/>
            <a:ext cx="2788908" cy="1"/>
          </a:xfrm>
          <a:prstGeom prst="bentConnector3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66063CE-5CEE-4F86-8252-A21355B97FDE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 flipV="1">
            <a:off x="3762763" y="2200320"/>
            <a:ext cx="2788908" cy="1555251"/>
          </a:xfrm>
          <a:prstGeom prst="bentConnector3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1234EAB-44DD-49E2-B87A-841AF407D38E}"/>
                  </a:ext>
                </a:extLst>
              </p:cNvPr>
              <p:cNvSpPr txBox="1"/>
              <p:nvPr/>
            </p:nvSpPr>
            <p:spPr>
              <a:xfrm>
                <a:off x="4100508" y="3307130"/>
                <a:ext cx="695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1234EAB-44DD-49E2-B87A-841AF407D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508" y="3307130"/>
                <a:ext cx="695511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95CDDCE-38DA-4EF3-8E86-B3395559C5A1}"/>
                  </a:ext>
                </a:extLst>
              </p:cNvPr>
              <p:cNvSpPr txBox="1"/>
              <p:nvPr/>
            </p:nvSpPr>
            <p:spPr>
              <a:xfrm>
                <a:off x="836676" y="5599857"/>
                <a:ext cx="29260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95CDDCE-38DA-4EF3-8E86-B3395559C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6" y="5599857"/>
                <a:ext cx="292608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6739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B9A95-701B-4940-B2B3-93E8239EC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Método de la división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3D971F45-4BB7-44AA-BE53-94126F255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6677" y="2658288"/>
            <a:ext cx="2926085" cy="21945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02699E8-4B03-486D-A285-1CEDA06E63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1671" y="1541950"/>
            <a:ext cx="1755652" cy="13167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4D92EB7-E1D3-419B-88DD-27B4B97841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1671" y="3097200"/>
            <a:ext cx="1755652" cy="131673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239ECF0-0A42-449B-8BEB-C2900AF017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1671" y="4652450"/>
            <a:ext cx="1755652" cy="13167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27BD3D8-5177-4753-8284-BA9384A25AD6}"/>
                  </a:ext>
                </a:extLst>
              </p:cNvPr>
              <p:cNvSpPr txBox="1"/>
              <p:nvPr/>
            </p:nvSpPr>
            <p:spPr>
              <a:xfrm>
                <a:off x="6551671" y="1303439"/>
                <a:ext cx="1755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=10000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27BD3D8-5177-4753-8284-BA9384A25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671" y="1303439"/>
                <a:ext cx="175565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5457ABF-19B9-44F6-8B53-BD05F457DC4A}"/>
                  </a:ext>
                </a:extLst>
              </p:cNvPr>
              <p:cNvSpPr txBox="1"/>
              <p:nvPr/>
            </p:nvSpPr>
            <p:spPr>
              <a:xfrm>
                <a:off x="6551671" y="2858689"/>
                <a:ext cx="1755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=10007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5457ABF-19B9-44F6-8B53-BD05F457D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671" y="2858689"/>
                <a:ext cx="175565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598F10-4152-4918-8B75-2FD3D8A52D74}"/>
                  </a:ext>
                </a:extLst>
              </p:cNvPr>
              <p:cNvSpPr txBox="1"/>
              <p:nvPr/>
            </p:nvSpPr>
            <p:spPr>
              <a:xfrm>
                <a:off x="6551671" y="4413939"/>
                <a:ext cx="1755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=16384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598F10-4152-4918-8B75-2FD3D8A52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671" y="4413939"/>
                <a:ext cx="175565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F1259AF-7AB6-4C35-9973-8620EB98FC59}"/>
                  </a:ext>
                </a:extLst>
              </p:cNvPr>
              <p:cNvSpPr txBox="1"/>
              <p:nvPr/>
            </p:nvSpPr>
            <p:spPr>
              <a:xfrm>
                <a:off x="836676" y="2489357"/>
                <a:ext cx="29260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=10000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F1259AF-7AB6-4C35-9973-8620EB98F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6" y="2489357"/>
                <a:ext cx="292608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5DF0326-D1D6-4C6B-B28D-63C461A733D5}"/>
                  </a:ext>
                </a:extLst>
              </p:cNvPr>
              <p:cNvSpPr txBox="1"/>
              <p:nvPr/>
            </p:nvSpPr>
            <p:spPr>
              <a:xfrm>
                <a:off x="836677" y="4852853"/>
                <a:ext cx="29260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≤100000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5DF0326-D1D6-4C6B-B28D-63C461A73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7" y="4852853"/>
                <a:ext cx="292608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4A61CAE1-78CB-437E-A1F3-D9A83FCA9A70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>
            <a:off x="3762763" y="3755571"/>
            <a:ext cx="2788908" cy="1555249"/>
          </a:xfrm>
          <a:prstGeom prst="bentConnector3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F25E592-49D5-4153-B58A-022D978B58DA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3762763" y="3755570"/>
            <a:ext cx="2788908" cy="1"/>
          </a:xfrm>
          <a:prstGeom prst="bentConnector3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66063CE-5CEE-4F86-8252-A21355B97FDE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 flipV="1">
            <a:off x="3762763" y="2200320"/>
            <a:ext cx="2788908" cy="1555251"/>
          </a:xfrm>
          <a:prstGeom prst="bentConnector3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1234EAB-44DD-49E2-B87A-841AF407D38E}"/>
                  </a:ext>
                </a:extLst>
              </p:cNvPr>
              <p:cNvSpPr txBox="1"/>
              <p:nvPr/>
            </p:nvSpPr>
            <p:spPr>
              <a:xfrm>
                <a:off x="4100508" y="3307130"/>
                <a:ext cx="695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1234EAB-44DD-49E2-B87A-841AF407D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508" y="3307130"/>
                <a:ext cx="695511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6A1A30-F188-4819-8491-EF9F99B7A768}"/>
                  </a:ext>
                </a:extLst>
              </p:cNvPr>
              <p:cNvSpPr txBox="1"/>
              <p:nvPr/>
            </p:nvSpPr>
            <p:spPr>
              <a:xfrm>
                <a:off x="836676" y="5599857"/>
                <a:ext cx="29260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6A1A30-F188-4819-8491-EF9F99B7A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6" y="5599857"/>
                <a:ext cx="292608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259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161B2-FBE6-4650-96C8-CDFDD5305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Función cualquiera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2F2C11-65A5-4828-94F5-C2AD623CFF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es-CL" dirty="0"/>
                  <a:t>Cualquier función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s-CL" dirty="0"/>
                  <a:t> cumple con que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Esto significa que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2F2C11-65A5-4828-94F5-C2AD623CFF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39771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B9A95-701B-4940-B2B3-93E8239EC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Método de la multiplicación</a:t>
            </a:r>
          </a:p>
        </p:txBody>
      </p:sp>
      <p:pic>
        <p:nvPicPr>
          <p:cNvPr id="6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3D971F45-4BB7-44AA-BE53-94126F255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77" y="2658288"/>
            <a:ext cx="2926086" cy="219456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02699E8-4B03-486D-A285-1CEDA06E63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1671" y="1541950"/>
            <a:ext cx="1755652" cy="13167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4D92EB7-E1D3-419B-88DD-27B4B97841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1671" y="3097200"/>
            <a:ext cx="1755652" cy="131673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239ECF0-0A42-449B-8BEB-C2900AF017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1671" y="4652450"/>
            <a:ext cx="1755652" cy="13167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27BD3D8-5177-4753-8284-BA9384A25AD6}"/>
                  </a:ext>
                </a:extLst>
              </p:cNvPr>
              <p:cNvSpPr txBox="1"/>
              <p:nvPr/>
            </p:nvSpPr>
            <p:spPr>
              <a:xfrm>
                <a:off x="6551671" y="1303439"/>
                <a:ext cx="1755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=10000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27BD3D8-5177-4753-8284-BA9384A25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671" y="1303439"/>
                <a:ext cx="175565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5457ABF-19B9-44F6-8B53-BD05F457DC4A}"/>
                  </a:ext>
                </a:extLst>
              </p:cNvPr>
              <p:cNvSpPr txBox="1"/>
              <p:nvPr/>
            </p:nvSpPr>
            <p:spPr>
              <a:xfrm>
                <a:off x="6551671" y="2858689"/>
                <a:ext cx="1755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=10007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5457ABF-19B9-44F6-8B53-BD05F457D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671" y="2858689"/>
                <a:ext cx="175565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598F10-4152-4918-8B75-2FD3D8A52D74}"/>
                  </a:ext>
                </a:extLst>
              </p:cNvPr>
              <p:cNvSpPr txBox="1"/>
              <p:nvPr/>
            </p:nvSpPr>
            <p:spPr>
              <a:xfrm>
                <a:off x="6551671" y="4413939"/>
                <a:ext cx="1755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=16384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598F10-4152-4918-8B75-2FD3D8A52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671" y="4413939"/>
                <a:ext cx="175565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F1259AF-7AB6-4C35-9973-8620EB98FC59}"/>
                  </a:ext>
                </a:extLst>
              </p:cNvPr>
              <p:cNvSpPr txBox="1"/>
              <p:nvPr/>
            </p:nvSpPr>
            <p:spPr>
              <a:xfrm>
                <a:off x="836676" y="2489357"/>
                <a:ext cx="29260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=10000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F1259AF-7AB6-4C35-9973-8620EB98F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6" y="2489357"/>
                <a:ext cx="292608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5DF0326-D1D6-4C6B-B28D-63C461A733D5}"/>
                  </a:ext>
                </a:extLst>
              </p:cNvPr>
              <p:cNvSpPr txBox="1"/>
              <p:nvPr/>
            </p:nvSpPr>
            <p:spPr>
              <a:xfrm>
                <a:off x="836677" y="4852853"/>
                <a:ext cx="29260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≤100000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5DF0326-D1D6-4C6B-B28D-63C461A73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7" y="4852853"/>
                <a:ext cx="292608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4A61CAE1-78CB-437E-A1F3-D9A83FCA9A70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>
            <a:off x="3762763" y="3755571"/>
            <a:ext cx="2788908" cy="1555249"/>
          </a:xfrm>
          <a:prstGeom prst="bentConnector3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F25E592-49D5-4153-B58A-022D978B58DA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3762763" y="3755570"/>
            <a:ext cx="2788908" cy="1"/>
          </a:xfrm>
          <a:prstGeom prst="bentConnector3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66063CE-5CEE-4F86-8252-A21355B97FDE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 flipV="1">
            <a:off x="3762763" y="2200320"/>
            <a:ext cx="2788908" cy="1555251"/>
          </a:xfrm>
          <a:prstGeom prst="bentConnector3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1234EAB-44DD-49E2-B87A-841AF407D38E}"/>
                  </a:ext>
                </a:extLst>
              </p:cNvPr>
              <p:cNvSpPr txBox="1"/>
              <p:nvPr/>
            </p:nvSpPr>
            <p:spPr>
              <a:xfrm>
                <a:off x="4100508" y="3307130"/>
                <a:ext cx="695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1234EAB-44DD-49E2-B87A-841AF407D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508" y="3307130"/>
                <a:ext cx="695511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E925D11-3A85-4FDF-85C4-AF84563922E7}"/>
                  </a:ext>
                </a:extLst>
              </p:cNvPr>
              <p:cNvSpPr txBox="1"/>
              <p:nvPr/>
            </p:nvSpPr>
            <p:spPr>
              <a:xfrm>
                <a:off x="836676" y="5599857"/>
                <a:ext cx="29260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GB" i="0"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E925D11-3A85-4FDF-85C4-AF8456392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6" y="5599857"/>
                <a:ext cx="2926085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97634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B9A95-701B-4940-B2B3-93E8239EC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Método de la multiplicación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3D971F45-4BB7-44AA-BE53-94126F255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6677" y="2658288"/>
            <a:ext cx="2926086" cy="21945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02699E8-4B03-486D-A285-1CEDA06E63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1671" y="1541950"/>
            <a:ext cx="1755652" cy="13167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4D92EB7-E1D3-419B-88DD-27B4B97841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1671" y="3097200"/>
            <a:ext cx="1755652" cy="131673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239ECF0-0A42-449B-8BEB-C2900AF017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1671" y="4652450"/>
            <a:ext cx="1755652" cy="13167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27BD3D8-5177-4753-8284-BA9384A25AD6}"/>
                  </a:ext>
                </a:extLst>
              </p:cNvPr>
              <p:cNvSpPr txBox="1"/>
              <p:nvPr/>
            </p:nvSpPr>
            <p:spPr>
              <a:xfrm>
                <a:off x="6551671" y="1303439"/>
                <a:ext cx="1755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=10000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27BD3D8-5177-4753-8284-BA9384A25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671" y="1303439"/>
                <a:ext cx="175565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5457ABF-19B9-44F6-8B53-BD05F457DC4A}"/>
                  </a:ext>
                </a:extLst>
              </p:cNvPr>
              <p:cNvSpPr txBox="1"/>
              <p:nvPr/>
            </p:nvSpPr>
            <p:spPr>
              <a:xfrm>
                <a:off x="6551671" y="2858689"/>
                <a:ext cx="1755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=10007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5457ABF-19B9-44F6-8B53-BD05F457D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671" y="2858689"/>
                <a:ext cx="175565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598F10-4152-4918-8B75-2FD3D8A52D74}"/>
                  </a:ext>
                </a:extLst>
              </p:cNvPr>
              <p:cNvSpPr txBox="1"/>
              <p:nvPr/>
            </p:nvSpPr>
            <p:spPr>
              <a:xfrm>
                <a:off x="6551671" y="4413939"/>
                <a:ext cx="1755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=16384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598F10-4152-4918-8B75-2FD3D8A52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671" y="4413939"/>
                <a:ext cx="175565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F1259AF-7AB6-4C35-9973-8620EB98FC59}"/>
                  </a:ext>
                </a:extLst>
              </p:cNvPr>
              <p:cNvSpPr txBox="1"/>
              <p:nvPr/>
            </p:nvSpPr>
            <p:spPr>
              <a:xfrm>
                <a:off x="836676" y="2489357"/>
                <a:ext cx="29260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=10000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F1259AF-7AB6-4C35-9973-8620EB98F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6" y="2489357"/>
                <a:ext cx="292608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5DF0326-D1D6-4C6B-B28D-63C461A733D5}"/>
                  </a:ext>
                </a:extLst>
              </p:cNvPr>
              <p:cNvSpPr txBox="1"/>
              <p:nvPr/>
            </p:nvSpPr>
            <p:spPr>
              <a:xfrm>
                <a:off x="836677" y="4852853"/>
                <a:ext cx="29260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≤100000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5DF0326-D1D6-4C6B-B28D-63C461A73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7" y="4852853"/>
                <a:ext cx="292608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4A61CAE1-78CB-437E-A1F3-D9A83FCA9A70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>
            <a:off x="3762763" y="3755571"/>
            <a:ext cx="2788908" cy="1555249"/>
          </a:xfrm>
          <a:prstGeom prst="bentConnector3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F25E592-49D5-4153-B58A-022D978B58DA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3762763" y="3755570"/>
            <a:ext cx="2788908" cy="1"/>
          </a:xfrm>
          <a:prstGeom prst="bentConnector3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66063CE-5CEE-4F86-8252-A21355B97FDE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 flipV="1">
            <a:off x="3762763" y="2200320"/>
            <a:ext cx="2788908" cy="1555251"/>
          </a:xfrm>
          <a:prstGeom prst="bentConnector3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1234EAB-44DD-49E2-B87A-841AF407D38E}"/>
                  </a:ext>
                </a:extLst>
              </p:cNvPr>
              <p:cNvSpPr txBox="1"/>
              <p:nvPr/>
            </p:nvSpPr>
            <p:spPr>
              <a:xfrm>
                <a:off x="4100508" y="3307130"/>
                <a:ext cx="695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1234EAB-44DD-49E2-B87A-841AF407D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508" y="3307130"/>
                <a:ext cx="695511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25FBBE-8AB6-45D0-8BEA-D59C5E30033F}"/>
                  </a:ext>
                </a:extLst>
              </p:cNvPr>
              <p:cNvSpPr txBox="1"/>
              <p:nvPr/>
            </p:nvSpPr>
            <p:spPr>
              <a:xfrm>
                <a:off x="836676" y="5599857"/>
                <a:ext cx="29260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GB" i="0"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25FBBE-8AB6-45D0-8BEA-D59C5E300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6" y="5599857"/>
                <a:ext cx="2926085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62845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B9A95-701B-4940-B2B3-93E8239EC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Método de la multiplicación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3D971F45-4BB7-44AA-BE53-94126F255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6677" y="2658288"/>
            <a:ext cx="2926085" cy="21945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02699E8-4B03-486D-A285-1CEDA06E63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1671" y="1541950"/>
            <a:ext cx="1755652" cy="13167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4D92EB7-E1D3-419B-88DD-27B4B97841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1671" y="3097200"/>
            <a:ext cx="1755652" cy="131673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239ECF0-0A42-449B-8BEB-C2900AF017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1671" y="4652450"/>
            <a:ext cx="1755652" cy="13167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27BD3D8-5177-4753-8284-BA9384A25AD6}"/>
                  </a:ext>
                </a:extLst>
              </p:cNvPr>
              <p:cNvSpPr txBox="1"/>
              <p:nvPr/>
            </p:nvSpPr>
            <p:spPr>
              <a:xfrm>
                <a:off x="6551671" y="1303439"/>
                <a:ext cx="1755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=10000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27BD3D8-5177-4753-8284-BA9384A25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671" y="1303439"/>
                <a:ext cx="175565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5457ABF-19B9-44F6-8B53-BD05F457DC4A}"/>
                  </a:ext>
                </a:extLst>
              </p:cNvPr>
              <p:cNvSpPr txBox="1"/>
              <p:nvPr/>
            </p:nvSpPr>
            <p:spPr>
              <a:xfrm>
                <a:off x="6551671" y="2858689"/>
                <a:ext cx="1755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=10007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5457ABF-19B9-44F6-8B53-BD05F457D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671" y="2858689"/>
                <a:ext cx="175565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598F10-4152-4918-8B75-2FD3D8A52D74}"/>
                  </a:ext>
                </a:extLst>
              </p:cNvPr>
              <p:cNvSpPr txBox="1"/>
              <p:nvPr/>
            </p:nvSpPr>
            <p:spPr>
              <a:xfrm>
                <a:off x="6551671" y="4413939"/>
                <a:ext cx="1755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=16384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598F10-4152-4918-8B75-2FD3D8A52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671" y="4413939"/>
                <a:ext cx="175565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F1259AF-7AB6-4C35-9973-8620EB98FC59}"/>
                  </a:ext>
                </a:extLst>
              </p:cNvPr>
              <p:cNvSpPr txBox="1"/>
              <p:nvPr/>
            </p:nvSpPr>
            <p:spPr>
              <a:xfrm>
                <a:off x="836676" y="2489357"/>
                <a:ext cx="29260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=10000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F1259AF-7AB6-4C35-9973-8620EB98F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6" y="2489357"/>
                <a:ext cx="292608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5DF0326-D1D6-4C6B-B28D-63C461A733D5}"/>
                  </a:ext>
                </a:extLst>
              </p:cNvPr>
              <p:cNvSpPr txBox="1"/>
              <p:nvPr/>
            </p:nvSpPr>
            <p:spPr>
              <a:xfrm>
                <a:off x="836677" y="4852853"/>
                <a:ext cx="29260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≤100000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5DF0326-D1D6-4C6B-B28D-63C461A73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7" y="4852853"/>
                <a:ext cx="292608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4A61CAE1-78CB-437E-A1F3-D9A83FCA9A70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>
            <a:off x="3762763" y="3755571"/>
            <a:ext cx="2788908" cy="1555249"/>
          </a:xfrm>
          <a:prstGeom prst="bentConnector3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F25E592-49D5-4153-B58A-022D978B58DA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3762763" y="3755570"/>
            <a:ext cx="2788908" cy="1"/>
          </a:xfrm>
          <a:prstGeom prst="bentConnector3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66063CE-5CEE-4F86-8252-A21355B97FDE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 flipV="1">
            <a:off x="3762763" y="2200320"/>
            <a:ext cx="2788908" cy="1555251"/>
          </a:xfrm>
          <a:prstGeom prst="bentConnector3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1234EAB-44DD-49E2-B87A-841AF407D38E}"/>
                  </a:ext>
                </a:extLst>
              </p:cNvPr>
              <p:cNvSpPr txBox="1"/>
              <p:nvPr/>
            </p:nvSpPr>
            <p:spPr>
              <a:xfrm>
                <a:off x="4100508" y="3307130"/>
                <a:ext cx="695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1234EAB-44DD-49E2-B87A-841AF407D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508" y="3307130"/>
                <a:ext cx="695511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9FF9A4-99CD-4760-8C76-DFC27D27C5D5}"/>
                  </a:ext>
                </a:extLst>
              </p:cNvPr>
              <p:cNvSpPr txBox="1"/>
              <p:nvPr/>
            </p:nvSpPr>
            <p:spPr>
              <a:xfrm>
                <a:off x="836676" y="5599857"/>
                <a:ext cx="29260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GB" i="0"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9FF9A4-99CD-4760-8C76-DFC27D27C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6" y="5599857"/>
                <a:ext cx="2926085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28401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7EBFF5B-98D5-41C4-B07A-759B2E3942B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CL" dirty="0"/>
                  <a:t>Uniformidad de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7EBFF5B-98D5-41C4-B07A-759B2E3942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173" b="-1436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4C89DC-C3A9-49BD-B9C3-4B97E0BD02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460" y="1287532"/>
                <a:ext cx="8957853" cy="4904072"/>
              </a:xfrm>
            </p:spPr>
            <p:txBody>
              <a:bodyPr anchor="ctr"/>
              <a:lstStyle/>
              <a:p>
                <a:pPr marL="0" indent="0">
                  <a:buNone/>
                </a:pPr>
                <a:r>
                  <a:rPr lang="es-CL" dirty="0"/>
                  <a:t>Es importante que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s-CL" dirty="0"/>
                  <a:t> sea uniforme</a:t>
                </a:r>
              </a:p>
              <a:p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Es difícil uniformizar los datos con el ajuste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Si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s-CL" dirty="0"/>
                  <a:t> es uniforme, entonces es muy fácil que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s-CL" dirty="0"/>
                  <a:t> sea uniforme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4C89DC-C3A9-49BD-B9C3-4B97E0BD02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460" y="1287532"/>
                <a:ext cx="8957853" cy="4904072"/>
              </a:xfrm>
              <a:blipFill>
                <a:blip r:embed="rId3"/>
                <a:stretch>
                  <a:fillRect l="-136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0042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BFE15-7CFE-4DB2-9E9B-2DD3F1561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Eficiencia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6C9B42-1397-42CF-AFDE-6D8FA6191F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es-CL" sz="2700" dirty="0"/>
                  <a:t>En una tabla se llama la función de hash para cada operación</a:t>
                </a:r>
              </a:p>
              <a:p>
                <a:endParaRPr lang="es-CL" sz="2700" dirty="0"/>
              </a:p>
              <a:p>
                <a:pPr marL="0" indent="0">
                  <a:buNone/>
                </a:pPr>
                <a:r>
                  <a:rPr lang="es-CL" sz="2700" dirty="0"/>
                  <a:t>La complejidad de la función de hash debe ser </a:t>
                </a:r>
                <a14:m>
                  <m:oMath xmlns:m="http://schemas.openxmlformats.org/officeDocument/2006/math">
                    <m:r>
                      <a:rPr lang="es-CL" sz="27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GB" sz="2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s-CL" sz="2700" dirty="0"/>
                  <a:t>, </a:t>
                </a:r>
              </a:p>
              <a:p>
                <a:pPr marL="0" indent="0">
                  <a:buNone/>
                </a:pPr>
                <a:r>
                  <a:rPr lang="es-CL" sz="2700" dirty="0"/>
                  <a:t>con </a:t>
                </a:r>
                <a14:m>
                  <m:oMath xmlns:m="http://schemas.openxmlformats.org/officeDocument/2006/math">
                    <m:r>
                      <a:rPr lang="es-CL" sz="27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s-CL" sz="2700" dirty="0"/>
                  <a:t> el tamaño del dato hasheado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6C9B42-1397-42CF-AFDE-6D8FA6191F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40" r="-112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97379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6C4E3-1BC4-4B0B-A7EB-BF33FB812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Hash Incremental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C648A0-710A-46C8-94C3-90FD4C5E08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461" y="1287532"/>
                <a:ext cx="8641076" cy="4904072"/>
              </a:xfrm>
            </p:spPr>
            <p:txBody>
              <a:bodyPr>
                <a:normAutofit fontScale="92500"/>
              </a:bodyPr>
              <a:lstStyle/>
              <a:p>
                <a:r>
                  <a:rPr lang="es-CL" dirty="0"/>
                  <a:t>Si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CL" dirty="0"/>
                  <a:t> tiene mucho en común con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CL" dirty="0"/>
                  <a:t>, llamemos a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s-CL" dirty="0"/>
                  <a:t> su diferencia</a:t>
                </a:r>
                <a:endParaRPr lang="es-CL" b="0" i="1" dirty="0">
                  <a:latin typeface="Cambria Math" panose="02040503050406030204" pitchFamily="18" charset="0"/>
                </a:endParaRPr>
              </a:p>
              <a:p>
                <a:endParaRPr lang="es-CL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s-CL" dirty="0"/>
                  <a:t> se dice </a:t>
                </a:r>
                <a:r>
                  <a:rPr lang="es-CL" b="1" dirty="0">
                    <a:solidFill>
                      <a:schemeClr val="accent2"/>
                    </a:solidFill>
                  </a:rPr>
                  <a:t>incremental</a:t>
                </a:r>
                <a:r>
                  <a:rPr lang="es-CL" dirty="0"/>
                  <a:t> si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s-CL" dirty="0"/>
                  <a:t> se puede expresar como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El costo de calcularlo </a:t>
                </a:r>
                <a:r>
                  <a:rPr lang="en-GB" dirty="0"/>
                  <a:t>es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C648A0-710A-46C8-94C3-90FD4C5E08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461" y="1287532"/>
                <a:ext cx="8641076" cy="4904072"/>
              </a:xfrm>
              <a:blipFill>
                <a:blip r:embed="rId2"/>
                <a:stretch>
                  <a:fillRect l="-21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34550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9B5E6-E42C-4262-A252-782BEA8BE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Hash de </a:t>
            </a:r>
            <a:r>
              <a:rPr lang="es-CL" dirty="0" err="1"/>
              <a:t>strings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887D23-6BB7-4B57-AEE5-81DA6A5DA1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/>
                  <a:t>Sea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⋯,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s-CL" dirty="0"/>
                  <a:t> un </a:t>
                </a:r>
                <a:r>
                  <a:rPr lang="es-CL" dirty="0" err="1"/>
                  <a:t>string</a:t>
                </a:r>
                <a:r>
                  <a:rPr lang="es-CL" dirty="0"/>
                  <a:t> de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dirty="0"/>
                  <a:t> datos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CL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/>
                  <a:t>Si a cada dato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dirty="0"/>
                  <a:t> le damos una interpretación numérica,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CL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/>
                  <a:t>Podemos interpretar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CL" dirty="0"/>
                  <a:t> como un número en base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s-CL" dirty="0"/>
                  <a:t>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CL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CL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CL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s-CL" i="1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s-CL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CL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887D23-6BB7-4B57-AEE5-81DA6A5DA1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1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53999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9B5E6-E42C-4262-A252-782BEA8BE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Hash de </a:t>
            </a:r>
            <a:r>
              <a:rPr lang="es-CL" dirty="0" err="1"/>
              <a:t>strings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887D23-6BB7-4B57-AEE5-81DA6A5DA1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CL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CL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s-CL" i="1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s-CL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CL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s-CL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CL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CL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887D23-6BB7-4B57-AEE5-81DA6A5DA1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10760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C5DF5-79DF-44F9-93FD-A715493A0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Rolling hash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DAF501-592B-4479-B512-9BBDC20DDC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L" dirty="0"/>
                  <a:t>¿Cómo obtener </a:t>
                </a:r>
                <a14:m>
                  <m:oMath xmlns:m="http://schemas.openxmlformats.org/officeDocument/2006/math">
                    <m:r>
                      <a:rPr lang="en-GB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mtClean="0">
                                <a:latin typeface="Cambria Math" panose="02040503050406030204" pitchFamily="18" charset="0"/>
                              </a:rPr>
                              <m:t>5 :8</m:t>
                            </m:r>
                          </m:e>
                        </m:d>
                      </m:e>
                    </m:d>
                    <m:r>
                      <a:rPr lang="en-GB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L" dirty="0"/>
                  <a:t>a partir de </a:t>
                </a:r>
                <a14:m>
                  <m:oMath xmlns:m="http://schemas.openxmlformats.org/officeDocument/2006/math">
                    <m:r>
                      <a:rPr lang="en-GB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mtClean="0">
                                <a:latin typeface="Cambria Math" panose="02040503050406030204" pitchFamily="18" charset="0"/>
                              </a:rPr>
                              <m:t>4 :7</m:t>
                            </m:r>
                          </m:e>
                        </m:d>
                      </m:e>
                    </m:d>
                  </m:oMath>
                </a14:m>
                <a:r>
                  <a:rPr lang="en-GB" dirty="0"/>
                  <a:t>?</a:t>
                </a:r>
              </a:p>
              <a:p>
                <a:endParaRPr lang="es-CL" dirty="0"/>
              </a:p>
              <a:p>
                <a14:m>
                  <m:oMath xmlns:m="http://schemas.openxmlformats.org/officeDocument/2006/math">
                    <m:r>
                      <a:rPr lang="en-GB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mtClean="0">
                            <a:latin typeface="Cambria Math" panose="02040503050406030204" pitchFamily="18" charset="0"/>
                          </a:rPr>
                          <m:t>4 :7</m:t>
                        </m:r>
                      </m:e>
                    </m:d>
                    <m:r>
                      <a:rPr lang="en-GB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GB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GB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GB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mtClean="0">
                            <a:latin typeface="Cambria Math" panose="02040503050406030204" pitchFamily="18" charset="0"/>
                          </a:rPr>
                          <m:t>5 :8</m:t>
                        </m:r>
                      </m:e>
                    </m:d>
                    <m:r>
                      <a:rPr lang="en-GB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GB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GB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GB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GB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GB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DAF501-592B-4479-B512-9BBDC20DDC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41766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C5DF5-79DF-44F9-93FD-A715493A0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Rolling hash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DAF501-592B-4479-B512-9BBDC20DDC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L" dirty="0"/>
                  <a:t>¿Cómo obtener </a:t>
                </a:r>
                <a14:m>
                  <m:oMath xmlns:m="http://schemas.openxmlformats.org/officeDocument/2006/math">
                    <m:r>
                      <a:rPr lang="en-GB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mtClean="0">
                                <a:latin typeface="Cambria Math" panose="02040503050406030204" pitchFamily="18" charset="0"/>
                              </a:rPr>
                              <m:t>5 :8</m:t>
                            </m:r>
                          </m:e>
                        </m:d>
                      </m:e>
                    </m:d>
                    <m:r>
                      <a:rPr lang="en-GB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L" dirty="0"/>
                  <a:t>a partir de </a:t>
                </a:r>
                <a14:m>
                  <m:oMath xmlns:m="http://schemas.openxmlformats.org/officeDocument/2006/math">
                    <m:r>
                      <a:rPr lang="en-GB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mtClean="0">
                                <a:latin typeface="Cambria Math" panose="02040503050406030204" pitchFamily="18" charset="0"/>
                              </a:rPr>
                              <m:t>4 :7</m:t>
                            </m:r>
                          </m:e>
                        </m:d>
                      </m:e>
                    </m:d>
                  </m:oMath>
                </a14:m>
                <a:r>
                  <a:rPr lang="en-GB" dirty="0"/>
                  <a:t>?</a:t>
                </a:r>
              </a:p>
              <a:p>
                <a:endParaRPr lang="es-CL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mtClean="0">
                                <a:latin typeface="Cambria Math" panose="02040503050406030204" pitchFamily="18" charset="0"/>
                              </a:rPr>
                              <m:t>4 :7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solidFill>
                              <a:srgbClr val="E3535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rgbClr val="E3535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E35353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GB" b="0" i="1" smtClean="0">
                            <a:solidFill>
                              <a:srgbClr val="E3535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rgbClr val="E3535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b="0" i="1" smtClean="0">
                            <a:solidFill>
                              <a:srgbClr val="E35353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p>
                      <m:sSupPr>
                        <m:ctrlPr>
                          <a:rPr lang="en-GB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GB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GB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sSup>
                      <m:sSupPr>
                        <m:ctrlP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GB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GB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GB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:</m:t>
                            </m:r>
                            <m:r>
                              <a:rPr lang="en-GB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p>
                      <m:sSupPr>
                        <m:ctrlPr>
                          <a:rPr lang="en-GB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sSup>
                      <m:sSupPr>
                        <m:ctrlPr>
                          <a:rPr lang="en-GB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sSup>
                      <m:sSupPr>
                        <m:ctrlPr>
                          <a:rPr lang="en-GB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GB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solidFill>
                              <a:srgbClr val="E3535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rgbClr val="E3535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E35353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sSup>
                      <m:sSupPr>
                        <m:ctrlPr>
                          <a:rPr lang="en-GB" b="0" i="1" smtClean="0">
                            <a:solidFill>
                              <a:srgbClr val="F6CACA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rgbClr val="F6CACA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b="0" i="1" smtClean="0">
                            <a:solidFill>
                              <a:srgbClr val="F6CACA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s-C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es-CL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GB" smtClean="0">
                                <a:latin typeface="Cambria Math" panose="02040503050406030204" pitchFamily="18" charset="0"/>
                              </a:rPr>
                              <m:t> :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d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4 :7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i="1" smtClean="0">
                            <a:solidFill>
                              <a:srgbClr val="E3535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rgbClr val="E3535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solidFill>
                              <a:srgbClr val="E35353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GB" i="1">
                            <a:solidFill>
                              <a:srgbClr val="E3535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solidFill>
                              <a:srgbClr val="E3535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b="0" i="1" smtClean="0">
                            <a:solidFill>
                              <a:srgbClr val="E35353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 smtClean="0">
                            <a:solidFill>
                              <a:srgbClr val="E3535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rgbClr val="E3535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solidFill>
                              <a:srgbClr val="E35353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endParaRPr lang="es-C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DAF501-592B-4479-B512-9BBDC20DDC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5527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02552-FECB-4E49-80D7-5B39AE4B1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Colisiones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4099E9-888D-43A3-8F33-FBE54B0096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es-CL" dirty="0"/>
                  <a:t>Decimos que el hash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s-CL" dirty="0"/>
                  <a:t> tiene una </a:t>
                </a:r>
                <a:r>
                  <a:rPr lang="es-CL" b="1" dirty="0">
                    <a:solidFill>
                      <a:schemeClr val="accent2"/>
                    </a:solidFill>
                  </a:rPr>
                  <a:t>colisión</a:t>
                </a:r>
                <a:r>
                  <a:rPr lang="es-CL" dirty="0"/>
                  <a:t> cuando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    ∧      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L" dirty="0"/>
              </a:p>
              <a:p>
                <a:r>
                  <a:rPr lang="es-CL" dirty="0"/>
                  <a:t>El ajuste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s-CL" dirty="0"/>
                  <a:t> puede producir una </a:t>
                </a:r>
                <a:r>
                  <a:rPr lang="es-CL" b="1" dirty="0">
                    <a:solidFill>
                      <a:schemeClr val="accent2"/>
                    </a:solidFill>
                  </a:rPr>
                  <a:t>colisión en la tabla </a:t>
                </a:r>
                <a:r>
                  <a:rPr lang="es-CL" dirty="0"/>
                  <a:t>si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    ∧      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4099E9-888D-43A3-8F33-FBE54B0096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91640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32325-B9DD-4B79-A1C8-1D9BC76F2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Efecto avalancha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23E32E-87BC-4FB7-AE9A-0D9C7520F5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es-CL" dirty="0"/>
                  <a:t>Para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CL" dirty="0"/>
                  <a:t> 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CL" dirty="0"/>
                  <a:t> muy similares, si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s-CL" dirty="0"/>
                  <a:t> es muy distinto a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Entonces la función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CL" dirty="0"/>
                  <a:t> tiene </a:t>
                </a:r>
                <a:r>
                  <a:rPr lang="es-CL" b="1" dirty="0">
                    <a:solidFill>
                      <a:schemeClr val="accent2"/>
                    </a:solidFill>
                  </a:rPr>
                  <a:t>efecto avalancha</a:t>
                </a:r>
              </a:p>
              <a:p>
                <a:endParaRPr lang="es-CL" dirty="0"/>
              </a:p>
              <a:p>
                <a:r>
                  <a:rPr lang="es-CL" dirty="0"/>
                  <a:t>¿Cuál de los ajustes estudiados cumple con esto?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23E32E-87BC-4FB7-AE9A-0D9C7520F5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78049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32325-B9DD-4B79-A1C8-1D9BC76F2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Efecto avalancha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3E32E-87BC-4FB7-AE9A-0D9C7520F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es-CL" dirty="0"/>
              <a:t>El método de la multiplicación tiene efecto avalancha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/>
              <a:t>Esto es útil cuando se insertan muchas claves muy similares: estas se reparten a lo largo de la tabla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/>
              <a:t>Para distribuciones muy concentradas, ayuda a uniformizar</a:t>
            </a:r>
          </a:p>
        </p:txBody>
      </p:sp>
    </p:spTree>
    <p:extLst>
      <p:ext uri="{BB962C8B-B14F-4D97-AF65-F5344CB8AC3E}">
        <p14:creationId xmlns:p14="http://schemas.microsoft.com/office/powerpoint/2010/main" val="2183653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DE92C-333A-4091-B6AB-49D0F44F9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Propiedades de una función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27AA50-02D0-45F3-B959-8743A446B8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:r>
                  <a:rPr lang="es-CL" dirty="0"/>
                  <a:t>Una función cualquiera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s-CL" dirty="0"/>
                  <a:t> puede ser:</a:t>
                </a:r>
              </a:p>
              <a:p>
                <a:pPr lvl="1"/>
                <a:r>
                  <a:rPr lang="es-CL" dirty="0"/>
                  <a:t> Inyectiva</a:t>
                </a:r>
              </a:p>
              <a:p>
                <a:pPr lvl="1"/>
                <a:r>
                  <a:rPr lang="es-CL" dirty="0"/>
                  <a:t> Sobreyectiva</a:t>
                </a:r>
              </a:p>
              <a:p>
                <a:pPr lvl="1"/>
                <a:r>
                  <a:rPr lang="es-CL" dirty="0"/>
                  <a:t> Biyectiva</a:t>
                </a:r>
              </a:p>
              <a:p>
                <a:pPr marL="201168" lvl="1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¿Qué significa esto para una función de hash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s-CL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27AA50-02D0-45F3-B959-8743A446B8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1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0331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80FE-9E40-4830-A39A-1CFFA8E90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Función Inyectiva</a:t>
            </a:r>
          </a:p>
        </p:txBody>
      </p:sp>
      <p:pic>
        <p:nvPicPr>
          <p:cNvPr id="26" name="Picture 25" descr="A picture containing shape&#10;&#10;Description automatically generated">
            <a:extLst>
              <a:ext uri="{FF2B5EF4-FFF2-40B4-BE49-F238E27FC236}">
                <a16:creationId xmlns:a16="http://schemas.microsoft.com/office/drawing/2014/main" id="{E1A8F0E4-9EEE-4232-BCEC-0D054E7FA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717" y="1254967"/>
            <a:ext cx="4940559" cy="494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864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80FE-9E40-4830-A39A-1CFFA8E90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Función Inyectiva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1C4270-5BA9-4849-A5CC-1DBD14FDEB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es-CL" dirty="0"/>
                  <a:t>Si la función de hash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s-CL" dirty="0"/>
                  <a:t> es inyectiva, entonces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    →     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s-CL" dirty="0"/>
              </a:p>
              <a:p>
                <a:r>
                  <a:rPr lang="es-CL" dirty="0"/>
                  <a:t>¿Qué ventajas tiene esto? ¿Tiene alguna desventaja?</a:t>
                </a:r>
              </a:p>
              <a:p>
                <a:endParaRPr lang="es-CL" dirty="0"/>
              </a:p>
              <a:p>
                <a:r>
                  <a:rPr lang="es-CL" dirty="0"/>
                  <a:t>¿Es posible que la función de ajuste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s-CL" dirty="0"/>
                  <a:t> sea inyectiva?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1C4270-5BA9-4849-A5CC-1DBD14FDEB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0578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3A981-254E-4DA4-B623-D14FCA8A2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Función Perfecta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C3302-A46A-4D75-ACF0-E76C30970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s-CL" dirty="0"/>
              <a:t>Una función de hash inyectiva se dice </a:t>
            </a:r>
            <a:r>
              <a:rPr lang="es-CL" b="1" dirty="0">
                <a:solidFill>
                  <a:schemeClr val="accent2"/>
                </a:solidFill>
              </a:rPr>
              <a:t>perfecta</a:t>
            </a:r>
          </a:p>
          <a:p>
            <a:endParaRPr lang="es-CL" dirty="0"/>
          </a:p>
          <a:p>
            <a:r>
              <a:rPr lang="es-CL" dirty="0"/>
              <a:t>La única posibilidad de colisiones es por el ajuste</a:t>
            </a:r>
          </a:p>
          <a:p>
            <a:endParaRPr lang="es-CL" dirty="0"/>
          </a:p>
          <a:p>
            <a:r>
              <a:rPr lang="es-CL" dirty="0"/>
              <a:t>Podemos comparar por hashes y olvidarnos de la clave</a:t>
            </a:r>
          </a:p>
        </p:txBody>
      </p:sp>
    </p:spTree>
    <p:extLst>
      <p:ext uri="{BB962C8B-B14F-4D97-AF65-F5344CB8AC3E}">
        <p14:creationId xmlns:p14="http://schemas.microsoft.com/office/powerpoint/2010/main" val="3086515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2FC99FD0-F372-485F-8223-A760C0EE8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717" y="1254966"/>
            <a:ext cx="4940559" cy="49405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8180FE-9E40-4830-A39A-1CFFA8E90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Función Sobreyectiva</a:t>
            </a:r>
          </a:p>
        </p:txBody>
      </p:sp>
    </p:spTree>
    <p:extLst>
      <p:ext uri="{BB962C8B-B14F-4D97-AF65-F5344CB8AC3E}">
        <p14:creationId xmlns:p14="http://schemas.microsoft.com/office/powerpoint/2010/main" val="1161807989"/>
      </p:ext>
    </p:extLst>
  </p:cSld>
  <p:clrMapOvr>
    <a:masterClrMapping/>
  </p:clrMapOvr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C2133.potx" id="{CA84A69E-14EF-40C3-82C7-2DDD895CB118}" vid="{6EF59827-1C00-4F63-A51E-87141DCF8E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8095</TotalTime>
  <Words>1021</Words>
  <Application>Microsoft Office PowerPoint</Application>
  <PresentationFormat>On-screen Show (4:3)</PresentationFormat>
  <Paragraphs>201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IIC2133</vt:lpstr>
      <vt:lpstr>Función de hash</vt:lpstr>
      <vt:lpstr>Función de hash</vt:lpstr>
      <vt:lpstr>Función cualquiera</vt:lpstr>
      <vt:lpstr>Colisiones</vt:lpstr>
      <vt:lpstr>Propiedades de una función</vt:lpstr>
      <vt:lpstr>Función Inyectiva</vt:lpstr>
      <vt:lpstr>Función Inyectiva</vt:lpstr>
      <vt:lpstr>Función Perfecta</vt:lpstr>
      <vt:lpstr>Función Sobreyectiva</vt:lpstr>
      <vt:lpstr>Función Sobreyectiva</vt:lpstr>
      <vt:lpstr>Función Compacta</vt:lpstr>
      <vt:lpstr>Función Biyectiva</vt:lpstr>
      <vt:lpstr>Función Biyectiva</vt:lpstr>
      <vt:lpstr>Función Invertible</vt:lpstr>
      <vt:lpstr>Propiedades de un hash</vt:lpstr>
      <vt:lpstr>Histograma: N° Alumno</vt:lpstr>
      <vt:lpstr>Histograma: N° Alumno</vt:lpstr>
      <vt:lpstr>Histograma: N° Alumno</vt:lpstr>
      <vt:lpstr>Histograma: N° Alumno</vt:lpstr>
      <vt:lpstr>Distribución Normal</vt:lpstr>
      <vt:lpstr>Distribución Normal</vt:lpstr>
      <vt:lpstr>Distribución Exponencial</vt:lpstr>
      <vt:lpstr>Distribución Exponencial</vt:lpstr>
      <vt:lpstr>Distribución Uniforme</vt:lpstr>
      <vt:lpstr>Distribución Uniforme</vt:lpstr>
      <vt:lpstr>Distribución vs Tabla</vt:lpstr>
      <vt:lpstr>Método de la división</vt:lpstr>
      <vt:lpstr>Método de la división</vt:lpstr>
      <vt:lpstr>Método de la división</vt:lpstr>
      <vt:lpstr>Método de la multiplicación</vt:lpstr>
      <vt:lpstr>Método de la multiplicación</vt:lpstr>
      <vt:lpstr>Método de la multiplicación</vt:lpstr>
      <vt:lpstr>Uniformidad de H</vt:lpstr>
      <vt:lpstr>Eficiencia</vt:lpstr>
      <vt:lpstr>Hash Incremental</vt:lpstr>
      <vt:lpstr>Hash de strings</vt:lpstr>
      <vt:lpstr>Hash de strings</vt:lpstr>
      <vt:lpstr>Rolling hash</vt:lpstr>
      <vt:lpstr>Rolling hash</vt:lpstr>
      <vt:lpstr>Efecto avalancha</vt:lpstr>
      <vt:lpstr>Efecto avalancha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Genes</dc:title>
  <dc:creator>Vicente Errázuriz Quiroga</dc:creator>
  <cp:lastModifiedBy>Vicente Errázuriz</cp:lastModifiedBy>
  <cp:revision>191</cp:revision>
  <dcterms:created xsi:type="dcterms:W3CDTF">2018-04-10T05:57:42Z</dcterms:created>
  <dcterms:modified xsi:type="dcterms:W3CDTF">2020-10-14T22:02:02Z</dcterms:modified>
</cp:coreProperties>
</file>