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6"/>
  </p:notesMasterIdLst>
  <p:sldIdLst>
    <p:sldId id="367" r:id="rId2"/>
    <p:sldId id="301" r:id="rId3"/>
    <p:sldId id="302" r:id="rId4"/>
    <p:sldId id="343" r:id="rId5"/>
    <p:sldId id="396" r:id="rId6"/>
    <p:sldId id="370" r:id="rId7"/>
    <p:sldId id="341" r:id="rId8"/>
    <p:sldId id="346" r:id="rId9"/>
    <p:sldId id="266" r:id="rId10"/>
    <p:sldId id="347" r:id="rId11"/>
    <p:sldId id="392" r:id="rId12"/>
    <p:sldId id="393" r:id="rId13"/>
    <p:sldId id="371" r:id="rId14"/>
    <p:sldId id="372" r:id="rId15"/>
    <p:sldId id="373" r:id="rId16"/>
    <p:sldId id="374" r:id="rId17"/>
    <p:sldId id="394" r:id="rId18"/>
    <p:sldId id="375" r:id="rId19"/>
    <p:sldId id="368" r:id="rId20"/>
    <p:sldId id="369" r:id="rId21"/>
    <p:sldId id="345" r:id="rId22"/>
    <p:sldId id="354" r:id="rId23"/>
    <p:sldId id="395" r:id="rId24"/>
    <p:sldId id="397" r:id="rId25"/>
    <p:sldId id="387" r:id="rId26"/>
    <p:sldId id="355" r:id="rId27"/>
    <p:sldId id="376" r:id="rId28"/>
    <p:sldId id="356" r:id="rId29"/>
    <p:sldId id="388" r:id="rId30"/>
    <p:sldId id="377" r:id="rId31"/>
    <p:sldId id="359" r:id="rId32"/>
    <p:sldId id="378" r:id="rId33"/>
    <p:sldId id="384" r:id="rId34"/>
    <p:sldId id="279" r:id="rId35"/>
    <p:sldId id="382" r:id="rId36"/>
    <p:sldId id="390" r:id="rId37"/>
    <p:sldId id="282" r:id="rId38"/>
    <p:sldId id="389" r:id="rId39"/>
    <p:sldId id="379" r:id="rId40"/>
    <p:sldId id="380" r:id="rId41"/>
    <p:sldId id="385" r:id="rId42"/>
    <p:sldId id="281" r:id="rId43"/>
    <p:sldId id="361" r:id="rId44"/>
    <p:sldId id="38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1CADE4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22" autoAdjust="0"/>
    <p:restoredTop sz="90813" autoAdjust="0"/>
  </p:normalViewPr>
  <p:slideViewPr>
    <p:cSldViewPr snapToGrid="0" showGuides="1">
      <p:cViewPr varScale="1">
        <p:scale>
          <a:sx n="103" d="100"/>
          <a:sy n="103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21-10-2020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29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336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95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Exploración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profundidad, o DFS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 dirty="0"/>
              <a:t>Es una forma de recorrer sistemáticamente un grafo: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visitar todos sus nodos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transitar todas sus aristas</a:t>
            </a:r>
          </a:p>
          <a:p>
            <a:pPr>
              <a:lnSpc>
                <a:spcPct val="100000"/>
              </a:lnSpc>
            </a:pPr>
            <a:r>
              <a:rPr lang="es-ES_tradnl" sz="2400" dirty="0"/>
              <a:t>Es una forma de obtener información sobre algunas propiedades del grafo —p.ej., determinar si el grafo tiene ciclos: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todos los vértices son inicialmente </a:t>
            </a:r>
            <a:r>
              <a:rPr lang="es-ES_tradnl" sz="2000" i="1" dirty="0"/>
              <a:t>blancos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un vértice se pinta de </a:t>
            </a:r>
            <a:r>
              <a:rPr lang="es-ES_tradnl" sz="2000" i="1" dirty="0"/>
              <a:t>gris</a:t>
            </a:r>
            <a:r>
              <a:rPr lang="es-ES_tradnl" sz="2000" dirty="0"/>
              <a:t> cuando es descubierto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un vértice se pinta de </a:t>
            </a:r>
            <a:r>
              <a:rPr lang="es-ES_tradnl" sz="2000" i="1" dirty="0"/>
              <a:t>negro</a:t>
            </a:r>
            <a:r>
              <a:rPr lang="es-ES_tradnl" sz="2000" dirty="0"/>
              <a:t> cuando su lista de adyacencias ha sido examinada exhaustivamente</a:t>
            </a:r>
          </a:p>
        </p:txBody>
      </p:sp>
    </p:spTree>
    <p:extLst>
      <p:ext uri="{BB962C8B-B14F-4D97-AF65-F5344CB8AC3E}">
        <p14:creationId xmlns:p14="http://schemas.microsoft.com/office/powerpoint/2010/main" val="215144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i="1" dirty="0" err="1"/>
              <a:t>dfsVisit</a:t>
            </a:r>
            <a:r>
              <a:rPr lang="es-CL" sz="4000" dirty="0"/>
              <a:t> de </a:t>
            </a:r>
            <a:r>
              <a:rPr lang="es-CL" sz="4000" i="1" dirty="0"/>
              <a:t>G</a:t>
            </a:r>
            <a:r>
              <a:rPr lang="es-CL" sz="4000" dirty="0"/>
              <a:t>: del vértice 4</a:t>
            </a:r>
            <a:br>
              <a:rPr lang="es-CL" sz="4000" dirty="0"/>
            </a:br>
            <a:r>
              <a:rPr lang="es-CL" sz="4000" dirty="0"/>
              <a:t>vamos al 6 y de ahí al 5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51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5 no podemos seguir,</a:t>
            </a:r>
            <a:br>
              <a:rPr lang="es-CL" sz="4000" dirty="0"/>
            </a:br>
            <a:r>
              <a:rPr lang="es-CL" sz="4000" dirty="0"/>
              <a:t>lo terminamos y volvemos a 6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47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6 no salen otras aristas,</a:t>
            </a:r>
            <a:br>
              <a:rPr lang="es-CL" sz="4000" dirty="0"/>
            </a:br>
            <a:r>
              <a:rPr lang="es-CL" sz="4000" dirty="0"/>
              <a:t>lo terminamos y volvemos a 4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198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4 no salen otras aristas</a:t>
            </a:r>
            <a:br>
              <a:rPr lang="es-CL" sz="4000" dirty="0"/>
            </a:br>
            <a:r>
              <a:rPr lang="es-CL" sz="4000" dirty="0">
                <a:sym typeface="Wingdings" pitchFamily="2" charset="2"/>
              </a:rPr>
              <a:t> terminamos </a:t>
            </a:r>
            <a:r>
              <a:rPr lang="es-CL" sz="4000" i="1" dirty="0">
                <a:sym typeface="Wingdings" pitchFamily="2" charset="2"/>
              </a:rPr>
              <a:t>dfsVisit</a:t>
            </a:r>
            <a:r>
              <a:rPr lang="es-CL" sz="4000" dirty="0">
                <a:sym typeface="Wingdings" pitchFamily="2" charset="2"/>
              </a:rPr>
              <a:t> de </a:t>
            </a:r>
            <a:r>
              <a:rPr lang="es-CL" sz="4000" i="1" dirty="0">
                <a:sym typeface="Wingdings" pitchFamily="2" charset="2"/>
              </a:rPr>
              <a:t>G</a:t>
            </a:r>
            <a:r>
              <a:rPr lang="es-CL" sz="4000" dirty="0">
                <a:sym typeface="Wingdings" pitchFamily="2" charset="2"/>
              </a:rPr>
              <a:t> desde 4</a:t>
            </a:r>
            <a:endParaRPr lang="es-CL" sz="4000" dirty="0"/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54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dfsVisit</a:t>
            </a:r>
            <a:r>
              <a:rPr lang="es-CL" dirty="0"/>
              <a:t> de </a:t>
            </a:r>
            <a:r>
              <a:rPr lang="es-CL" i="1" dirty="0"/>
              <a:t>G</a:t>
            </a:r>
            <a:r>
              <a:rPr lang="es-CL" dirty="0"/>
              <a:t> a partir del vértice 0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</p:spTree>
    <p:extLst>
      <p:ext uri="{BB962C8B-B14F-4D97-AF65-F5344CB8AC3E}">
        <p14:creationId xmlns:p14="http://schemas.microsoft.com/office/powerpoint/2010/main" val="32492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i="1" dirty="0" err="1"/>
              <a:t>dfsVisit</a:t>
            </a:r>
            <a:r>
              <a:rPr lang="es-CL" sz="4000" dirty="0"/>
              <a:t> de </a:t>
            </a:r>
            <a:r>
              <a:rPr lang="es-CL" sz="4000" i="1" dirty="0"/>
              <a:t>G</a:t>
            </a:r>
            <a:r>
              <a:rPr lang="es-CL" sz="4000" dirty="0"/>
              <a:t>: de 0 vamos a 1,</a:t>
            </a:r>
            <a:br>
              <a:rPr lang="es-CL" sz="4000" dirty="0"/>
            </a:br>
            <a:r>
              <a:rPr lang="es-CL" sz="4000" dirty="0"/>
              <a:t>de ahí a 3 y de ahí a 2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</p:spTree>
    <p:extLst>
      <p:ext uri="{BB962C8B-B14F-4D97-AF65-F5344CB8AC3E}">
        <p14:creationId xmlns:p14="http://schemas.microsoft.com/office/powerpoint/2010/main" val="418318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De 2 </a:t>
            </a:r>
            <a:r>
              <a:rPr lang="es-CL" sz="4000" b="1" dirty="0"/>
              <a:t>no</a:t>
            </a:r>
            <a:r>
              <a:rPr lang="es-CL" sz="4000" dirty="0"/>
              <a:t> vamos a 5 ni a 0; la diferencia es que 5 ya está terminado, pero 0 aún no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3539AB-4CBE-2840-98D4-1F7DD04AF5C4}"/>
              </a:ext>
            </a:extLst>
          </p:cNvPr>
          <p:cNvSpPr/>
          <p:nvPr/>
        </p:nvSpPr>
        <p:spPr>
          <a:xfrm>
            <a:off x="857840" y="1754420"/>
            <a:ext cx="5842654" cy="3122381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42761-9787-0543-9791-58F883D9CA41}"/>
              </a:ext>
            </a:extLst>
          </p:cNvPr>
          <p:cNvSpPr txBox="1"/>
          <p:nvPr/>
        </p:nvSpPr>
        <p:spPr>
          <a:xfrm>
            <a:off x="5694608" y="1317713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anunciamos:</a:t>
            </a:r>
          </a:p>
          <a:p>
            <a:r>
              <a:rPr lang="en-US" sz="2000"/>
              <a:t>“</a:t>
            </a:r>
            <a:r>
              <a:rPr lang="en-US" sz="2000" b="1"/>
              <a:t>¡ciclo!</a:t>
            </a:r>
            <a:r>
              <a:rPr lang="en-US" sz="20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94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Terminamos 2, volvemos a 3 y (con 4, 5 y 6 terminados) terminamos 3 y luego 1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8322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Volvemos a 0, </a:t>
            </a:r>
            <a:r>
              <a:rPr lang="es-CL" b="1" dirty="0"/>
              <a:t>no</a:t>
            </a:r>
            <a:r>
              <a:rPr lang="es-CL" dirty="0"/>
              <a:t> vamos a 3 </a:t>
            </a:r>
            <a:r>
              <a:rPr lang="es-CL" dirty="0">
                <a:sym typeface="Wingdings" pitchFamily="2" charset="2"/>
              </a:rPr>
              <a:t> terminamos </a:t>
            </a:r>
            <a:r>
              <a:rPr lang="es-CL" i="1" dirty="0">
                <a:sym typeface="Wingdings" pitchFamily="2" charset="2"/>
              </a:rPr>
              <a:t>dfsVisit</a:t>
            </a:r>
            <a:r>
              <a:rPr lang="es-CL" dirty="0">
                <a:sym typeface="Wingdings" pitchFamily="2" charset="2"/>
              </a:rPr>
              <a:t> de </a:t>
            </a:r>
            <a:r>
              <a:rPr lang="es-CL" i="1" dirty="0">
                <a:sym typeface="Wingdings" pitchFamily="2" charset="2"/>
              </a:rPr>
              <a:t>G</a:t>
            </a:r>
            <a:r>
              <a:rPr lang="es-CL" dirty="0">
                <a:sym typeface="Wingdings" pitchFamily="2" charset="2"/>
              </a:rPr>
              <a:t> desde 0</a:t>
            </a:r>
            <a:endParaRPr lang="es-CL" dirty="0"/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172036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053548" y="228600"/>
                <a:ext cx="7861852" cy="5867400"/>
              </a:xfrm>
              <a:solidFill>
                <a:srgbClr val="FFFFFF"/>
              </a:solidFill>
            </p:spPr>
            <p:txBody>
              <a:bodyPr anchor="ctr">
                <a:normAutofit/>
              </a:bodyPr>
              <a:lstStyle/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112903" lvl="1" indent="0" defTabSz="911225">
                  <a:spcBef>
                    <a:spcPct val="0"/>
                  </a:spcBef>
                  <a:buNone/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1800" b="1" dirty="0">
                    <a:latin typeface="Consolas" charset="0"/>
                    <a:ea typeface="ＭＳ Ｐゴシック" charset="0"/>
                    <a:cs typeface="Courier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𝒕𝒊𝒎𝒆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=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𝟏</m:t>
                    </m:r>
                  </m:oMath>
                </a14:m>
                <a:endParaRPr lang="en-US" sz="18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=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053548" y="228600"/>
                <a:ext cx="7861852" cy="5867400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Queremos distinguir este caso …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¡Algoritmo, date cuenta de que esto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888" y="417444"/>
                <a:ext cx="6466072" cy="54267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𝒔𝒕𝒂𝒓𝒕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+=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𝟏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 </m:t>
                    </m:r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𝒆𝒏𝒅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s-CL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+=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𝟏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𝒓𝒆𝒕𝒖𝒓𝒏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8" y="417444"/>
                <a:ext cx="6466072" cy="5426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Propiedades de los intervalos</a:t>
            </a:r>
            <a:br>
              <a:rPr lang="es-ES_tradnl" sz="4000" dirty="0"/>
            </a:br>
            <a:r>
              <a:rPr lang="es-ES_tradnl" sz="4000" dirty="0"/>
              <a:t>[</a:t>
            </a:r>
            <a:r>
              <a:rPr lang="es-ES_tradnl" sz="4000" i="1" dirty="0">
                <a:latin typeface="Consolas" panose="020B0609020204030204" pitchFamily="49" charset="0"/>
                <a:cs typeface="Consolas" panose="020B0609020204030204" pitchFamily="49" charset="0"/>
              </a:rPr>
              <a:t>u.start</a:t>
            </a:r>
            <a:r>
              <a:rPr lang="es-ES_tradnl" sz="4000" dirty="0"/>
              <a:t>, </a:t>
            </a:r>
            <a:r>
              <a:rPr lang="es-ES_tradnl" sz="4000" i="1" dirty="0">
                <a:latin typeface="Consolas" panose="020B0609020204030204" pitchFamily="49" charset="0"/>
                <a:cs typeface="Consolas" panose="020B0609020204030204" pitchFamily="49" charset="0"/>
              </a:rPr>
              <a:t>u.end</a:t>
            </a:r>
            <a:r>
              <a:rPr lang="es-ES_tradnl" sz="4000" dirty="0"/>
              <a:t>]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5003" y="1600199"/>
            <a:ext cx="8671045" cy="456309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ES_tradnl" sz="2200" dirty="0"/>
              <a:t>Dados dos vértices </a:t>
            </a:r>
            <a:r>
              <a:rPr lang="es-ES_tradnl" sz="2200" i="1" dirty="0"/>
              <a:t>u</a:t>
            </a:r>
            <a:r>
              <a:rPr lang="es-ES_tradnl" sz="2200" dirty="0"/>
              <a:t> y </a:t>
            </a:r>
            <a:r>
              <a:rPr lang="es-ES_tradnl" sz="2200" i="1" dirty="0"/>
              <a:t>v, </a:t>
            </a:r>
            <a:r>
              <a:rPr lang="es-ES_tradnl" sz="2200" dirty="0"/>
              <a:t>sus intervalos cumplen una de las siguientes relaciones:</a:t>
            </a:r>
            <a:endParaRPr lang="es-ES_tradnl" sz="22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 y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 son </a:t>
            </a:r>
            <a:r>
              <a:rPr lang="es-ES_tradnl" sz="2200" i="1" dirty="0"/>
              <a:t>disjuntos</a:t>
            </a:r>
            <a:r>
              <a:rPr lang="es-ES_tradnl" sz="2200" dirty="0"/>
              <a:t>, y ni </a:t>
            </a:r>
            <a:r>
              <a:rPr lang="es-ES_tradnl" sz="2200" i="1" dirty="0"/>
              <a:t>u</a:t>
            </a:r>
            <a:r>
              <a:rPr lang="es-ES_tradnl" sz="2200" dirty="0"/>
              <a:t> ni </a:t>
            </a:r>
            <a:r>
              <a:rPr lang="es-ES_tradnl" sz="2200" i="1" dirty="0"/>
              <a:t>v</a:t>
            </a:r>
            <a:r>
              <a:rPr lang="es-ES_tradnl" sz="2200" dirty="0"/>
              <a:t> es descendiente del otro en el bosque DFS</a:t>
            </a:r>
            <a:endParaRPr lang="es-ES_tradnl" sz="2200" cap="small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 </a:t>
            </a:r>
            <a:r>
              <a:rPr lang="es-ES_tradnl" sz="2200" i="1" dirty="0"/>
              <a:t>está contenido</a:t>
            </a:r>
            <a:r>
              <a:rPr lang="es-ES_tradnl" sz="2200" dirty="0"/>
              <a:t> en el intervalo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], y </a:t>
            </a:r>
            <a:r>
              <a:rPr lang="es-ES_tradnl" sz="2200" i="1" dirty="0"/>
              <a:t>u</a:t>
            </a:r>
            <a:r>
              <a:rPr lang="es-ES_tradnl" sz="2200" dirty="0"/>
              <a:t> </a:t>
            </a:r>
            <a:r>
              <a:rPr lang="es-ES_tradnl" sz="2200" i="1" dirty="0"/>
              <a:t>es descendiente de v</a:t>
            </a:r>
            <a:r>
              <a:rPr lang="es-ES_tradnl" sz="2200" dirty="0"/>
              <a:t> en un árbol DFS</a:t>
            </a:r>
            <a:endParaRPr lang="es-ES_tradnl" sz="2200" cap="small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 </a:t>
            </a:r>
            <a:r>
              <a:rPr lang="es-ES_tradnl" sz="2200" i="1" dirty="0"/>
              <a:t>está contenido</a:t>
            </a:r>
            <a:r>
              <a:rPr lang="es-ES_tradnl" sz="2200" dirty="0"/>
              <a:t> en el intervalo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], y </a:t>
            </a:r>
            <a:r>
              <a:rPr lang="es-ES_tradnl" sz="2200" i="1" dirty="0"/>
              <a:t>v</a:t>
            </a:r>
            <a:r>
              <a:rPr lang="es-ES_tradnl" sz="2200" dirty="0"/>
              <a:t> </a:t>
            </a:r>
            <a:r>
              <a:rPr lang="es-ES_tradnl" sz="2200" i="1" dirty="0"/>
              <a:t>es descendiente de</a:t>
            </a:r>
            <a:r>
              <a:rPr lang="es-ES_tradnl" sz="2200" dirty="0"/>
              <a:t> </a:t>
            </a:r>
            <a:r>
              <a:rPr lang="es-ES_tradnl" sz="2200" i="1" dirty="0"/>
              <a:t>u</a:t>
            </a:r>
            <a:r>
              <a:rPr lang="es-ES_tradnl" sz="2200" dirty="0"/>
              <a:t> en un árbol DFS</a:t>
            </a:r>
            <a:endParaRPr lang="es-ES_tradnl" sz="2200" cap="small" dirty="0"/>
          </a:p>
        </p:txBody>
      </p:sp>
    </p:spTree>
    <p:extLst>
      <p:ext uri="{BB962C8B-B14F-4D97-AF65-F5344CB8AC3E}">
        <p14:creationId xmlns:p14="http://schemas.microsoft.com/office/powerpoint/2010/main" val="254490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400" dirty="0"/>
              <a:t>Tipos de aristas luego de DFS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0" cy="455121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rgbClr val="FF0000"/>
                </a:solidFill>
              </a:rPr>
              <a:t>Aristas de árbol</a:t>
            </a:r>
            <a:r>
              <a:rPr lang="es-ES_tradnl" sz="2400" dirty="0"/>
              <a:t>: la arista (</a:t>
            </a:r>
            <a:r>
              <a:rPr lang="es-ES_tradnl" sz="2400" i="1" dirty="0"/>
              <a:t>u</a:t>
            </a:r>
            <a:r>
              <a:rPr lang="es-ES_tradnl" sz="2400" dirty="0"/>
              <a:t>, </a:t>
            </a:r>
            <a:r>
              <a:rPr lang="es-ES_tradnl" sz="2400" i="1" dirty="0"/>
              <a:t>v</a:t>
            </a:r>
            <a:r>
              <a:rPr lang="es-ES_tradnl" sz="2400" dirty="0"/>
              <a:t>) es una arista de árbol si </a:t>
            </a:r>
            <a:r>
              <a:rPr lang="es-ES_tradnl" sz="2400" i="1" dirty="0"/>
              <a:t>v</a:t>
            </a:r>
            <a:r>
              <a:rPr lang="es-ES_tradnl" sz="2400" dirty="0"/>
              <a:t> fue descubierto por primera vez al transitar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chemeClr val="accent5"/>
                </a:solidFill>
              </a:rPr>
              <a:t>Aristas hacia atrás</a:t>
            </a:r>
            <a:r>
              <a:rPr lang="es-ES_tradnl" sz="2400" dirty="0"/>
              <a:t>: aristas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que conectan un nodo </a:t>
            </a:r>
            <a:r>
              <a:rPr lang="es-ES_tradnl" sz="2400" i="1" dirty="0"/>
              <a:t>u</a:t>
            </a:r>
            <a:r>
              <a:rPr lang="es-ES_tradnl" sz="2400" dirty="0"/>
              <a:t> a un ancestro </a:t>
            </a:r>
            <a:r>
              <a:rPr lang="es-ES_tradnl" sz="2400" i="1" dirty="0"/>
              <a:t>v</a:t>
            </a:r>
            <a:r>
              <a:rPr lang="es-ES_tradnl" sz="2400" dirty="0"/>
              <a:t> en un árbol DFS: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 b="1" dirty="0"/>
              <a:t>el grafo es acíclico si y solo si DFS no produce aristas hacia atrás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chemeClr val="accent2"/>
                </a:solidFill>
              </a:rPr>
              <a:t>Aristas hacia adelante</a:t>
            </a:r>
            <a:r>
              <a:rPr lang="es-ES_tradnl" sz="2400" dirty="0"/>
              <a:t>: aristas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que no son de árbol y conectan un nodo </a:t>
            </a:r>
            <a:r>
              <a:rPr lang="es-ES_tradnl" sz="2400" i="1" dirty="0"/>
              <a:t>u</a:t>
            </a:r>
            <a:r>
              <a:rPr lang="es-ES_tradnl" sz="2400" dirty="0"/>
              <a:t> a un descendiente </a:t>
            </a:r>
            <a:r>
              <a:rPr lang="es-ES_tradnl" sz="2400" i="1" dirty="0"/>
              <a:t>v</a:t>
            </a:r>
            <a:r>
              <a:rPr lang="es-ES_tradnl" sz="2400" dirty="0"/>
              <a:t> en un árbol DFS; </a:t>
            </a:r>
            <a:r>
              <a:rPr lang="es-ES_tradnl" sz="2400" i="1" dirty="0"/>
              <a:t>no aparecen en grafos no direccionales</a:t>
            </a:r>
            <a:endParaRPr lang="es-ES_tradn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dirty="0"/>
              <a:t>Aristas cruzadas: todas las otras aristas; </a:t>
            </a:r>
            <a:r>
              <a:rPr lang="es-ES_tradnl" sz="2400" i="1" dirty="0"/>
              <a:t>no aparecen en grafos no direccionales</a:t>
            </a:r>
          </a:p>
        </p:txBody>
      </p:sp>
    </p:spTree>
    <p:extLst>
      <p:ext uri="{BB962C8B-B14F-4D97-AF65-F5344CB8AC3E}">
        <p14:creationId xmlns:p14="http://schemas.microsoft.com/office/powerpoint/2010/main" val="262137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Las propiedades de los intervalos</a:t>
            </a:r>
            <a:br>
              <a:rPr lang="es-CL" sz="4000" dirty="0"/>
            </a:br>
            <a:r>
              <a:rPr lang="es-CL" sz="4000" dirty="0"/>
              <a:t>de tiempo y los tipos de arista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227184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CFC830A-B2BA-4320-83C8-52CC236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Ej.: </a:t>
            </a:r>
            <a:r>
              <a:rPr lang="es-CL" sz="4400" i="1" dirty="0"/>
              <a:t>dfs</a:t>
            </a:r>
            <a:r>
              <a:rPr lang="es-CL" sz="4400" dirty="0"/>
              <a:t> de </a:t>
            </a:r>
            <a:r>
              <a:rPr lang="es-CL" sz="4400" i="1" dirty="0"/>
              <a:t>G</a:t>
            </a:r>
            <a:r>
              <a:rPr lang="es-CL" sz="4400" dirty="0"/>
              <a:t> a partir del nodo 2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F36F1-E841-3F4E-90D4-8031117731B8}"/>
              </a:ext>
            </a:extLst>
          </p:cNvPr>
          <p:cNvSpPr txBox="1"/>
          <p:nvPr/>
        </p:nvSpPr>
        <p:spPr>
          <a:xfrm>
            <a:off x="772160" y="34611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 14]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130AD-0A79-9844-B0EC-40A877D133DA}"/>
              </a:ext>
            </a:extLst>
          </p:cNvPr>
          <p:cNvSpPr txBox="1"/>
          <p:nvPr/>
        </p:nvSpPr>
        <p:spPr>
          <a:xfrm>
            <a:off x="2350347" y="53306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 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D064C-A7DC-134A-A9ED-75B0145C1709}"/>
              </a:ext>
            </a:extLst>
          </p:cNvPr>
          <p:cNvSpPr txBox="1"/>
          <p:nvPr/>
        </p:nvSpPr>
        <p:spPr>
          <a:xfrm>
            <a:off x="2197100" y="20748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 13]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EEDEC-385C-C846-BAB7-8A0E2882C46B}"/>
              </a:ext>
            </a:extLst>
          </p:cNvPr>
          <p:cNvSpPr txBox="1"/>
          <p:nvPr/>
        </p:nvSpPr>
        <p:spPr>
          <a:xfrm>
            <a:off x="4192693" y="32699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[5, 10]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74869-DFAC-354C-85B6-84E461D1AB47}"/>
              </a:ext>
            </a:extLst>
          </p:cNvPr>
          <p:cNvSpPr txBox="1"/>
          <p:nvPr/>
        </p:nvSpPr>
        <p:spPr>
          <a:xfrm>
            <a:off x="6124124" y="54218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 7]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84ED2-0B25-124B-92B4-8649FDC95114}"/>
              </a:ext>
            </a:extLst>
          </p:cNvPr>
          <p:cNvSpPr txBox="1"/>
          <p:nvPr/>
        </p:nvSpPr>
        <p:spPr>
          <a:xfrm>
            <a:off x="7708900" y="38227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[8, 9]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E0C57-3DF3-E443-8EB0-64CB2E46371F}"/>
              </a:ext>
            </a:extLst>
          </p:cNvPr>
          <p:cNvSpPr txBox="1"/>
          <p:nvPr/>
        </p:nvSpPr>
        <p:spPr>
          <a:xfrm>
            <a:off x="6096000" y="2209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[11, 12]</a:t>
            </a:r>
          </a:p>
        </p:txBody>
      </p:sp>
    </p:spTree>
    <p:extLst>
      <p:ext uri="{BB962C8B-B14F-4D97-AF65-F5344CB8AC3E}">
        <p14:creationId xmlns:p14="http://schemas.microsoft.com/office/powerpoint/2010/main" val="278657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41F-A8B6-E140-95AF-34DA7188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¿Qué usos le podemos dar a DFS</a:t>
            </a:r>
            <a:br>
              <a:rPr lang="en-US" sz="4000"/>
            </a:br>
            <a:r>
              <a:rPr lang="en-US" sz="4000"/>
              <a:t>+ los tiempos de (inicio y) finalización?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5868-3EBE-B944-A5B7-EADC6933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En grafos acíclicos: ordenación topológica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En grafos con ciclos: componentes fuertemente conectadas</a:t>
            </a:r>
          </a:p>
        </p:txBody>
      </p:sp>
    </p:spTree>
    <p:extLst>
      <p:ext uri="{BB962C8B-B14F-4D97-AF65-F5344CB8AC3E}">
        <p14:creationId xmlns:p14="http://schemas.microsoft.com/office/powerpoint/2010/main" val="133616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Un grafo direccional acíclico </a:t>
            </a:r>
            <a:r>
              <a:rPr lang="es-ES_tradnl" sz="4000" i="1" dirty="0"/>
              <a:t>G</a:t>
            </a:r>
            <a:r>
              <a:rPr lang="es-ES_tradnl" sz="4000" dirty="0"/>
              <a:t> se</a:t>
            </a:r>
            <a:br>
              <a:rPr lang="es-ES_tradnl" sz="4000" dirty="0"/>
            </a:br>
            <a:r>
              <a:rPr lang="es-ES_tradnl" sz="4000" dirty="0"/>
              <a:t>puede </a:t>
            </a:r>
            <a:r>
              <a:rPr lang="es-ES_tradnl" sz="4000" i="1" dirty="0"/>
              <a:t>ordenar topológicamente</a:t>
            </a:r>
            <a:endParaRPr lang="en-US" sz="4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La </a:t>
            </a:r>
            <a:r>
              <a:rPr lang="es-ES_tradnl" sz="2400" b="1" dirty="0"/>
              <a:t>ordenación topológica</a:t>
            </a:r>
            <a:r>
              <a:rPr lang="es-ES_tradnl" sz="2400" dirty="0"/>
              <a:t> de </a:t>
            </a:r>
            <a:r>
              <a:rPr lang="es-ES_tradnl" sz="2400" i="1" dirty="0"/>
              <a:t>G</a:t>
            </a:r>
            <a:r>
              <a:rPr lang="es-ES_tradnl" sz="2400" dirty="0"/>
              <a:t> es una ordenación lineal de todos los nodos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… tal que si </a:t>
            </a:r>
            <a:r>
              <a:rPr lang="es-ES_tradnl" sz="2400" i="1" dirty="0"/>
              <a:t>G </a:t>
            </a:r>
            <a:r>
              <a:rPr lang="es-ES_tradnl" sz="2400" dirty="0"/>
              <a:t>contiene la arista direccional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), entonces </a:t>
            </a:r>
            <a:r>
              <a:rPr lang="es-ES_tradnl" sz="2400" i="1" dirty="0"/>
              <a:t>u</a:t>
            </a:r>
            <a:r>
              <a:rPr lang="es-ES_tradnl" sz="2400" dirty="0"/>
              <a:t> aparece antes que </a:t>
            </a:r>
            <a:r>
              <a:rPr lang="es-ES_tradnl" sz="2400" i="1" dirty="0"/>
              <a:t>v</a:t>
            </a:r>
            <a:r>
              <a:rPr lang="es-ES_tradnl" sz="2400" dirty="0"/>
              <a:t> en la ordenación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b="1" dirty="0"/>
              <a:t>Si </a:t>
            </a:r>
            <a:r>
              <a:rPr lang="es-ES_tradnl" sz="2400" b="1" i="1" dirty="0"/>
              <a:t>G</a:t>
            </a:r>
            <a:r>
              <a:rPr lang="es-ES_tradnl" sz="2400" b="1" dirty="0"/>
              <a:t> tiene ciclos, entonces no existe un orden topológico de </a:t>
            </a:r>
            <a:r>
              <a:rPr lang="es-ES_tradnl" sz="2400" b="1" i="1" dirty="0"/>
              <a:t>G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97598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Ej.: grafo después de ejecutar DFS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42861" y="29684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356861" y="50258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689861" y="50258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461" y="1444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861" y="2968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261" y="295523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61" y="295523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461" y="44162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061" y="44162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861" y="1444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28061" y="1749287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39161" y="1965187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34561" y="1965187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27861" y="3260035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23461" y="3260035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39161" y="3489187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34561" y="3489187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877187" y="1964813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38587" y="3475561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5953387" y="3475561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28061" y="4721087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1" y="12158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461" y="14444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1" y="2968487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461" y="35018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D32FA5E9-E588-49DE-AA3D-6D9DF88A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38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650D3910-7AF9-4C2A-A4B2-7856CA66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668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FB20E675-72B7-4184-9346-1D92A549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304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DF4D5F07-7475-4A83-B45D-4A42ED1F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09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0F52CFA6-C368-4E6A-BFD8-5A9C5E04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543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56" name="Oval 3">
            <a:extLst>
              <a:ext uri="{FF2B5EF4-FFF2-40B4-BE49-F238E27FC236}">
                <a16:creationId xmlns:a16="http://schemas.microsoft.com/office/drawing/2014/main" id="{57A16387-6F66-4535-9174-47A71B5D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376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8A91F68F-E01B-4AEE-A148-01AB3FC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209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5CCD-7D8C-4989-A55E-42A9D6D38C23}"/>
              </a:ext>
            </a:extLst>
          </p:cNvPr>
          <p:cNvSpPr txBox="1"/>
          <p:nvPr/>
        </p:nvSpPr>
        <p:spPr>
          <a:xfrm>
            <a:off x="129169" y="5642113"/>
            <a:ext cx="140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Lista</a:t>
            </a:r>
            <a:r>
              <a:rPr lang="es-CL" dirty="0"/>
              <a:t> </a:t>
            </a:r>
            <a:r>
              <a:rPr lang="es-CL" sz="2800" i="1" dirty="0"/>
              <a:t>L</a:t>
            </a:r>
            <a:r>
              <a:rPr lang="es-CL" sz="2800" dirty="0"/>
              <a:t>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09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 </a:t>
            </a:r>
            <a:r>
              <a:rPr lang="en-US" sz="4000" dirty="0" err="1"/>
              <a:t>algoritmo</a:t>
            </a:r>
            <a:r>
              <a:rPr lang="en-US" sz="4000" dirty="0"/>
              <a:t> de </a:t>
            </a:r>
            <a:r>
              <a:rPr lang="en-US" sz="4000" dirty="0" err="1"/>
              <a:t>ordenación</a:t>
            </a:r>
            <a:r>
              <a:rPr lang="en-US" sz="4000" dirty="0"/>
              <a:t> </a:t>
            </a:r>
            <a:r>
              <a:rPr lang="en-US" sz="4000" dirty="0" err="1"/>
              <a:t>topológica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𝒕𝒐𝒑𝑺𝒐𝒓𝒕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 smtClean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endParaRPr lang="es-ES_tradnl" sz="2200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orden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descendiente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𝒓𝒆𝒕𝒖𝒓𝒏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ES_tradnl" sz="22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1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 </a:t>
            </a:r>
            <a:r>
              <a:rPr lang="en-US" sz="4000" dirty="0" err="1"/>
              <a:t>algoritmo</a:t>
            </a:r>
            <a:r>
              <a:rPr lang="en-US" sz="4000" dirty="0"/>
              <a:t> de </a:t>
            </a:r>
            <a:r>
              <a:rPr lang="en-US" sz="4000" dirty="0" err="1"/>
              <a:t>ordenación</a:t>
            </a:r>
            <a:r>
              <a:rPr lang="en-US" sz="4000" dirty="0"/>
              <a:t> </a:t>
            </a:r>
            <a:r>
              <a:rPr lang="en-US" sz="4000" dirty="0" err="1"/>
              <a:t>topológica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𝒕𝒐𝒑𝑺𝒐𝒓𝒕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 smtClean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r>
                  <a:rPr lang="es-ES_tradnl" sz="2200" dirty="0"/>
                  <a:t>:</a:t>
                </a:r>
              </a:p>
              <a:p>
                <a:pPr marL="810133" lvl="1" indent="-282575">
                  <a:lnSpc>
                    <a:spcPct val="112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cada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vez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calculamos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dirty="0" smtClean="0">
                        <a:latin typeface="Cambria Math" panose="02040503050406030204" pitchFamily="18" charset="0"/>
                      </a:rPr>
                      <m:t>tiempo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r>
                  <a:rPr lang="es-CL" sz="2000" dirty="0">
                    <a:latin typeface="Cambria Math" panose="02040503050406030204" pitchFamily="18" charset="0"/>
                  </a:rPr>
                  <a:t> para un nodo, insertamos ese nodo al frente de 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𝒓𝒆𝒕𝒖𝒓𝒏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ES_tradnl" sz="22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6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de este otro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¡Y que esto otro,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0"/>
            <a:ext cx="8641072" cy="1144819"/>
          </a:xfrm>
        </p:spPr>
        <p:txBody>
          <a:bodyPr>
            <a:noAutofit/>
          </a:bodyPr>
          <a:lstStyle/>
          <a:p>
            <a:r>
              <a:rPr lang="es-ES_tradnl" sz="4000" dirty="0"/>
              <a:t>Grafos direccionales con ciclos y sus</a:t>
            </a:r>
            <a:br>
              <a:rPr lang="es-ES_tradnl" sz="4000" dirty="0"/>
            </a:br>
            <a:r>
              <a:rPr lang="es-ES_tradnl" sz="4000" i="1" dirty="0"/>
              <a:t>componentes fuertemente conectadas</a:t>
            </a:r>
            <a:endParaRPr lang="en-US" sz="40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En un grafo con ciclos no es posible encontrar un orden topológico ya que dos nodos de un ciclo pueden alcanzarse mutuamente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Los nodos de un grafo que se pueden alcanzar mutuamente son miembros de una misma </a:t>
            </a:r>
            <a:r>
              <a:rPr lang="es-ES_tradnl" sz="2400" i="1" dirty="0"/>
              <a:t>componente fuertemente conectada</a:t>
            </a:r>
            <a:r>
              <a:rPr lang="es-ES_tradnl" sz="2400" dirty="0"/>
              <a:t> (CFC)</a:t>
            </a:r>
            <a:r>
              <a:rPr lang="es-ES_tradnl" sz="2400" i="1" dirty="0"/>
              <a:t> </a:t>
            </a:r>
            <a:r>
              <a:rPr lang="es-ES_tradnl" sz="2400" dirty="0"/>
              <a:t>del grafo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Las </a:t>
            </a:r>
            <a:r>
              <a:rPr lang="es-ES_tradnl" sz="2400" cap="small" dirty="0" err="1"/>
              <a:t>CFCs</a:t>
            </a:r>
            <a:r>
              <a:rPr lang="es-ES_tradnl" sz="2400" dirty="0"/>
              <a:t> de un grafo direccional </a:t>
            </a:r>
            <a:r>
              <a:rPr lang="es-ES_tradnl" sz="2400" i="1" dirty="0"/>
              <a:t>G</a:t>
            </a:r>
            <a:r>
              <a:rPr lang="es-ES_tradnl" sz="2400" dirty="0"/>
              <a:t> son conjuntos máximos de nodos </a:t>
            </a:r>
            <a:r>
              <a:rPr lang="es-ES_tradnl" sz="2400" i="1" dirty="0"/>
              <a:t>C</a:t>
            </a:r>
            <a:r>
              <a:rPr lang="es-ES_tradnl" sz="2400" dirty="0"/>
              <a:t> ⊆ </a:t>
            </a:r>
            <a:r>
              <a:rPr lang="es-ES_tradnl" sz="2400" i="1" dirty="0"/>
              <a:t>V</a:t>
            </a:r>
            <a:r>
              <a:rPr lang="es-ES_tradnl" sz="2400" dirty="0"/>
              <a:t>  tales que para todo par de nodos </a:t>
            </a:r>
            <a:r>
              <a:rPr lang="es-ES_tradnl" sz="2400" i="1" dirty="0"/>
              <a:t>u</a:t>
            </a:r>
            <a:r>
              <a:rPr lang="es-ES_tradnl" sz="2400" dirty="0"/>
              <a:t> y </a:t>
            </a:r>
            <a:r>
              <a:rPr lang="es-ES_tradnl" sz="2400" i="1" dirty="0"/>
              <a:t>v</a:t>
            </a:r>
            <a:r>
              <a:rPr lang="es-ES_tradnl" sz="2400" dirty="0"/>
              <a:t> en </a:t>
            </a:r>
            <a:r>
              <a:rPr lang="es-ES_tradnl" sz="2400" i="1" dirty="0"/>
              <a:t>C</a:t>
            </a:r>
            <a:r>
              <a:rPr lang="es-ES_tradnl" sz="2400" dirty="0"/>
              <a:t>, </a:t>
            </a:r>
            <a:r>
              <a:rPr lang="es-ES_tradnl" sz="2400" i="1" dirty="0"/>
              <a:t>u</a:t>
            </a:r>
            <a:r>
              <a:rPr lang="es-ES_tradnl" sz="2400" dirty="0"/>
              <a:t> y </a:t>
            </a:r>
            <a:r>
              <a:rPr lang="es-ES_tradnl" sz="2400" i="1" dirty="0"/>
              <a:t>v</a:t>
            </a:r>
            <a:r>
              <a:rPr lang="es-ES_tradnl" sz="2400" dirty="0"/>
              <a:t> son mutua-mente alcanzables</a:t>
            </a:r>
            <a:endParaRPr lang="es-ES_tradnl" sz="2400" i="1" dirty="0"/>
          </a:p>
        </p:txBody>
      </p:sp>
    </p:spTree>
    <p:extLst>
      <p:ext uri="{BB962C8B-B14F-4D97-AF65-F5344CB8AC3E}">
        <p14:creationId xmlns:p14="http://schemas.microsoft.com/office/powerpoint/2010/main" val="35617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1C1-8910-4F45-998A-9EED15F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Ej.: </a:t>
            </a:r>
            <a:r>
              <a:rPr lang="es-CL" dirty="0" err="1"/>
              <a:t>grafo </a:t>
            </a:r>
            <a:r>
              <a:rPr lang="es-CL" i="1" dirty="0" err="1"/>
              <a:t>G</a:t>
            </a:r>
            <a:r>
              <a:rPr lang="es-CL" dirty="0" err="1"/>
              <a:t> con ciclos</a:t>
            </a:r>
            <a:endParaRPr lang="es-CL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452758" y="297675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11982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</p:cNvCxnSpPr>
          <p:nvPr/>
        </p:nvCxnSpPr>
        <p:spPr bwMode="auto">
          <a:xfrm>
            <a:off x="1558200" y="272220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32556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558200" y="470340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615600" y="27222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>
            <a:off x="5694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599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054000" y="47034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flipH="1">
            <a:off x="6054000" y="27222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646500" y="140970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615600" y="47034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74800" y="384420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599000" y="470340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733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1C1-8910-4F45-998A-9EED15F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Las CFCs de </a:t>
            </a:r>
            <a:r>
              <a:rPr lang="es-CL" i="1" dirty="0" err="1"/>
              <a:t>G</a:t>
            </a:r>
            <a:endParaRPr lang="es-CL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452758" y="297675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11982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</p:cNvCxnSpPr>
          <p:nvPr/>
        </p:nvCxnSpPr>
        <p:spPr bwMode="auto">
          <a:xfrm>
            <a:off x="1558200" y="272220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32556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558200" y="470340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615600" y="27222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>
            <a:off x="5694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599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054000" y="47034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flipH="1">
            <a:off x="6054000" y="27222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646500" y="140970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615600" y="47034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74800" y="384420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599000" y="470340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CA138EE-43EE-4AE5-91E3-C16A8BB97CD6}"/>
              </a:ext>
            </a:extLst>
          </p:cNvPr>
          <p:cNvSpPr/>
          <p:nvPr/>
        </p:nvSpPr>
        <p:spPr>
          <a:xfrm flipV="1">
            <a:off x="757864" y="2298701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7F0A2D-5858-4A06-9A65-E8755787CCB3}"/>
              </a:ext>
            </a:extLst>
          </p:cNvPr>
          <p:cNvSpPr/>
          <p:nvPr/>
        </p:nvSpPr>
        <p:spPr>
          <a:xfrm>
            <a:off x="5078896" y="2311401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FEA3-3310-4514-B232-2773E32EEC33}"/>
              </a:ext>
            </a:extLst>
          </p:cNvPr>
          <p:cNvSpPr/>
          <p:nvPr/>
        </p:nvSpPr>
        <p:spPr>
          <a:xfrm>
            <a:off x="2830177" y="4294396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F13DA-C9F6-4C3C-BDE4-0DF0DAA939E9}"/>
              </a:ext>
            </a:extLst>
          </p:cNvPr>
          <p:cNvSpPr/>
          <p:nvPr/>
        </p:nvSpPr>
        <p:spPr>
          <a:xfrm>
            <a:off x="7157013" y="4294396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330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BDC8A23-FD18-405B-8181-7C1EB459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64B3B0-908A-42BE-A936-880081EA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1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A2DE21-7D01-43E1-81FC-6F7B0E71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7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2648A-74E1-4E87-8CAB-F687FD78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7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4C868E-FE18-4159-8F43-C62B85F4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282A01-E62F-4365-A94A-24405A0D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1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4EB499-AA0E-439E-B81A-B6229633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1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E9B2D2-B815-4F96-9A11-68971740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1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E2DA90F4-F7FA-4851-A4D2-465A5BDC8650}"/>
              </a:ext>
            </a:extLst>
          </p:cNvPr>
          <p:cNvCxnSpPr>
            <a:cxnSpLocks noChangeShapeType="1"/>
            <a:stCxn id="41" idx="3"/>
            <a:endCxn id="43" idx="7"/>
          </p:cNvCxnSpPr>
          <p:nvPr/>
        </p:nvCxnSpPr>
        <p:spPr bwMode="auto">
          <a:xfrm flipH="1">
            <a:off x="1432880" y="114326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655CEB58-6F7D-440D-AD72-04455B69D5A7}"/>
              </a:ext>
            </a:extLst>
          </p:cNvPr>
          <p:cNvCxnSpPr>
            <a:cxnSpLocks noChangeShapeType="1"/>
            <a:stCxn id="43" idx="0"/>
            <a:endCxn id="39" idx="4"/>
          </p:cNvCxnSpPr>
          <p:nvPr/>
        </p:nvCxnSpPr>
        <p:spPr bwMode="auto">
          <a:xfrm flipV="1">
            <a:off x="11783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871CD40-D739-4FD4-AB58-01672F8A5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322" y="88871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0C1B2B2D-A20F-43D7-AC8B-35F5070A12B3}"/>
              </a:ext>
            </a:extLst>
          </p:cNvPr>
          <p:cNvCxnSpPr>
            <a:cxnSpLocks noChangeShapeType="1"/>
            <a:stCxn id="41" idx="4"/>
            <a:endCxn id="42" idx="0"/>
          </p:cNvCxnSpPr>
          <p:nvPr/>
        </p:nvCxnSpPr>
        <p:spPr bwMode="auto">
          <a:xfrm>
            <a:off x="32357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0905F636-D957-4CFD-B451-967888F7068A}"/>
              </a:ext>
            </a:extLst>
          </p:cNvPr>
          <p:cNvCxnSpPr>
            <a:cxnSpLocks noChangeShapeType="1"/>
            <a:stCxn id="43" idx="6"/>
            <a:endCxn id="42" idx="2"/>
          </p:cNvCxnSpPr>
          <p:nvPr/>
        </p:nvCxnSpPr>
        <p:spPr bwMode="auto">
          <a:xfrm>
            <a:off x="1538322" y="286991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D3804DEF-ECA5-4B28-A80C-B1FB9CF9D34E}"/>
              </a:ext>
            </a:extLst>
          </p:cNvPr>
          <p:cNvCxnSpPr>
            <a:cxnSpLocks noChangeShapeType="1"/>
            <a:stCxn id="41" idx="6"/>
            <a:endCxn id="40" idx="2"/>
          </p:cNvCxnSpPr>
          <p:nvPr/>
        </p:nvCxnSpPr>
        <p:spPr bwMode="auto">
          <a:xfrm>
            <a:off x="3595722" y="88871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25">
            <a:extLst>
              <a:ext uri="{FF2B5EF4-FFF2-40B4-BE49-F238E27FC236}">
                <a16:creationId xmlns:a16="http://schemas.microsoft.com/office/drawing/2014/main" id="{96EBA296-A277-41D0-83D2-3EFE744A1001}"/>
              </a:ext>
            </a:extLst>
          </p:cNvPr>
          <p:cNvCxnSpPr>
            <a:cxnSpLocks noChangeShapeType="1"/>
            <a:stCxn id="40" idx="4"/>
            <a:endCxn id="44" idx="0"/>
          </p:cNvCxnSpPr>
          <p:nvPr/>
        </p:nvCxnSpPr>
        <p:spPr bwMode="auto">
          <a:xfrm>
            <a:off x="56741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58FEB2D5-0404-4CF1-AEB8-A1B12935C956}"/>
              </a:ext>
            </a:extLst>
          </p:cNvPr>
          <p:cNvCxnSpPr>
            <a:cxnSpLocks noChangeShapeType="1"/>
            <a:stCxn id="46" idx="4"/>
            <a:endCxn id="45" idx="0"/>
          </p:cNvCxnSpPr>
          <p:nvPr/>
        </p:nvCxnSpPr>
        <p:spPr bwMode="auto">
          <a:xfrm>
            <a:off x="75791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29">
            <a:extLst>
              <a:ext uri="{FF2B5EF4-FFF2-40B4-BE49-F238E27FC236}">
                <a16:creationId xmlns:a16="http://schemas.microsoft.com/office/drawing/2014/main" id="{ADE28100-605E-4CB6-9015-D8A596085E82}"/>
              </a:ext>
            </a:extLst>
          </p:cNvPr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6034122" y="286991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31">
            <a:extLst>
              <a:ext uri="{FF2B5EF4-FFF2-40B4-BE49-F238E27FC236}">
                <a16:creationId xmlns:a16="http://schemas.microsoft.com/office/drawing/2014/main" id="{B073C87D-6E11-45E9-BCE4-64E5B3788475}"/>
              </a:ext>
            </a:extLst>
          </p:cNvPr>
          <p:cNvCxnSpPr>
            <a:cxnSpLocks noChangeShapeType="1"/>
            <a:stCxn id="46" idx="2"/>
            <a:endCxn id="40" idx="6"/>
          </p:cNvCxnSpPr>
          <p:nvPr/>
        </p:nvCxnSpPr>
        <p:spPr bwMode="auto">
          <a:xfrm flipH="1">
            <a:off x="6034122" y="88871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Curved Connector 33">
            <a:extLst>
              <a:ext uri="{FF2B5EF4-FFF2-40B4-BE49-F238E27FC236}">
                <a16:creationId xmlns:a16="http://schemas.microsoft.com/office/drawing/2014/main" id="{A3A96008-6C9B-43E3-AB23-C5B1040DF94B}"/>
              </a:ext>
            </a:extLst>
          </p:cNvPr>
          <p:cNvCxnSpPr>
            <a:cxnSpLocks noChangeShapeType="1"/>
            <a:stCxn id="40" idx="0"/>
            <a:endCxn id="46" idx="0"/>
          </p:cNvCxnSpPr>
          <p:nvPr/>
        </p:nvCxnSpPr>
        <p:spPr bwMode="auto">
          <a:xfrm rot="5400000" flipH="1" flipV="1">
            <a:off x="6626622" y="-42379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36">
            <a:extLst>
              <a:ext uri="{FF2B5EF4-FFF2-40B4-BE49-F238E27FC236}">
                <a16:creationId xmlns:a16="http://schemas.microsoft.com/office/drawing/2014/main" id="{EB641C53-CC3A-4FFF-93A9-B226D109976D}"/>
              </a:ext>
            </a:extLst>
          </p:cNvPr>
          <p:cNvCxnSpPr>
            <a:cxnSpLocks noChangeShapeType="1"/>
            <a:stCxn id="42" idx="6"/>
            <a:endCxn id="44" idx="2"/>
          </p:cNvCxnSpPr>
          <p:nvPr/>
        </p:nvCxnSpPr>
        <p:spPr bwMode="auto">
          <a:xfrm>
            <a:off x="3595722" y="286991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Curved Connector 38">
            <a:extLst>
              <a:ext uri="{FF2B5EF4-FFF2-40B4-BE49-F238E27FC236}">
                <a16:creationId xmlns:a16="http://schemas.microsoft.com/office/drawing/2014/main" id="{F6053F2A-4B3A-473F-A6E3-070BB7BE309C}"/>
              </a:ext>
            </a:extLst>
          </p:cNvPr>
          <p:cNvCxnSpPr>
            <a:cxnSpLocks noChangeShapeType="1"/>
            <a:stCxn id="44" idx="4"/>
            <a:endCxn id="42" idx="4"/>
          </p:cNvCxnSpPr>
          <p:nvPr/>
        </p:nvCxnSpPr>
        <p:spPr bwMode="auto">
          <a:xfrm rot="5400000">
            <a:off x="4454922" y="201071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41">
            <a:extLst>
              <a:ext uri="{FF2B5EF4-FFF2-40B4-BE49-F238E27FC236}">
                <a16:creationId xmlns:a16="http://schemas.microsoft.com/office/drawing/2014/main" id="{D9C215D1-AF61-468C-91DD-A26B11B9245E}"/>
              </a:ext>
            </a:extLst>
          </p:cNvPr>
          <p:cNvCxnSpPr>
            <a:cxnSpLocks noChangeShapeType="1"/>
            <a:stCxn id="45" idx="4"/>
            <a:endCxn id="45" idx="6"/>
          </p:cNvCxnSpPr>
          <p:nvPr/>
        </p:nvCxnSpPr>
        <p:spPr bwMode="auto">
          <a:xfrm rot="5400000" flipH="1" flipV="1">
            <a:off x="7579122" y="286991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E4DE78D8-8587-43CD-A0CF-690E990F32D2}"/>
              </a:ext>
            </a:extLst>
          </p:cNvPr>
          <p:cNvSpPr/>
          <p:nvPr/>
        </p:nvSpPr>
        <p:spPr>
          <a:xfrm flipV="1">
            <a:off x="737986" y="465211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7E3567-3620-479D-A393-90F90D030D39}"/>
              </a:ext>
            </a:extLst>
          </p:cNvPr>
          <p:cNvSpPr/>
          <p:nvPr/>
        </p:nvSpPr>
        <p:spPr>
          <a:xfrm>
            <a:off x="5039975" y="468638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1B4A40-8BA7-4219-ADA3-77C304A656A3}"/>
              </a:ext>
            </a:extLst>
          </p:cNvPr>
          <p:cNvSpPr/>
          <p:nvPr/>
        </p:nvSpPr>
        <p:spPr>
          <a:xfrm>
            <a:off x="2810299" y="2460906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3FCA70-856A-408F-8955-FC2B75FD65F6}"/>
              </a:ext>
            </a:extLst>
          </p:cNvPr>
          <p:cNvSpPr/>
          <p:nvPr/>
        </p:nvSpPr>
        <p:spPr>
          <a:xfrm>
            <a:off x="7137135" y="2460906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7B3D222-8B41-4BE8-A363-CC2FDA17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80" y="4037379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abe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921806-5A51-444F-85F0-76852E51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657" y="4037379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EBA9B-CFE9-406C-9E97-6920DE01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056" y="5336810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fg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B447D6-CDDE-42D1-B57C-3ED3DA4D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658" y="5336810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69" name="Straight Arrow Connector 23">
            <a:extLst>
              <a:ext uri="{FF2B5EF4-FFF2-40B4-BE49-F238E27FC236}">
                <a16:creationId xmlns:a16="http://schemas.microsoft.com/office/drawing/2014/main" id="{68CB03CD-F497-4D5D-999F-5B68EFFB20D0}"/>
              </a:ext>
            </a:extLst>
          </p:cNvPr>
          <p:cNvCxnSpPr>
            <a:cxnSpLocks noChangeShapeType="1"/>
            <a:stCxn id="65" idx="6"/>
            <a:endCxn id="66" idx="2"/>
          </p:cNvCxnSpPr>
          <p:nvPr/>
        </p:nvCxnSpPr>
        <p:spPr bwMode="auto">
          <a:xfrm>
            <a:off x="2414611" y="4397379"/>
            <a:ext cx="46220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23">
            <a:extLst>
              <a:ext uri="{FF2B5EF4-FFF2-40B4-BE49-F238E27FC236}">
                <a16:creationId xmlns:a16="http://schemas.microsoft.com/office/drawing/2014/main" id="{EE009622-0CCD-4B3A-A378-865F3C471D91}"/>
              </a:ext>
            </a:extLst>
          </p:cNvPr>
          <p:cNvCxnSpPr>
            <a:cxnSpLocks noChangeShapeType="1"/>
            <a:stCxn id="65" idx="5"/>
            <a:endCxn id="67" idx="1"/>
          </p:cNvCxnSpPr>
          <p:nvPr/>
        </p:nvCxnSpPr>
        <p:spPr bwMode="auto">
          <a:xfrm>
            <a:off x="2270840" y="4651937"/>
            <a:ext cx="1836987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23">
            <a:extLst>
              <a:ext uri="{FF2B5EF4-FFF2-40B4-BE49-F238E27FC236}">
                <a16:creationId xmlns:a16="http://schemas.microsoft.com/office/drawing/2014/main" id="{20E2A4AB-E076-4C0F-9077-8B893AA6414F}"/>
              </a:ext>
            </a:extLst>
          </p:cNvPr>
          <p:cNvCxnSpPr>
            <a:cxnSpLocks noChangeShapeType="1"/>
            <a:stCxn id="66" idx="4"/>
            <a:endCxn id="68" idx="0"/>
          </p:cNvCxnSpPr>
          <p:nvPr/>
        </p:nvCxnSpPr>
        <p:spPr bwMode="auto">
          <a:xfrm>
            <a:off x="7527523" y="4757379"/>
            <a:ext cx="1" cy="579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23">
            <a:extLst>
              <a:ext uri="{FF2B5EF4-FFF2-40B4-BE49-F238E27FC236}">
                <a16:creationId xmlns:a16="http://schemas.microsoft.com/office/drawing/2014/main" id="{BC9A8EB3-3A26-4869-B909-81EF811A5022}"/>
              </a:ext>
            </a:extLst>
          </p:cNvPr>
          <p:cNvCxnSpPr>
            <a:cxnSpLocks noChangeShapeType="1"/>
            <a:stCxn id="67" idx="6"/>
            <a:endCxn id="68" idx="2"/>
          </p:cNvCxnSpPr>
          <p:nvPr/>
        </p:nvCxnSpPr>
        <p:spPr bwMode="auto">
          <a:xfrm>
            <a:off x="4945787" y="5696810"/>
            <a:ext cx="209087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23">
            <a:extLst>
              <a:ext uri="{FF2B5EF4-FFF2-40B4-BE49-F238E27FC236}">
                <a16:creationId xmlns:a16="http://schemas.microsoft.com/office/drawing/2014/main" id="{AA7B714F-4CC5-FC4C-B498-566F68D11DD1}"/>
              </a:ext>
            </a:extLst>
          </p:cNvPr>
          <p:cNvCxnSpPr>
            <a:cxnSpLocks noChangeShapeType="1"/>
            <a:stCxn id="66" idx="3"/>
            <a:endCxn id="67" idx="7"/>
          </p:cNvCxnSpPr>
          <p:nvPr/>
        </p:nvCxnSpPr>
        <p:spPr bwMode="auto">
          <a:xfrm flipH="1">
            <a:off x="4802016" y="4651937"/>
            <a:ext cx="2378412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130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148505"/>
          </a:xfrm>
        </p:spPr>
        <p:txBody>
          <a:bodyPr>
            <a:noAutofit/>
          </a:bodyPr>
          <a:lstStyle/>
          <a:p>
            <a:r>
              <a:rPr lang="es-ES_tradnl" sz="4000" dirty="0"/>
              <a:t>El algoritmo usa el</a:t>
            </a:r>
            <a:br>
              <a:rPr lang="es-ES_tradnl" sz="4000" dirty="0"/>
            </a:br>
            <a:r>
              <a:rPr lang="es-ES_tradnl" sz="4000" i="1" dirty="0"/>
              <a:t>grafo transpuesto G’</a:t>
            </a:r>
            <a:r>
              <a:rPr lang="es-ES_tradnl" sz="4000" dirty="0"/>
              <a:t> de </a:t>
            </a:r>
            <a:r>
              <a:rPr lang="es-ES_tradnl" sz="4000" i="1" dirty="0"/>
              <a:t>G</a:t>
            </a:r>
            <a:endParaRPr lang="en-US" sz="4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1" y="1287532"/>
                <a:ext cx="8641076" cy="94916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200" i="1" dirty="0"/>
                  <a:t>G’</a:t>
                </a:r>
                <a:r>
                  <a:rPr lang="es-ES_tradnl" sz="2200" dirty="0"/>
                  <a:t> es </a:t>
                </a:r>
                <a:r>
                  <a:rPr lang="es-ES_tradnl" sz="2200" i="1" dirty="0"/>
                  <a:t>G </a:t>
                </a:r>
                <a:r>
                  <a:rPr lang="es-ES_tradnl" sz="2200" dirty="0"/>
                  <a:t>pero con la dirección de las aristas invertida: sea </a:t>
                </a:r>
                <a14:m>
                  <m:oMath xmlns:m="http://schemas.openxmlformats.org/officeDocument/2006/math"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s-CL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′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</m:t>
                    </m:r>
                  </m:oMath>
                </a14:m>
                <a:r>
                  <a:rPr lang="es-ES_tradnl" sz="2200" dirty="0"/>
                  <a:t> la lista de aristas de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ES_tradnl" sz="2200" b="1" dirty="0"/>
                  <a:t> </a:t>
                </a:r>
                <a:r>
                  <a:rPr lang="es-ES_tradnl" sz="2200" dirty="0"/>
                  <a:t>en </a:t>
                </a:r>
                <a:r>
                  <a:rPr lang="es-ES_tradnl" sz="2200" i="1" dirty="0"/>
                  <a:t>G’</a:t>
                </a:r>
                <a:endParaRPr lang="es-ES_tradnl" sz="2200" b="1" dirty="0"/>
              </a:p>
              <a:p>
                <a:pPr>
                  <a:lnSpc>
                    <a:spcPct val="100000"/>
                  </a:lnSpc>
                </a:pPr>
                <a:endParaRPr lang="es-ES_tradnl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1" y="1287532"/>
                <a:ext cx="8641076" cy="949166"/>
              </a:xfr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338426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312970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511090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31297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51109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31297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181720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51109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425170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511090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9407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148504"/>
          </a:xfrm>
        </p:spPr>
        <p:txBody>
          <a:bodyPr>
            <a:noAutofit/>
          </a:bodyPr>
          <a:lstStyle/>
          <a:p>
            <a:r>
              <a:rPr lang="es-ES_tradnl" sz="4400" i="1" dirty="0"/>
              <a:t>G’</a:t>
            </a:r>
            <a:r>
              <a:rPr lang="es-ES_tradnl" sz="4400" dirty="0"/>
              <a:t> tiene las mismas CFCs que </a:t>
            </a:r>
            <a:r>
              <a:rPr lang="es-ES_tradnl" sz="4400" i="1" dirty="0"/>
              <a:t>G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338426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312970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511090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31297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51109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31297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181720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51109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425170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511090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F6AF9567-5992-4888-A5FA-30C1E3AD523B}"/>
              </a:ext>
            </a:extLst>
          </p:cNvPr>
          <p:cNvSpPr/>
          <p:nvPr/>
        </p:nvSpPr>
        <p:spPr>
          <a:xfrm flipV="1">
            <a:off x="754688" y="2626638"/>
            <a:ext cx="3685758" cy="3580276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C0668-4946-4BE0-8D01-CB43F86007CA}"/>
              </a:ext>
            </a:extLst>
          </p:cNvPr>
          <p:cNvSpPr/>
          <p:nvPr/>
        </p:nvSpPr>
        <p:spPr>
          <a:xfrm>
            <a:off x="5033054" y="2685221"/>
            <a:ext cx="3226891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0906F0-7433-4E85-85BB-C8E6C4AB8664}"/>
              </a:ext>
            </a:extLst>
          </p:cNvPr>
          <p:cNvSpPr/>
          <p:nvPr/>
        </p:nvSpPr>
        <p:spPr>
          <a:xfrm>
            <a:off x="2809832" y="4687380"/>
            <a:ext cx="3312779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D4E7-A596-42BE-B8F0-2A9114DA1AA8}"/>
              </a:ext>
            </a:extLst>
          </p:cNvPr>
          <p:cNvSpPr/>
          <p:nvPr/>
        </p:nvSpPr>
        <p:spPr>
          <a:xfrm>
            <a:off x="7129019" y="4666421"/>
            <a:ext cx="913562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67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17B3D222-8B41-4BE8-A363-CC2FDA17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5" y="2056179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abe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921806-5A51-444F-85F0-76852E51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32" y="2056179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EBA9B-CFE9-406C-9E97-6920DE01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31" y="3355610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fg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B447D6-CDDE-42D1-B57C-3ED3DA4D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33" y="3355610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69" name="Straight Arrow Connector 23">
            <a:extLst>
              <a:ext uri="{FF2B5EF4-FFF2-40B4-BE49-F238E27FC236}">
                <a16:creationId xmlns:a16="http://schemas.microsoft.com/office/drawing/2014/main" id="{68CB03CD-F497-4D5D-999F-5B68EFFB20D0}"/>
              </a:ext>
            </a:extLst>
          </p:cNvPr>
          <p:cNvCxnSpPr>
            <a:cxnSpLocks noChangeShapeType="1"/>
            <a:stCxn id="65" idx="6"/>
            <a:endCxn id="66" idx="2"/>
          </p:cNvCxnSpPr>
          <p:nvPr/>
        </p:nvCxnSpPr>
        <p:spPr bwMode="auto">
          <a:xfrm>
            <a:off x="2100286" y="2416179"/>
            <a:ext cx="46220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23">
            <a:extLst>
              <a:ext uri="{FF2B5EF4-FFF2-40B4-BE49-F238E27FC236}">
                <a16:creationId xmlns:a16="http://schemas.microsoft.com/office/drawing/2014/main" id="{EE009622-0CCD-4B3A-A378-865F3C471D91}"/>
              </a:ext>
            </a:extLst>
          </p:cNvPr>
          <p:cNvCxnSpPr>
            <a:cxnSpLocks noChangeShapeType="1"/>
            <a:stCxn id="65" idx="5"/>
            <a:endCxn id="67" idx="1"/>
          </p:cNvCxnSpPr>
          <p:nvPr/>
        </p:nvCxnSpPr>
        <p:spPr bwMode="auto">
          <a:xfrm>
            <a:off x="1956515" y="2670737"/>
            <a:ext cx="1836987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23">
            <a:extLst>
              <a:ext uri="{FF2B5EF4-FFF2-40B4-BE49-F238E27FC236}">
                <a16:creationId xmlns:a16="http://schemas.microsoft.com/office/drawing/2014/main" id="{20E2A4AB-E076-4C0F-9077-8B893AA6414F}"/>
              </a:ext>
            </a:extLst>
          </p:cNvPr>
          <p:cNvCxnSpPr>
            <a:cxnSpLocks noChangeShapeType="1"/>
            <a:stCxn id="66" idx="4"/>
            <a:endCxn id="68" idx="0"/>
          </p:cNvCxnSpPr>
          <p:nvPr/>
        </p:nvCxnSpPr>
        <p:spPr bwMode="auto">
          <a:xfrm>
            <a:off x="7213198" y="2776179"/>
            <a:ext cx="1" cy="579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23">
            <a:extLst>
              <a:ext uri="{FF2B5EF4-FFF2-40B4-BE49-F238E27FC236}">
                <a16:creationId xmlns:a16="http://schemas.microsoft.com/office/drawing/2014/main" id="{BC9A8EB3-3A26-4869-B909-81EF811A5022}"/>
              </a:ext>
            </a:extLst>
          </p:cNvPr>
          <p:cNvCxnSpPr>
            <a:cxnSpLocks noChangeShapeType="1"/>
            <a:stCxn id="67" idx="6"/>
            <a:endCxn id="68" idx="2"/>
          </p:cNvCxnSpPr>
          <p:nvPr/>
        </p:nvCxnSpPr>
        <p:spPr bwMode="auto">
          <a:xfrm>
            <a:off x="4631462" y="3715610"/>
            <a:ext cx="209087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23">
            <a:extLst>
              <a:ext uri="{FF2B5EF4-FFF2-40B4-BE49-F238E27FC236}">
                <a16:creationId xmlns:a16="http://schemas.microsoft.com/office/drawing/2014/main" id="{AA7B714F-4CC5-FC4C-B498-566F68D11DD1}"/>
              </a:ext>
            </a:extLst>
          </p:cNvPr>
          <p:cNvCxnSpPr>
            <a:cxnSpLocks noChangeShapeType="1"/>
            <a:stCxn id="66" idx="3"/>
            <a:endCxn id="67" idx="7"/>
          </p:cNvCxnSpPr>
          <p:nvPr/>
        </p:nvCxnSpPr>
        <p:spPr bwMode="auto">
          <a:xfrm flipH="1">
            <a:off x="4487691" y="2670737"/>
            <a:ext cx="2378412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1462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BDC8A23-FD18-405B-8181-7C1EB459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64B3B0-908A-42BE-A936-880081EA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0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A2DE21-7D01-43E1-81FC-6F7B0E71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2648A-74E1-4E87-8CAB-F687FD78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4C868E-FE18-4159-8F43-C62B85F4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282A01-E62F-4365-A94A-24405A0D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0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4EB499-AA0E-439E-B81A-B6229633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E9B2D2-B815-4F96-9A11-68971740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E2DA90F4-F7FA-4851-A4D2-465A5BDC8650}"/>
              </a:ext>
            </a:extLst>
          </p:cNvPr>
          <p:cNvCxnSpPr>
            <a:cxnSpLocks noChangeShapeType="1"/>
            <a:stCxn id="41" idx="3"/>
            <a:endCxn id="43" idx="7"/>
          </p:cNvCxnSpPr>
          <p:nvPr/>
        </p:nvCxnSpPr>
        <p:spPr bwMode="auto">
          <a:xfrm flipH="1">
            <a:off x="1516855" y="2859204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655CEB58-6F7D-440D-AD72-04455B69D5A7}"/>
              </a:ext>
            </a:extLst>
          </p:cNvPr>
          <p:cNvCxnSpPr>
            <a:cxnSpLocks noChangeShapeType="1"/>
            <a:stCxn id="43" idx="0"/>
            <a:endCxn id="39" idx="4"/>
          </p:cNvCxnSpPr>
          <p:nvPr/>
        </p:nvCxnSpPr>
        <p:spPr bwMode="auto">
          <a:xfrm flipV="1">
            <a:off x="12622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871CD40-D739-4FD4-AB58-01672F8A5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2297" y="2604646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0C1B2B2D-A20F-43D7-AC8B-35F5070A12B3}"/>
              </a:ext>
            </a:extLst>
          </p:cNvPr>
          <p:cNvCxnSpPr>
            <a:cxnSpLocks noChangeShapeType="1"/>
            <a:stCxn id="41" idx="4"/>
            <a:endCxn id="42" idx="0"/>
          </p:cNvCxnSpPr>
          <p:nvPr/>
        </p:nvCxnSpPr>
        <p:spPr bwMode="auto">
          <a:xfrm>
            <a:off x="33196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0905F636-D957-4CFD-B451-967888F7068A}"/>
              </a:ext>
            </a:extLst>
          </p:cNvPr>
          <p:cNvCxnSpPr>
            <a:cxnSpLocks noChangeShapeType="1"/>
            <a:stCxn id="43" idx="6"/>
            <a:endCxn id="42" idx="2"/>
          </p:cNvCxnSpPr>
          <p:nvPr/>
        </p:nvCxnSpPr>
        <p:spPr bwMode="auto">
          <a:xfrm>
            <a:off x="1622297" y="4585846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D3804DEF-ECA5-4B28-A80C-B1FB9CF9D34E}"/>
              </a:ext>
            </a:extLst>
          </p:cNvPr>
          <p:cNvCxnSpPr>
            <a:cxnSpLocks noChangeShapeType="1"/>
            <a:stCxn id="41" idx="6"/>
            <a:endCxn id="40" idx="2"/>
          </p:cNvCxnSpPr>
          <p:nvPr/>
        </p:nvCxnSpPr>
        <p:spPr bwMode="auto">
          <a:xfrm>
            <a:off x="3679697" y="2604646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25">
            <a:extLst>
              <a:ext uri="{FF2B5EF4-FFF2-40B4-BE49-F238E27FC236}">
                <a16:creationId xmlns:a16="http://schemas.microsoft.com/office/drawing/2014/main" id="{96EBA296-A277-41D0-83D2-3EFE744A1001}"/>
              </a:ext>
            </a:extLst>
          </p:cNvPr>
          <p:cNvCxnSpPr>
            <a:cxnSpLocks noChangeShapeType="1"/>
            <a:stCxn id="40" idx="4"/>
            <a:endCxn id="44" idx="0"/>
          </p:cNvCxnSpPr>
          <p:nvPr/>
        </p:nvCxnSpPr>
        <p:spPr bwMode="auto">
          <a:xfrm>
            <a:off x="57580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58FEB2D5-0404-4CF1-AEB8-A1B12935C956}"/>
              </a:ext>
            </a:extLst>
          </p:cNvPr>
          <p:cNvCxnSpPr>
            <a:cxnSpLocks noChangeShapeType="1"/>
            <a:stCxn id="46" idx="4"/>
            <a:endCxn id="45" idx="0"/>
          </p:cNvCxnSpPr>
          <p:nvPr/>
        </p:nvCxnSpPr>
        <p:spPr bwMode="auto">
          <a:xfrm>
            <a:off x="76630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29">
            <a:extLst>
              <a:ext uri="{FF2B5EF4-FFF2-40B4-BE49-F238E27FC236}">
                <a16:creationId xmlns:a16="http://schemas.microsoft.com/office/drawing/2014/main" id="{ADE28100-605E-4CB6-9015-D8A596085E82}"/>
              </a:ext>
            </a:extLst>
          </p:cNvPr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6118097" y="4585846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31">
            <a:extLst>
              <a:ext uri="{FF2B5EF4-FFF2-40B4-BE49-F238E27FC236}">
                <a16:creationId xmlns:a16="http://schemas.microsoft.com/office/drawing/2014/main" id="{B073C87D-6E11-45E9-BCE4-64E5B3788475}"/>
              </a:ext>
            </a:extLst>
          </p:cNvPr>
          <p:cNvCxnSpPr>
            <a:cxnSpLocks noChangeShapeType="1"/>
            <a:stCxn id="46" idx="2"/>
            <a:endCxn id="40" idx="6"/>
          </p:cNvCxnSpPr>
          <p:nvPr/>
        </p:nvCxnSpPr>
        <p:spPr bwMode="auto">
          <a:xfrm flipH="1">
            <a:off x="6118097" y="2604646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Curved Connector 33">
            <a:extLst>
              <a:ext uri="{FF2B5EF4-FFF2-40B4-BE49-F238E27FC236}">
                <a16:creationId xmlns:a16="http://schemas.microsoft.com/office/drawing/2014/main" id="{A3A96008-6C9B-43E3-AB23-C5B1040DF94B}"/>
              </a:ext>
            </a:extLst>
          </p:cNvPr>
          <p:cNvCxnSpPr>
            <a:cxnSpLocks noChangeShapeType="1"/>
            <a:stCxn id="40" idx="0"/>
            <a:endCxn id="46" idx="0"/>
          </p:cNvCxnSpPr>
          <p:nvPr/>
        </p:nvCxnSpPr>
        <p:spPr bwMode="auto">
          <a:xfrm rot="5400000" flipH="1" flipV="1">
            <a:off x="6710597" y="1292146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36">
            <a:extLst>
              <a:ext uri="{FF2B5EF4-FFF2-40B4-BE49-F238E27FC236}">
                <a16:creationId xmlns:a16="http://schemas.microsoft.com/office/drawing/2014/main" id="{EB641C53-CC3A-4FFF-93A9-B226D109976D}"/>
              </a:ext>
            </a:extLst>
          </p:cNvPr>
          <p:cNvCxnSpPr>
            <a:cxnSpLocks noChangeShapeType="1"/>
            <a:stCxn id="42" idx="6"/>
            <a:endCxn id="44" idx="2"/>
          </p:cNvCxnSpPr>
          <p:nvPr/>
        </p:nvCxnSpPr>
        <p:spPr bwMode="auto">
          <a:xfrm>
            <a:off x="3679697" y="4585846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Curved Connector 38">
            <a:extLst>
              <a:ext uri="{FF2B5EF4-FFF2-40B4-BE49-F238E27FC236}">
                <a16:creationId xmlns:a16="http://schemas.microsoft.com/office/drawing/2014/main" id="{F6053F2A-4B3A-473F-A6E3-070BB7BE309C}"/>
              </a:ext>
            </a:extLst>
          </p:cNvPr>
          <p:cNvCxnSpPr>
            <a:cxnSpLocks noChangeShapeType="1"/>
            <a:stCxn id="44" idx="4"/>
            <a:endCxn id="42" idx="4"/>
          </p:cNvCxnSpPr>
          <p:nvPr/>
        </p:nvCxnSpPr>
        <p:spPr bwMode="auto">
          <a:xfrm rot="5400000">
            <a:off x="4538897" y="3726646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41">
            <a:extLst>
              <a:ext uri="{FF2B5EF4-FFF2-40B4-BE49-F238E27FC236}">
                <a16:creationId xmlns:a16="http://schemas.microsoft.com/office/drawing/2014/main" id="{D9C215D1-AF61-468C-91DD-A26B11B9245E}"/>
              </a:ext>
            </a:extLst>
          </p:cNvPr>
          <p:cNvCxnSpPr>
            <a:cxnSpLocks noChangeShapeType="1"/>
            <a:stCxn id="45" idx="4"/>
            <a:endCxn id="45" idx="6"/>
          </p:cNvCxnSpPr>
          <p:nvPr/>
        </p:nvCxnSpPr>
        <p:spPr bwMode="auto">
          <a:xfrm rot="5400000" flipH="1" flipV="1">
            <a:off x="7663097" y="4585846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E4DE78D8-8587-43CD-A0CF-690E990F32D2}"/>
              </a:ext>
            </a:extLst>
          </p:cNvPr>
          <p:cNvSpPr/>
          <p:nvPr/>
        </p:nvSpPr>
        <p:spPr>
          <a:xfrm flipV="1">
            <a:off x="821961" y="2181147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7E3567-3620-479D-A393-90F90D030D39}"/>
              </a:ext>
            </a:extLst>
          </p:cNvPr>
          <p:cNvSpPr/>
          <p:nvPr/>
        </p:nvSpPr>
        <p:spPr>
          <a:xfrm>
            <a:off x="5063416" y="2177941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1B4A40-8BA7-4219-ADA3-77C304A656A3}"/>
              </a:ext>
            </a:extLst>
          </p:cNvPr>
          <p:cNvSpPr/>
          <p:nvPr/>
        </p:nvSpPr>
        <p:spPr>
          <a:xfrm>
            <a:off x="2894274" y="4176842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3FCA70-856A-408F-8955-FC2B75FD65F6}"/>
              </a:ext>
            </a:extLst>
          </p:cNvPr>
          <p:cNvSpPr/>
          <p:nvPr/>
        </p:nvSpPr>
        <p:spPr>
          <a:xfrm>
            <a:off x="7221110" y="4176842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6EB5691B-126E-924F-87A1-E987E991B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46" y="1782981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B1AC0B77-F69B-1349-AA89-BCE55D9C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6" y="1803952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0" name="TextBox 42">
            <a:extLst>
              <a:ext uri="{FF2B5EF4-FFF2-40B4-BE49-F238E27FC236}">
                <a16:creationId xmlns:a16="http://schemas.microsoft.com/office/drawing/2014/main" id="{568C1575-0A80-6448-AF2B-D5E78B5C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97" y="1786156"/>
            <a:ext cx="91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10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00C210B-114F-4E4A-BC89-BD84DE1E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891" y="181853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9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F6981F36-905D-3844-984B-57AC5562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06" y="5051288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15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6" name="TextBox 37">
            <a:extLst>
              <a:ext uri="{FF2B5EF4-FFF2-40B4-BE49-F238E27FC236}">
                <a16:creationId xmlns:a16="http://schemas.microsoft.com/office/drawing/2014/main" id="{89F2894B-9CFB-AA4A-9E34-E22D1A59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49" y="5065808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7" name="TextBox 39">
            <a:extLst>
              <a:ext uri="{FF2B5EF4-FFF2-40B4-BE49-F238E27FC236}">
                <a16:creationId xmlns:a16="http://schemas.microsoft.com/office/drawing/2014/main" id="{DD4EB55A-1ADA-BB45-AB8A-9F804C722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602" y="505128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F7C7733A-DD0F-424C-B336-9687922C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840" y="505128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00044-A549-9A46-ADDF-552C91820881}"/>
              </a:ext>
            </a:extLst>
          </p:cNvPr>
          <p:cNvSpPr txBox="1"/>
          <p:nvPr/>
        </p:nvSpPr>
        <p:spPr>
          <a:xfrm>
            <a:off x="639146" y="330925"/>
            <a:ext cx="819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+mj-lt"/>
              </a:rPr>
              <a:t>Hagamos un recorrido DFS de </a:t>
            </a:r>
            <a:r>
              <a:rPr lang="en-US" sz="3600" i="1">
                <a:latin typeface="+mj-lt"/>
              </a:rPr>
              <a:t>G</a:t>
            </a:r>
            <a:r>
              <a:rPr lang="en-US" sz="3600">
                <a:latin typeface="+mj-lt"/>
              </a:rPr>
              <a:t>, anotando</a:t>
            </a:r>
          </a:p>
          <a:p>
            <a:r>
              <a:rPr lang="en-US" sz="3600">
                <a:latin typeface="+mj-lt"/>
              </a:rPr>
              <a:t>los tiempos de finalización de cada nodo</a:t>
            </a:r>
          </a:p>
        </p:txBody>
      </p:sp>
    </p:spTree>
    <p:extLst>
      <p:ext uri="{BB962C8B-B14F-4D97-AF65-F5344CB8AC3E}">
        <p14:creationId xmlns:p14="http://schemas.microsoft.com/office/powerpoint/2010/main" val="661196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074133"/>
          </a:xfrm>
        </p:spPr>
        <p:txBody>
          <a:bodyPr>
            <a:noAutofit/>
          </a:bodyPr>
          <a:lstStyle/>
          <a:p>
            <a:r>
              <a:rPr lang="es-ES_tradnl" sz="3600" dirty="0"/>
              <a:t>DFS sobre </a:t>
            </a:r>
            <a:r>
              <a:rPr lang="es-ES_tradnl" sz="3600" i="1" dirty="0"/>
              <a:t>G’</a:t>
            </a:r>
            <a:r>
              <a:rPr lang="es-ES_tradnl" sz="3600" dirty="0"/>
              <a:t>, pero en orden decreciente de tiempos </a:t>
            </a:r>
            <a:r>
              <a:rPr lang="es-ES_tradnl" sz="3600" b="1" i="1" dirty="0"/>
              <a:t>end</a:t>
            </a:r>
            <a:r>
              <a:rPr lang="es-ES_tradnl" sz="3600" dirty="0"/>
              <a:t> (según el recorrido anterior)</a:t>
            </a:r>
            <a:endParaRPr lang="en-US" sz="36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236722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211266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409386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211266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409386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211266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80016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409386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323466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409386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F6AF9567-5992-4888-A5FA-30C1E3AD523B}"/>
              </a:ext>
            </a:extLst>
          </p:cNvPr>
          <p:cNvSpPr/>
          <p:nvPr/>
        </p:nvSpPr>
        <p:spPr>
          <a:xfrm flipV="1">
            <a:off x="754688" y="1609598"/>
            <a:ext cx="3685758" cy="3580276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C0668-4946-4BE0-8D01-CB43F86007CA}"/>
              </a:ext>
            </a:extLst>
          </p:cNvPr>
          <p:cNvSpPr/>
          <p:nvPr/>
        </p:nvSpPr>
        <p:spPr>
          <a:xfrm>
            <a:off x="5033054" y="1668181"/>
            <a:ext cx="3226891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0906F0-7433-4E85-85BB-C8E6C4AB8664}"/>
              </a:ext>
            </a:extLst>
          </p:cNvPr>
          <p:cNvSpPr/>
          <p:nvPr/>
        </p:nvSpPr>
        <p:spPr>
          <a:xfrm>
            <a:off x="2809832" y="3670340"/>
            <a:ext cx="3312779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D4E7-A596-42BE-B8F0-2A9114DA1AA8}"/>
              </a:ext>
            </a:extLst>
          </p:cNvPr>
          <p:cNvSpPr/>
          <p:nvPr/>
        </p:nvSpPr>
        <p:spPr>
          <a:xfrm>
            <a:off x="7129019" y="3649381"/>
            <a:ext cx="913562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57B4FA-915F-394A-9F4F-CF137952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65" y="541842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48A8FA-A94C-CC41-81E5-F4D348968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29" y="541842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B9FE260-0F52-A34E-BDAA-2D016BC6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57" y="541842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966847-2B38-F641-9E13-62962C9D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69" y="5396981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AC5362-5B37-5442-9BDD-893545BA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611" y="5402468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673AB3-99B6-7546-B4A3-759B9AEA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139" y="5396981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E35E4D-4418-A041-8BE8-4880CACF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000" y="539697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73FF7F-1B28-DA4C-B41D-96E42C01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41" y="5402468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64" name="TextBox 32">
            <a:extLst>
              <a:ext uri="{FF2B5EF4-FFF2-40B4-BE49-F238E27FC236}">
                <a16:creationId xmlns:a16="http://schemas.microsoft.com/office/drawing/2014/main" id="{2C3CDE78-9672-417C-BDE8-9DDE0D38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46" y="1260467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4ACA5E96-E3F7-43FF-B1EE-00E94CBD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6" y="1281438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68" name="TextBox 42">
            <a:extLst>
              <a:ext uri="{FF2B5EF4-FFF2-40B4-BE49-F238E27FC236}">
                <a16:creationId xmlns:a16="http://schemas.microsoft.com/office/drawing/2014/main" id="{235047AB-831A-43FE-BD13-E48D435D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97" y="1263642"/>
            <a:ext cx="91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10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23F7B98B-B58F-4C1A-8692-4BEDC904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891" y="1296023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9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2" name="TextBox 35">
            <a:extLst>
              <a:ext uri="{FF2B5EF4-FFF2-40B4-BE49-F238E27FC236}">
                <a16:creationId xmlns:a16="http://schemas.microsoft.com/office/drawing/2014/main" id="{FDA91653-40CF-430F-86E6-ED5A02D1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06" y="452877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15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4" name="TextBox 37">
            <a:extLst>
              <a:ext uri="{FF2B5EF4-FFF2-40B4-BE49-F238E27FC236}">
                <a16:creationId xmlns:a16="http://schemas.microsoft.com/office/drawing/2014/main" id="{3CF00D3D-1211-4E45-B000-7D6746A30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49" y="4543294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6" name="TextBox 39">
            <a:extLst>
              <a:ext uri="{FF2B5EF4-FFF2-40B4-BE49-F238E27FC236}">
                <a16:creationId xmlns:a16="http://schemas.microsoft.com/office/drawing/2014/main" id="{7B79E613-33B5-4921-B293-17F0FDAD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602" y="4528773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02EC832D-C57C-485E-85AA-8AC6C8B57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840" y="4528773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289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272222"/>
          </a:xfrm>
        </p:spPr>
        <p:txBody>
          <a:bodyPr>
            <a:noAutofit/>
          </a:bodyPr>
          <a:lstStyle/>
          <a:p>
            <a:r>
              <a:rPr lang="es-ES_tradnl" sz="4400" dirty="0"/>
              <a:t>Algoritmo de </a:t>
            </a:r>
            <a:r>
              <a:rPr lang="es-ES_tradnl" sz="4400" dirty="0" err="1"/>
              <a:t>Kosaraju</a:t>
            </a:r>
            <a:r>
              <a:rPr lang="es-ES_tradnl" sz="4400" dirty="0"/>
              <a:t> para </a:t>
            </a:r>
            <a:r>
              <a:rPr lang="es-ES_tradnl" sz="4400" dirty="0" err="1"/>
              <a:t>CFCs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L" sz="2200" dirty="0">
                    <a:latin typeface="Calibri (body)"/>
                    <a:cs typeface="Calibri" panose="020F0502020204030204" pitchFamily="34" charset="0"/>
                  </a:rPr>
                  <a:t>Cada CFC tiene un nodo </a:t>
                </a:r>
                <a:r>
                  <a:rPr lang="es-CL" sz="2200" b="1" i="1" dirty="0">
                    <a:solidFill>
                      <a:schemeClr val="accent2"/>
                    </a:solidFill>
                    <a:latin typeface="Calibri (body)"/>
                    <a:cs typeface="Calibri" panose="020F0502020204030204" pitchFamily="34" charset="0"/>
                  </a:rPr>
                  <a:t>representante:</a:t>
                </a:r>
              </a:p>
              <a:p>
                <a:pPr marL="292608" lvl="1" indent="0">
                  <a:buNone/>
                </a:pPr>
                <a:r>
                  <a:rPr lang="es-CL" sz="2000" dirty="0">
                    <a:latin typeface="Calibri (body)"/>
                    <a:cs typeface="Calibri" panose="020F0502020204030204" pitchFamily="34" charset="0"/>
                  </a:rPr>
                  <a:t>si el representante de dos nodos es el mismo, entonces los nodos pertenecen a la misma CFC</a:t>
                </a:r>
              </a:p>
              <a:p>
                <a14:m>
                  <m:oMath xmlns:m="http://schemas.openxmlformats.org/officeDocument/2006/math">
                    <m:r>
                      <a:rPr lang="es-C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d>
                      <m:dPr>
                        <m:ctrlPr>
                          <a:rPr lang="es-ES_tradn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</m:ctrlPr>
                      </m:dPr>
                      <m:e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𝒖</m:t>
                        </m:r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, </m:t>
                        </m:r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𝒓𝒆𝒑</m:t>
                        </m:r>
                      </m:e>
                    </m:d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: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𝒊𝒇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.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=∅:</m:t>
                    </m:r>
                  </m:oMath>
                </a14:m>
                <a:endParaRPr lang="es-CL" sz="2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cs typeface="Consolas"/>
                  </a:rPr>
                  <a:t>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.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=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</m:oMath>
                </a14:m>
                <a:endParaRPr lang="es-CL" sz="1800" b="1" i="1" dirty="0"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dirty="0">
                    <a:cs typeface="Consolas"/>
                  </a:rPr>
                  <a:t>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𝒇𝒐𝒓𝒆𝒂𝒄𝒉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′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dirty="0">
                    <a:cs typeface="Consolas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,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  <a:cs typeface="Consolas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1" y="1930007"/>
                <a:ext cx="5006339" cy="3180525"/>
              </a:xfrm>
              <a:solidFill>
                <a:srgbClr val="FFFFFF"/>
              </a:solidFill>
            </p:spPr>
            <p:txBody>
              <a:bodyPr anchor="ctr">
                <a:normAutofit lnSpcReduction="10000"/>
              </a:bodyPr>
              <a:lstStyle/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=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1" y="1930007"/>
                <a:ext cx="5006339" cy="3180525"/>
              </a:xfr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89E01F1-D6C2-42DC-9911-BDB2047E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n-US" sz="4400" dirty="0" err="1"/>
              <a:t>El algoritmo </a:t>
            </a:r>
            <a:r>
              <a:rPr lang="en-US" sz="4400" dirty="0"/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318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383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272222"/>
          </a:xfrm>
        </p:spPr>
        <p:txBody>
          <a:bodyPr>
            <a:noAutofit/>
          </a:bodyPr>
          <a:lstStyle/>
          <a:p>
            <a:r>
              <a:rPr lang="es-ES_tradnl" sz="4400" dirty="0"/>
              <a:t>Algoritmo de </a:t>
            </a:r>
            <a:r>
              <a:rPr lang="es-ES_tradnl" sz="4400" dirty="0" err="1"/>
              <a:t>Kosaraju</a:t>
            </a:r>
            <a:r>
              <a:rPr lang="es-ES_tradnl" sz="4400" dirty="0"/>
              <a:t> para </a:t>
            </a:r>
            <a:r>
              <a:rPr lang="es-ES_tradnl" sz="4400" dirty="0" err="1"/>
              <a:t>CFCs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𝒌𝒐𝒔𝒂𝒓𝒂𝒋𝒖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endParaRPr lang="es-ES_tradnl" sz="2200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rtices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orden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descendiente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tiempos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𝒇𝒐𝒓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𝒆𝒂𝒄𝒉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𝒊𝒏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𝑳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:</m:t>
                    </m:r>
                  </m:oMath>
                </a14:m>
                <a:endParaRPr lang="es-CL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onsolas"/>
                </a:endParaRPr>
              </a:p>
              <a:p>
                <a:pPr marL="517525" indent="-282575"/>
                <a:r>
                  <a:rPr lang="es-ES_tradnl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onsolas"/>
                  </a:rPr>
                  <a:t>  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,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cs typeface="Consolas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215AD0-7BBB-4789-846C-80DF454E06CF}"/>
              </a:ext>
            </a:extLst>
          </p:cNvPr>
          <p:cNvSpPr txBox="1"/>
          <p:nvPr/>
        </p:nvSpPr>
        <p:spPr>
          <a:xfrm>
            <a:off x="5001208" y="5837582"/>
            <a:ext cx="32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Igual que en el orden topológico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4D41E24-A3B4-4113-84C6-25BF25E1F8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1570" y="4618701"/>
            <a:ext cx="2164797" cy="634481"/>
          </a:xfrm>
          <a:prstGeom prst="curvedConnector3">
            <a:avLst>
              <a:gd name="adj1" fmla="val 43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21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8E722A1-D560-2048-BEE9-2A812AAFD0DE}"/>
              </a:ext>
            </a:extLst>
          </p:cNvPr>
          <p:cNvSpPr/>
          <p:nvPr/>
        </p:nvSpPr>
        <p:spPr>
          <a:xfrm>
            <a:off x="7119688" y="4218551"/>
            <a:ext cx="913562" cy="888966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8653E9-C45B-E44D-8A70-09F6B8050C9C}"/>
              </a:ext>
            </a:extLst>
          </p:cNvPr>
          <p:cNvSpPr/>
          <p:nvPr/>
        </p:nvSpPr>
        <p:spPr>
          <a:xfrm>
            <a:off x="2800501" y="4239510"/>
            <a:ext cx="3312779" cy="8889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91AAF3-096A-1742-86DD-44EC51222B62}"/>
              </a:ext>
            </a:extLst>
          </p:cNvPr>
          <p:cNvSpPr/>
          <p:nvPr/>
        </p:nvSpPr>
        <p:spPr>
          <a:xfrm>
            <a:off x="5023723" y="2237351"/>
            <a:ext cx="3226891" cy="8889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780E1FF9-DD70-F249-B3CC-48268A7DCEE0}"/>
              </a:ext>
            </a:extLst>
          </p:cNvPr>
          <p:cNvSpPr/>
          <p:nvPr/>
        </p:nvSpPr>
        <p:spPr>
          <a:xfrm flipV="1">
            <a:off x="712149" y="2237351"/>
            <a:ext cx="3685758" cy="3580276"/>
          </a:xfrm>
          <a:prstGeom prst="rtTriangle">
            <a:avLst/>
          </a:prstGeom>
          <a:solidFill>
            <a:srgbClr val="FF99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3353DA-53D5-F144-BFDE-4B29745A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58" y="555085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3A7186-E005-8F46-9A82-C206CF93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400" y="555529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395FA9-599C-D546-B359-1B927E00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42" y="555085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C087553-2451-4F4D-AE33-9F2F1985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01" y="563363"/>
            <a:ext cx="720000" cy="720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FC4812-0DD5-534E-88CA-56B98E88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443" y="563807"/>
            <a:ext cx="720000" cy="7200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297C9E8-A262-4740-88EF-A1E5FAF0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85" y="56336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9A6FFD-5507-1940-A1F0-653D644E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878" y="563807"/>
            <a:ext cx="720000" cy="7200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BA8D4C5-C2D8-A649-B77F-BC09EACF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59" y="563363"/>
            <a:ext cx="720000" cy="720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B3E162-38B4-4047-90E3-8CC4EA87A76C}"/>
                  </a:ext>
                </a:extLst>
              </p:cNvPr>
              <p:cNvSpPr txBox="1"/>
              <p:nvPr/>
            </p:nvSpPr>
            <p:spPr>
              <a:xfrm>
                <a:off x="828869" y="694470"/>
                <a:ext cx="463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B3E162-38B4-4047-90E3-8CC4EA87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9" y="694470"/>
                <a:ext cx="463759" cy="461665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3FF942C6-3C0E-4E40-B528-1F6D275A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69" y="2321834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198386-8281-C04F-8DD4-0771F834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669" y="2321834"/>
            <a:ext cx="720000" cy="720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AC271F-3903-9C48-8B88-42CDDB42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269" y="2321834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DF96CB-AEFC-BD46-86A5-E704D788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269" y="4303034"/>
            <a:ext cx="720000" cy="7200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2D934E-1152-A74F-BF57-28F6BFA2F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69" y="4303034"/>
            <a:ext cx="720000" cy="720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FF21D3-0CEA-CD47-8B94-3FB62BCB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669" y="4303034"/>
            <a:ext cx="720000" cy="7200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797CACA-821D-1C4C-B3BE-391B7E91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69" y="43030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550357-F501-984C-BD71-18E520AF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69" y="2321834"/>
            <a:ext cx="720000" cy="720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1B7CEA-15C8-0046-919E-43A1A3A995C3}"/>
              </a:ext>
            </a:extLst>
          </p:cNvPr>
          <p:cNvCxnSpPr>
            <a:cxnSpLocks noChangeShapeType="1"/>
            <a:stCxn id="67" idx="3"/>
            <a:endCxn id="69" idx="7"/>
          </p:cNvCxnSpPr>
          <p:nvPr/>
        </p:nvCxnSpPr>
        <p:spPr bwMode="auto">
          <a:xfrm flipH="1">
            <a:off x="1443427" y="293639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15">
            <a:extLst>
              <a:ext uri="{FF2B5EF4-FFF2-40B4-BE49-F238E27FC236}">
                <a16:creationId xmlns:a16="http://schemas.microsoft.com/office/drawing/2014/main" id="{42983816-9B46-D240-9E9C-75703B13D647}"/>
              </a:ext>
            </a:extLst>
          </p:cNvPr>
          <p:cNvCxnSpPr>
            <a:cxnSpLocks noChangeShapeType="1"/>
            <a:stCxn id="69" idx="0"/>
            <a:endCxn id="65" idx="4"/>
          </p:cNvCxnSpPr>
          <p:nvPr/>
        </p:nvCxnSpPr>
        <p:spPr bwMode="auto">
          <a:xfrm flipV="1">
            <a:off x="11888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17">
            <a:extLst>
              <a:ext uri="{FF2B5EF4-FFF2-40B4-BE49-F238E27FC236}">
                <a16:creationId xmlns:a16="http://schemas.microsoft.com/office/drawing/2014/main" id="{2BC8B5D5-AEFA-B34F-AD64-D57C4F159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8869" y="268183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19">
            <a:extLst>
              <a:ext uri="{FF2B5EF4-FFF2-40B4-BE49-F238E27FC236}">
                <a16:creationId xmlns:a16="http://schemas.microsoft.com/office/drawing/2014/main" id="{16C2D9B8-911C-BC4C-9937-43A3E1A5FC8E}"/>
              </a:ext>
            </a:extLst>
          </p:cNvPr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32462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21">
            <a:extLst>
              <a:ext uri="{FF2B5EF4-FFF2-40B4-BE49-F238E27FC236}">
                <a16:creationId xmlns:a16="http://schemas.microsoft.com/office/drawing/2014/main" id="{48A232AE-1FB6-B34F-B3AA-96E48F0ADDC3}"/>
              </a:ext>
            </a:extLst>
          </p:cNvPr>
          <p:cNvCxnSpPr>
            <a:cxnSpLocks noChangeShapeType="1"/>
            <a:stCxn id="69" idx="6"/>
            <a:endCxn id="68" idx="2"/>
          </p:cNvCxnSpPr>
          <p:nvPr/>
        </p:nvCxnSpPr>
        <p:spPr bwMode="auto">
          <a:xfrm>
            <a:off x="1548869" y="466303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23">
            <a:extLst>
              <a:ext uri="{FF2B5EF4-FFF2-40B4-BE49-F238E27FC236}">
                <a16:creationId xmlns:a16="http://schemas.microsoft.com/office/drawing/2014/main" id="{6C65F0C5-6CDC-0143-902C-E019CAD8DDAC}"/>
              </a:ext>
            </a:extLst>
          </p:cNvPr>
          <p:cNvCxnSpPr>
            <a:cxnSpLocks noChangeShapeType="1"/>
            <a:stCxn id="67" idx="6"/>
            <a:endCxn id="66" idx="2"/>
          </p:cNvCxnSpPr>
          <p:nvPr/>
        </p:nvCxnSpPr>
        <p:spPr bwMode="auto">
          <a:xfrm>
            <a:off x="3606269" y="268183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25">
            <a:extLst>
              <a:ext uri="{FF2B5EF4-FFF2-40B4-BE49-F238E27FC236}">
                <a16:creationId xmlns:a16="http://schemas.microsoft.com/office/drawing/2014/main" id="{26B9B88B-F985-DA4E-9EF8-97ECAF1DE9A6}"/>
              </a:ext>
            </a:extLst>
          </p:cNvPr>
          <p:cNvCxnSpPr>
            <a:cxnSpLocks noChangeShapeType="1"/>
            <a:stCxn id="66" idx="4"/>
            <a:endCxn id="72" idx="0"/>
          </p:cNvCxnSpPr>
          <p:nvPr/>
        </p:nvCxnSpPr>
        <p:spPr bwMode="auto">
          <a:xfrm>
            <a:off x="56846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27">
            <a:extLst>
              <a:ext uri="{FF2B5EF4-FFF2-40B4-BE49-F238E27FC236}">
                <a16:creationId xmlns:a16="http://schemas.microsoft.com/office/drawing/2014/main" id="{96632BBB-8AC2-1440-A3B1-4B8E79E80365}"/>
              </a:ext>
            </a:extLst>
          </p:cNvPr>
          <p:cNvCxnSpPr>
            <a:cxnSpLocks noChangeShapeType="1"/>
            <a:stCxn id="75" idx="4"/>
            <a:endCxn id="73" idx="0"/>
          </p:cNvCxnSpPr>
          <p:nvPr/>
        </p:nvCxnSpPr>
        <p:spPr bwMode="auto">
          <a:xfrm>
            <a:off x="75896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29">
            <a:extLst>
              <a:ext uri="{FF2B5EF4-FFF2-40B4-BE49-F238E27FC236}">
                <a16:creationId xmlns:a16="http://schemas.microsoft.com/office/drawing/2014/main" id="{E3F71B11-C9BC-3A45-94DE-4809ED6F771A}"/>
              </a:ext>
            </a:extLst>
          </p:cNvPr>
          <p:cNvCxnSpPr>
            <a:cxnSpLocks noChangeShapeType="1"/>
            <a:stCxn id="72" idx="6"/>
            <a:endCxn id="73" idx="2"/>
          </p:cNvCxnSpPr>
          <p:nvPr/>
        </p:nvCxnSpPr>
        <p:spPr bwMode="auto">
          <a:xfrm>
            <a:off x="6044669" y="466303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7695496-38BC-E144-AA8F-2CB9C7DA3AAA}"/>
              </a:ext>
            </a:extLst>
          </p:cNvPr>
          <p:cNvCxnSpPr>
            <a:cxnSpLocks noChangeShapeType="1"/>
            <a:stCxn id="75" idx="2"/>
            <a:endCxn id="66" idx="6"/>
          </p:cNvCxnSpPr>
          <p:nvPr/>
        </p:nvCxnSpPr>
        <p:spPr bwMode="auto">
          <a:xfrm flipH="1">
            <a:off x="6044669" y="268183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Curved Connector 33">
            <a:extLst>
              <a:ext uri="{FF2B5EF4-FFF2-40B4-BE49-F238E27FC236}">
                <a16:creationId xmlns:a16="http://schemas.microsoft.com/office/drawing/2014/main" id="{DDC5C6C3-2DFC-724F-B085-9F744ACC8A83}"/>
              </a:ext>
            </a:extLst>
          </p:cNvPr>
          <p:cNvCxnSpPr>
            <a:cxnSpLocks noChangeShapeType="1"/>
            <a:stCxn id="66" idx="0"/>
            <a:endCxn id="75" idx="0"/>
          </p:cNvCxnSpPr>
          <p:nvPr/>
        </p:nvCxnSpPr>
        <p:spPr bwMode="auto">
          <a:xfrm rot="5400000" flipH="1" flipV="1">
            <a:off x="6637169" y="136933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36">
            <a:extLst>
              <a:ext uri="{FF2B5EF4-FFF2-40B4-BE49-F238E27FC236}">
                <a16:creationId xmlns:a16="http://schemas.microsoft.com/office/drawing/2014/main" id="{05E23460-A909-F743-9596-E466A38DCD6E}"/>
              </a:ext>
            </a:extLst>
          </p:cNvPr>
          <p:cNvCxnSpPr>
            <a:cxnSpLocks noChangeShapeType="1"/>
            <a:stCxn id="68" idx="6"/>
            <a:endCxn id="72" idx="2"/>
          </p:cNvCxnSpPr>
          <p:nvPr/>
        </p:nvCxnSpPr>
        <p:spPr bwMode="auto">
          <a:xfrm>
            <a:off x="3606269" y="466303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Curved Connector 38">
            <a:extLst>
              <a:ext uri="{FF2B5EF4-FFF2-40B4-BE49-F238E27FC236}">
                <a16:creationId xmlns:a16="http://schemas.microsoft.com/office/drawing/2014/main" id="{CC1F1CC1-D2E4-534C-B2B7-0DB017CFF4CA}"/>
              </a:ext>
            </a:extLst>
          </p:cNvPr>
          <p:cNvCxnSpPr>
            <a:cxnSpLocks noChangeShapeType="1"/>
            <a:stCxn id="72" idx="4"/>
            <a:endCxn id="68" idx="4"/>
          </p:cNvCxnSpPr>
          <p:nvPr/>
        </p:nvCxnSpPr>
        <p:spPr bwMode="auto">
          <a:xfrm rot="5400000">
            <a:off x="4465469" y="380383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" name="Shape 41">
            <a:extLst>
              <a:ext uri="{FF2B5EF4-FFF2-40B4-BE49-F238E27FC236}">
                <a16:creationId xmlns:a16="http://schemas.microsoft.com/office/drawing/2014/main" id="{74C11340-EB64-1448-BD56-6644F97FEB08}"/>
              </a:ext>
            </a:extLst>
          </p:cNvPr>
          <p:cNvCxnSpPr>
            <a:cxnSpLocks noChangeShapeType="1"/>
            <a:stCxn id="73" idx="4"/>
            <a:endCxn id="73" idx="6"/>
          </p:cNvCxnSpPr>
          <p:nvPr/>
        </p:nvCxnSpPr>
        <p:spPr bwMode="auto">
          <a:xfrm rot="5400000" flipH="1" flipV="1">
            <a:off x="7589669" y="466303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32">
            <a:extLst>
              <a:ext uri="{FF2B5EF4-FFF2-40B4-BE49-F238E27FC236}">
                <a16:creationId xmlns:a16="http://schemas.microsoft.com/office/drawing/2014/main" id="{3B497CAB-21A3-4479-991D-59419F51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46" y="1782981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35B3198D-A2D1-4096-BBCC-387B20925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6" y="1803952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7" name="TextBox 42">
            <a:extLst>
              <a:ext uri="{FF2B5EF4-FFF2-40B4-BE49-F238E27FC236}">
                <a16:creationId xmlns:a16="http://schemas.microsoft.com/office/drawing/2014/main" id="{A50325A4-514D-478F-8D14-D08068B5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97" y="1786156"/>
            <a:ext cx="91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10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B1009D2C-13E9-42FA-AFD8-B543B7FDE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891" y="181853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9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9AD452B2-91C3-4AE0-8B91-5CFCD7A9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06" y="5051288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15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62E31A62-2E56-4197-9124-D1571AA54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49" y="5065808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3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14E6ED23-B6A5-4C06-9C29-6BE8D9312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602" y="505128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D2635BCD-7BAB-4C7A-B119-B38C7389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840" y="5051287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6</a:t>
            </a:r>
            <a:r>
              <a:rPr lang="en-US" dirty="0">
                <a:latin typeface="Calibri"/>
                <a:cs typeface="Calibri"/>
              </a:rPr>
              <a:t>]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F00BE9D2-18A8-4D2D-B0A5-81103800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557" y="144253"/>
            <a:ext cx="65277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[</a:t>
            </a:r>
            <a:r>
              <a:rPr lang="en-US" b="1" dirty="0">
                <a:latin typeface="Calibri"/>
                <a:cs typeface="Calibri"/>
              </a:rPr>
              <a:t>16]     [15]    [14]     [10]      [9]       [7]       [6]       [4]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0803C-2375-44B8-8142-41D9E076B7DE}"/>
                  </a:ext>
                </a:extLst>
              </p:cNvPr>
              <p:cNvSpPr txBox="1"/>
              <p:nvPr/>
            </p:nvSpPr>
            <p:spPr>
              <a:xfrm>
                <a:off x="327200" y="5978864"/>
                <a:ext cx="84800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L" sz="2000" dirty="0"/>
                  <a:t>Nótese que los nodos de una misma CFC no necesariamente son contiguos en </a:t>
                </a:r>
                <a14:m>
                  <m:oMath xmlns:m="http://schemas.openxmlformats.org/officeDocument/2006/math"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CL" sz="20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0803C-2375-44B8-8142-41D9E076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" y="5978864"/>
                <a:ext cx="8480014" cy="400110"/>
              </a:xfrm>
              <a:prstGeom prst="rect">
                <a:avLst/>
              </a:prstGeom>
              <a:blipFill>
                <a:blip r:embed="rId4"/>
                <a:stretch>
                  <a:fillRect l="-359" t="-9231" b="-276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36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200" dirty="0"/>
              <a:t>Definamos el </a:t>
            </a:r>
            <a:r>
              <a:rPr lang="es-ES_tradnl" sz="4200" i="1" dirty="0"/>
              <a:t>grafo de componentes G</a:t>
            </a:r>
            <a:r>
              <a:rPr lang="es-ES_tradnl" sz="4200" baseline="30000" dirty="0"/>
              <a:t>CFC</a:t>
            </a:r>
            <a:endParaRPr lang="en-US" sz="4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s-ES_tradnl" sz="2200" dirty="0"/>
              <a:t>Supongamos que </a:t>
            </a:r>
            <a:r>
              <a:rPr lang="es-ES_tradnl" sz="2200" i="1" dirty="0"/>
              <a:t>G</a:t>
            </a:r>
            <a:r>
              <a:rPr lang="es-ES_tradnl" sz="2200" dirty="0"/>
              <a:t> tiene las componentes fuertemente conectadas </a:t>
            </a:r>
            <a:r>
              <a:rPr lang="es-ES_tradnl" sz="2200" i="1" dirty="0"/>
              <a:t>C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C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k</a:t>
            </a:r>
            <a:endParaRPr lang="es-ES_tradnl" sz="2200" i="1" baseline="-25000" dirty="0"/>
          </a:p>
          <a:p>
            <a:endParaRPr lang="es-ES_tradnl" sz="2200" baseline="-25000" dirty="0"/>
          </a:p>
          <a:p>
            <a:r>
              <a:rPr lang="es-ES_tradnl" sz="2200" i="1" dirty="0"/>
              <a:t>V</a:t>
            </a:r>
            <a:r>
              <a:rPr lang="es-ES_tradnl" sz="2200" baseline="30000" dirty="0"/>
              <a:t>CFC</a:t>
            </a:r>
            <a:r>
              <a:rPr lang="es-ES_tradnl" sz="2200" dirty="0"/>
              <a:t> es {</a:t>
            </a:r>
            <a:r>
              <a:rPr lang="es-ES_tradnl" sz="2200" i="1" dirty="0"/>
              <a:t>C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C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k</a:t>
            </a:r>
            <a:r>
              <a:rPr lang="es-ES_tradnl" sz="2200" dirty="0"/>
              <a:t>}</a:t>
            </a:r>
          </a:p>
          <a:p>
            <a:endParaRPr lang="es-ES_tradnl" sz="2200" i="1" dirty="0"/>
          </a:p>
          <a:p>
            <a:r>
              <a:rPr lang="es-ES_tradnl" sz="2200" dirty="0"/>
              <a:t>Hay una arista (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j</a:t>
            </a:r>
            <a:r>
              <a:rPr lang="es-ES_tradnl" sz="2200" dirty="0"/>
              <a:t>) ∈ </a:t>
            </a:r>
            <a:r>
              <a:rPr lang="es-ES_tradnl" sz="2200" i="1" dirty="0"/>
              <a:t>E</a:t>
            </a:r>
            <a:r>
              <a:rPr lang="es-ES_tradnl" sz="2200" baseline="30000" dirty="0"/>
              <a:t>CFC</a:t>
            </a:r>
            <a:r>
              <a:rPr lang="es-ES_tradnl" sz="2200" dirty="0"/>
              <a:t> si </a:t>
            </a:r>
            <a:r>
              <a:rPr lang="es-ES_tradnl" sz="2200" i="1" dirty="0"/>
              <a:t>G</a:t>
            </a:r>
            <a:r>
              <a:rPr lang="es-ES_tradnl" sz="2200" dirty="0"/>
              <a:t> tiene una arista direccional (</a:t>
            </a:r>
            <a:r>
              <a:rPr lang="es-ES_tradnl" sz="2200" i="1" dirty="0"/>
              <a:t>x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para algún </a:t>
            </a:r>
            <a:r>
              <a:rPr lang="es-ES_tradnl" sz="2200" i="1" dirty="0"/>
              <a:t>x</a:t>
            </a:r>
            <a:r>
              <a:rPr lang="es-ES_tradnl" sz="2200" dirty="0"/>
              <a:t> ∈ 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y algún </a:t>
            </a:r>
            <a:r>
              <a:rPr lang="es-ES_tradnl" sz="2200" i="1" dirty="0"/>
              <a:t>y</a:t>
            </a:r>
            <a:r>
              <a:rPr lang="es-ES_tradnl" sz="2200" dirty="0"/>
              <a:t> ∈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j</a:t>
            </a:r>
            <a:endParaRPr lang="es-ES_tradnl" sz="2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51122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273-2514-43EC-A476-7FA555D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El grafo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CL" dirty="0"/>
              <a:t> tiene un orden topológico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ES_tradnl" dirty="0"/>
              <a:t> es un grafo direccional acíclico</a:t>
            </a:r>
          </a:p>
          <a:p>
            <a:endParaRPr lang="es-ES_tradnl" i="1" dirty="0"/>
          </a:p>
          <a:p>
            <a:r>
              <a:rPr lang="es-ES_tradnl" dirty="0"/>
              <a:t>Esto, ya que si existiera un ciclo en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ES_tradnl" dirty="0"/>
              <a:t>, este tendría CFCs, lo cual no es posible por construcción del grafo</a:t>
            </a:r>
          </a:p>
          <a:p>
            <a:endParaRPr lang="es-ES_tradnl" dirty="0"/>
          </a:p>
          <a:p>
            <a:r>
              <a:rPr lang="es-ES_tradnl" dirty="0"/>
              <a:t>Por lo que podemos encontrar un orden topológico en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endParaRPr lang="es-ES_trad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273-2514-43EC-A476-7FA555D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Resumen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Podemos guardar los tiempos de inicio y fin de cada nodo al hacer 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Usando los tiempos podemos encontrar un orden topológico en un grafo acíclico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En un grafo cíclico podemos encontrar las componentes fuertemente conectadas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Podemos encontrar el orden topológico de las componentes fuertemente conectadas en un grafo cualquiera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B43-9821-F347-8717-BF716EA5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¿Cuál es la complejidad de </a:t>
            </a:r>
            <a:r>
              <a:rPr lang="en-US" i="1"/>
              <a:t>dfs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4ADC-37D2-534D-BD9F-9DCF1174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9E01F1-D6C2-42DC-9911-BDB2047E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n-US" sz="4000" dirty="0" err="1"/>
              <a:t>Clase</a:t>
            </a:r>
            <a:r>
              <a:rPr lang="en-US" sz="4000" dirty="0"/>
              <a:t> anterior: DFS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457D2-EE99-42ED-BA1B-75AD210F7C45}"/>
              </a:ext>
            </a:extLst>
          </p:cNvPr>
          <p:cNvSpPr txBox="1"/>
          <p:nvPr/>
        </p:nvSpPr>
        <p:spPr>
          <a:xfrm>
            <a:off x="251461" y="1354497"/>
            <a:ext cx="8641072" cy="4467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s-CL" sz="2400" dirty="0"/>
          </a:p>
          <a:p>
            <a:pPr>
              <a:lnSpc>
                <a:spcPct val="150000"/>
              </a:lnSpc>
            </a:pPr>
            <a:r>
              <a:rPr lang="es-CL" sz="2400" dirty="0"/>
              <a:t>DFS itera sobre todos los nodos sin repetirlos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Para ello usa los colores:</a:t>
            </a:r>
          </a:p>
          <a:p>
            <a:pPr>
              <a:lnSpc>
                <a:spcPct val="150000"/>
              </a:lnSpc>
            </a:pPr>
            <a:endParaRPr lang="es-CL" sz="24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blanco: no ha sido visitado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gris: fue visitado pero aún no se han visitado todos sus vecinos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negro: fue visitado y también fueron visitados todos sus vecinos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728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Ahora</a:t>
            </a:r>
            <a:r>
              <a:rPr lang="en-US" sz="4000" dirty="0"/>
              <a:t> </a:t>
            </a:r>
            <a:r>
              <a:rPr lang="en-US" sz="4000" dirty="0" err="1"/>
              <a:t>agregamos</a:t>
            </a:r>
            <a:r>
              <a:rPr lang="en-US" sz="4000" dirty="0"/>
              <a:t> </a:t>
            </a:r>
            <a:r>
              <a:rPr lang="en-US" sz="4000" dirty="0" err="1"/>
              <a:t>tiempos de descubrimiento,</a:t>
            </a:r>
            <a:r>
              <a:rPr lang="en-US" sz="4000" dirty="0"/>
              <a:t> o </a:t>
            </a:r>
            <a:r>
              <a:rPr lang="en-US" sz="4000" dirty="0" err="1"/>
              <a:t>inicio,</a:t>
            </a:r>
            <a:r>
              <a:rPr lang="en-US" sz="4000" dirty="0"/>
              <a:t> y de finalización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Cuando se visita un nodo blanco no solo se pinta de gris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… además, se marca el tiempo (la hora) en que se pinta de gris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Similarmente, cuando se pinta de negro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Estos son, respectivamente, el </a:t>
            </a:r>
            <a:r>
              <a:rPr lang="es-ES_tradnl" sz="2400" i="1" dirty="0"/>
              <a:t>tiempo de inicio</a:t>
            </a:r>
            <a:r>
              <a:rPr lang="es-ES_tradnl" sz="2400" dirty="0"/>
              <a:t> y el </a:t>
            </a:r>
            <a:r>
              <a:rPr lang="es-ES_tradnl" sz="2400" i="1" dirty="0"/>
              <a:t>tiempo de finalización</a:t>
            </a:r>
            <a:r>
              <a:rPr lang="es-ES_tradnl" sz="2400" dirty="0"/>
              <a:t> de un nodo, </a:t>
            </a:r>
          </a:p>
        </p:txBody>
      </p:sp>
    </p:spTree>
    <p:extLst>
      <p:ext uri="{BB962C8B-B14F-4D97-AF65-F5344CB8AC3E}">
        <p14:creationId xmlns:p14="http://schemas.microsoft.com/office/powerpoint/2010/main" val="23435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CFC830A-B2BA-4320-83C8-52CC236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Ej.: un grafo </a:t>
            </a:r>
            <a:r>
              <a:rPr lang="es-CL" sz="4400" i="1" dirty="0"/>
              <a:t>G</a:t>
            </a:r>
            <a:r>
              <a:rPr lang="es-CL" sz="4400" dirty="0"/>
              <a:t> direccional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99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ADEB-4C31-4EF4-BB91-6EE527A9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dfsVisit</a:t>
            </a:r>
            <a:r>
              <a:rPr lang="es-CL" dirty="0"/>
              <a:t> de </a:t>
            </a:r>
            <a:r>
              <a:rPr lang="es-CL" i="1" dirty="0"/>
              <a:t>G</a:t>
            </a:r>
            <a:r>
              <a:rPr lang="es-CL" dirty="0"/>
              <a:t> a partir del vértice 4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C8DEEB3-22CE-4C55-A593-0AFC9646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90D8AB8-3E69-41EB-B049-4078BDE7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3C8007E-2CBF-43A3-BB14-450FD0C4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BE4CE814-EF76-47A5-9EF3-DCEB78E5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AEE1D69D-2665-479D-B080-C84C1D95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08C8A4FB-07E7-4EBB-9DD2-18CA3F02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C8F0A232-BE4A-4B02-935F-08B31076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EA8BE96C-79DB-48A0-9797-D5194F723D1C}"/>
              </a:ext>
            </a:extLst>
          </p:cNvPr>
          <p:cNvCxnSpPr>
            <a:cxnSpLocks noChangeShapeType="1"/>
            <a:stCxn id="26" idx="6"/>
            <a:endCxn id="32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A8D48F42-D803-4E5B-AE45-48B55848B223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5EF36536-F6CA-4B4E-8FFD-18B98727D725}"/>
              </a:ext>
            </a:extLst>
          </p:cNvPr>
          <p:cNvCxnSpPr>
            <a:cxnSpLocks noChangeShapeType="1"/>
            <a:stCxn id="32" idx="3"/>
            <a:endCxn id="27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341399DF-75B2-4940-826C-73BA57F268F2}"/>
              </a:ext>
            </a:extLst>
          </p:cNvPr>
          <p:cNvCxnSpPr>
            <a:cxnSpLocks noChangeShapeType="1"/>
            <a:stCxn id="27" idx="2"/>
            <a:endCxn id="29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4">
            <a:extLst>
              <a:ext uri="{FF2B5EF4-FFF2-40B4-BE49-F238E27FC236}">
                <a16:creationId xmlns:a16="http://schemas.microsoft.com/office/drawing/2014/main" id="{F75C33FF-154D-4B4F-8F0A-800543953ED7}"/>
              </a:ext>
            </a:extLst>
          </p:cNvPr>
          <p:cNvCxnSpPr>
            <a:cxnSpLocks noChangeShapeType="1"/>
            <a:stCxn id="27" idx="6"/>
            <a:endCxn id="28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5">
            <a:extLst>
              <a:ext uri="{FF2B5EF4-FFF2-40B4-BE49-F238E27FC236}">
                <a16:creationId xmlns:a16="http://schemas.microsoft.com/office/drawing/2014/main" id="{F391AA16-5A91-434D-92E7-E89F86F88E0A}"/>
              </a:ext>
            </a:extLst>
          </p:cNvPr>
          <p:cNvCxnSpPr>
            <a:cxnSpLocks noChangeShapeType="1"/>
            <a:stCxn id="27" idx="3"/>
            <a:endCxn id="30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6">
            <a:extLst>
              <a:ext uri="{FF2B5EF4-FFF2-40B4-BE49-F238E27FC236}">
                <a16:creationId xmlns:a16="http://schemas.microsoft.com/office/drawing/2014/main" id="{EF130FBD-0741-4DB7-AB04-7D1BCD8AF444}"/>
              </a:ext>
            </a:extLst>
          </p:cNvPr>
          <p:cNvCxnSpPr>
            <a:cxnSpLocks noChangeShapeType="1"/>
            <a:stCxn id="27" idx="5"/>
            <a:endCxn id="31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7">
            <a:extLst>
              <a:ext uri="{FF2B5EF4-FFF2-40B4-BE49-F238E27FC236}">
                <a16:creationId xmlns:a16="http://schemas.microsoft.com/office/drawing/2014/main" id="{5312EC97-77A2-4808-9D89-8C35581EA3BA}"/>
              </a:ext>
            </a:extLst>
          </p:cNvPr>
          <p:cNvCxnSpPr>
            <a:cxnSpLocks noChangeShapeType="1"/>
            <a:stCxn id="29" idx="7"/>
            <a:endCxn id="26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8">
            <a:extLst>
              <a:ext uri="{FF2B5EF4-FFF2-40B4-BE49-F238E27FC236}">
                <a16:creationId xmlns:a16="http://schemas.microsoft.com/office/drawing/2014/main" id="{EE9E8BFA-22D7-46DC-80A3-B2BD659DDECA}"/>
              </a:ext>
            </a:extLst>
          </p:cNvPr>
          <p:cNvCxnSpPr>
            <a:cxnSpLocks noChangeShapeType="1"/>
            <a:stCxn id="32" idx="5"/>
            <a:endCxn id="28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9">
            <a:extLst>
              <a:ext uri="{FF2B5EF4-FFF2-40B4-BE49-F238E27FC236}">
                <a16:creationId xmlns:a16="http://schemas.microsoft.com/office/drawing/2014/main" id="{A61F1676-D54D-4C5D-A277-81A9F4FB1829}"/>
              </a:ext>
            </a:extLst>
          </p:cNvPr>
          <p:cNvCxnSpPr>
            <a:cxnSpLocks noChangeShapeType="1"/>
            <a:stCxn id="29" idx="5"/>
            <a:endCxn id="30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20">
            <a:extLst>
              <a:ext uri="{FF2B5EF4-FFF2-40B4-BE49-F238E27FC236}">
                <a16:creationId xmlns:a16="http://schemas.microsoft.com/office/drawing/2014/main" id="{20FC58FA-936B-4734-A856-BDFEFFB06985}"/>
              </a:ext>
            </a:extLst>
          </p:cNvPr>
          <p:cNvCxnSpPr>
            <a:cxnSpLocks noChangeShapeType="1"/>
            <a:stCxn id="28" idx="3"/>
            <a:endCxn id="31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21">
            <a:extLst>
              <a:ext uri="{FF2B5EF4-FFF2-40B4-BE49-F238E27FC236}">
                <a16:creationId xmlns:a16="http://schemas.microsoft.com/office/drawing/2014/main" id="{40C836A1-DC30-4760-8788-738980B04EC0}"/>
              </a:ext>
            </a:extLst>
          </p:cNvPr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162152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3322</TotalTime>
  <Words>2167</Words>
  <Application>Microsoft Office PowerPoint</Application>
  <PresentationFormat>On-screen Show (4:3)</PresentationFormat>
  <Paragraphs>480</Paragraphs>
  <Slides>44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Cambria Math</vt:lpstr>
      <vt:lpstr>Consolas</vt:lpstr>
      <vt:lpstr>Wingdings</vt:lpstr>
      <vt:lpstr>IIC2133</vt:lpstr>
      <vt:lpstr>Exploración en profundidad, o DFS</vt:lpstr>
      <vt:lpstr>Queremos distinguir este caso …</vt:lpstr>
      <vt:lpstr>… de este otro</vt:lpstr>
      <vt:lpstr>El algoritmo DFS</vt:lpstr>
      <vt:lpstr>¿Cuál es la complejidad de dfs?</vt:lpstr>
      <vt:lpstr>Clase anterior: DFS</vt:lpstr>
      <vt:lpstr>Ahora agregamos tiempos de descubrimiento, o inicio, y de finalización</vt:lpstr>
      <vt:lpstr>Ej.: un grafo G direccional</vt:lpstr>
      <vt:lpstr>dfsVisit de G a partir del vértice 4</vt:lpstr>
      <vt:lpstr>dfsVisit de G: del vértice 4 vamos al 6 y de ahí al 5</vt:lpstr>
      <vt:lpstr>Como desde 5 no podemos seguir, lo terminamos y volvemos a 6</vt:lpstr>
      <vt:lpstr>Como desde 6 no salen otras aristas, lo terminamos y volvemos a 4</vt:lpstr>
      <vt:lpstr>Como desde 4 no salen otras aristas  terminamos dfsVisit de G desde 4</vt:lpstr>
      <vt:lpstr>dfsVisit de G a partir del vértice 0</vt:lpstr>
      <vt:lpstr>dfsVisit de G: de 0 vamos a 1, de ahí a 3 y de ahí a 2</vt:lpstr>
      <vt:lpstr>De 2 no vamos a 5 ni a 0; la diferencia es que 5 ya está terminado, pero 0 aún no</vt:lpstr>
      <vt:lpstr>Terminamos 2, volvemos a 3 y (con 4, 5 y 6 terminados) terminamos 3 y luego 1</vt:lpstr>
      <vt:lpstr>Volvemos a 0, no vamos a 3  terminamos dfsVisit de G desde 0</vt:lpstr>
      <vt:lpstr>PowerPoint Presentation</vt:lpstr>
      <vt:lpstr>PowerPoint Presentation</vt:lpstr>
      <vt:lpstr>Propiedades de los intervalos [u.start, u.end]</vt:lpstr>
      <vt:lpstr>Tipos de aristas luego de DFS</vt:lpstr>
      <vt:lpstr>Las propiedades de los intervalos de tiempo y los tipos de arista</vt:lpstr>
      <vt:lpstr>Ej.: dfs de G a partir del nodo 2</vt:lpstr>
      <vt:lpstr>¿Qué usos le podemos dar a DFS + los tiempos de (inicio y) finalización?</vt:lpstr>
      <vt:lpstr>Un grafo direccional acíclico G se puede ordenar topológicamente</vt:lpstr>
      <vt:lpstr>Ej.: grafo después de ejecutar DFS</vt:lpstr>
      <vt:lpstr>El algoritmo de ordenación topológica</vt:lpstr>
      <vt:lpstr>El algoritmo de ordenación topológica</vt:lpstr>
      <vt:lpstr>Grafos direccionales con ciclos y sus componentes fuertemente conectadas</vt:lpstr>
      <vt:lpstr>Ej.: grafo G con ciclos</vt:lpstr>
      <vt:lpstr>Las CFCs de G</vt:lpstr>
      <vt:lpstr>PowerPoint Presentation</vt:lpstr>
      <vt:lpstr>El algoritmo usa el grafo transpuesto G’ de G</vt:lpstr>
      <vt:lpstr>G’ tiene las mismas CFCs que G</vt:lpstr>
      <vt:lpstr>PowerPoint Presentation</vt:lpstr>
      <vt:lpstr>PowerPoint Presentation</vt:lpstr>
      <vt:lpstr>DFS sobre G’, pero en orden decreciente de tiempos end (según el recorrido anterior)</vt:lpstr>
      <vt:lpstr>Algoritmo de Kosaraju para CFCs</vt:lpstr>
      <vt:lpstr>Algoritmo de Kosaraju para CFCs</vt:lpstr>
      <vt:lpstr>PowerPoint Presentation</vt:lpstr>
      <vt:lpstr>Definamos el grafo de componentes GCFC</vt:lpstr>
      <vt:lpstr>El grafo GCFC tiene un orden topológico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Vicente Errázuriz</cp:lastModifiedBy>
  <cp:revision>214</cp:revision>
  <dcterms:created xsi:type="dcterms:W3CDTF">2018-04-24T22:29:29Z</dcterms:created>
  <dcterms:modified xsi:type="dcterms:W3CDTF">2020-10-21T18:51:08Z</dcterms:modified>
</cp:coreProperties>
</file>