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54"/>
  </p:notesMasterIdLst>
  <p:sldIdLst>
    <p:sldId id="256" r:id="rId2"/>
    <p:sldId id="257" r:id="rId3"/>
    <p:sldId id="259" r:id="rId4"/>
    <p:sldId id="354" r:id="rId5"/>
    <p:sldId id="355" r:id="rId6"/>
    <p:sldId id="356" r:id="rId7"/>
    <p:sldId id="358" r:id="rId8"/>
    <p:sldId id="308" r:id="rId9"/>
    <p:sldId id="357" r:id="rId10"/>
    <p:sldId id="260" r:id="rId11"/>
    <p:sldId id="261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276" r:id="rId24"/>
    <p:sldId id="277" r:id="rId25"/>
    <p:sldId id="285" r:id="rId26"/>
    <p:sldId id="287" r:id="rId27"/>
    <p:sldId id="286" r:id="rId28"/>
    <p:sldId id="288" r:id="rId29"/>
    <p:sldId id="289" r:id="rId30"/>
    <p:sldId id="290" r:id="rId31"/>
    <p:sldId id="291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5" r:id="rId41"/>
    <p:sldId id="306" r:id="rId42"/>
    <p:sldId id="309" r:id="rId43"/>
    <p:sldId id="311" r:id="rId44"/>
    <p:sldId id="312" r:id="rId45"/>
    <p:sldId id="315" r:id="rId46"/>
    <p:sldId id="313" r:id="rId47"/>
    <p:sldId id="316" r:id="rId48"/>
    <p:sldId id="317" r:id="rId49"/>
    <p:sldId id="318" r:id="rId50"/>
    <p:sldId id="319" r:id="rId51"/>
    <p:sldId id="320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70" autoAdjust="0"/>
    <p:restoredTop sz="94749" autoAdjust="0"/>
  </p:normalViewPr>
  <p:slideViewPr>
    <p:cSldViewPr snapToGrid="0" showGuides="1">
      <p:cViewPr varScale="1">
        <p:scale>
          <a:sx n="104" d="100"/>
          <a:sy n="104" d="100"/>
        </p:scale>
        <p:origin x="2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19-10-20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gracia es que no deben haber contradicciones: no debe ser posible que una tarea deba</a:t>
            </a:r>
            <a:r>
              <a:rPr lang="es-CL" baseline="0" dirty="0"/>
              <a:t> ser realizada antes que si misma.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782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412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905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76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353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22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6566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49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434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Pintamos los nodos, de forma de no pasar dos veces por el mismo.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041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76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Si, es la única condición, ya que lo que nos impide realizar el proceso es que no podemos poner las tareas en orden: secuencias como esta dicen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debe ser realizado</a:t>
                </a:r>
                <a:r>
                  <a:rPr lang="es-CL" baseline="0" dirty="0"/>
                  <a:t> ANTES y DESPUES de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, lo cual es imposible. Si podemos poner</a:t>
                </a:r>
                <a:r>
                  <a:rPr lang="es-CL" baseline="0" dirty="0"/>
                  <a:t> las tareas en orden, entonces podemos llevarlas a cabo en ese orden y cumplir todos los requisitos.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Si, es la única condición, ya que lo que nos impide realizar el proceso es que no podemos poner las etapas en orden: secuencias como esta dicen que </a:t>
                </a:r>
                <a:r>
                  <a:rPr lang="es-CL" b="0" i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debe ser realizado</a:t>
                </a:r>
                <a:r>
                  <a:rPr lang="es-CL" baseline="0" dirty="0"/>
                  <a:t> ANTES y DESPUES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𝑅</a:t>
                </a:r>
                <a:r>
                  <a:rPr lang="es-CL" dirty="0"/>
                  <a:t>, lo cual es imposible. Si podemos poner</a:t>
                </a:r>
                <a:r>
                  <a:rPr lang="es-CL" baseline="0" dirty="0"/>
                  <a:t> las etapas en orden, entonces podemos llevarlas a cabo en ese orden y cumplir todos los requisitos.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0207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7518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67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055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0147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294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8863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080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359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096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233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5272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1023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65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Ok, pero que pasa si el ciclo estaba en otro lado? Tenemos que partir desde cada nodo…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838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481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6457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6463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93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4689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01821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15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𝑂(𝑉+𝐸)</a:t>
                </a:r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𝑂(𝑉^2+𝐸)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0803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5062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52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7869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¡La complejidad dependerá de como lo implementemos!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310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𝑂(𝑉+𝐸)</a:t>
                </a:r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𝑂(𝑉^2+𝐸)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898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𝑂(𝑉+𝐸)</a:t>
                </a:r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𝑂(𝑉^2+𝐸)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827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Dibujamos una arista de Y hacia N ya que Y es requisito de N. Como la relación de requisito no es simétrica, entonces la dirección de la arista es importante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467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06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87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EEE-1AA5-41C2-A6F3-92CE9C6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¿Se puede hacer el proyecto?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ADB-18BF-4BB4-B725-401C459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Tenemos un proyecto complejo dividido en varias tareas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Algunas tareas tienen como requisito otras tareas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sabemos si es posible realizar el proyecto completo?</a:t>
            </a:r>
          </a:p>
        </p:txBody>
      </p:sp>
    </p:spTree>
    <p:extLst>
      <p:ext uri="{BB962C8B-B14F-4D97-AF65-F5344CB8AC3E}">
        <p14:creationId xmlns:p14="http://schemas.microsoft.com/office/powerpoint/2010/main" val="26002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Dibujemos el grafo de un proyecto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¿Algún problema con este proyecto?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pasa en este caso?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¿Algún problema con este proyecto?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5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C3853-63E2-4B7A-AB4D-AF6C07E4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Los grafos direccionales</a:t>
            </a:r>
            <a:br>
              <a:rPr lang="es-CL" sz="4000" dirty="0"/>
            </a:br>
            <a:r>
              <a:rPr lang="es-CL" sz="4000" dirty="0"/>
              <a:t>pueden contener </a:t>
            </a:r>
            <a:r>
              <a:rPr lang="es-CL" sz="4000" b="1" dirty="0"/>
              <a:t>ciclos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675A6-C2C8-45BC-BF0A-5EDECC2F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Si el grafo direccional que representa a un proyecto tiene un </a:t>
            </a:r>
            <a:r>
              <a:rPr lang="es-CL" sz="2400" b="1" dirty="0">
                <a:solidFill>
                  <a:schemeClr val="accent2"/>
                </a:solidFill>
              </a:rPr>
              <a:t>ciclo</a:t>
            </a:r>
            <a:r>
              <a:rPr lang="es-CL" sz="2400" dirty="0"/>
              <a:t>, entonces el proyecto no puede llevarse a cabo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podemos buscar ciclos en un grafo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3548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5DE-D19F-4D76-BA73-5E85E9AF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Definimos la relaci</a:t>
            </a:r>
            <a:r>
              <a:rPr lang="en-US"/>
              <a:t>ón </a:t>
            </a:r>
            <a:r>
              <a:rPr lang="en-US" i="1"/>
              <a:t>es p</a:t>
            </a:r>
            <a:r>
              <a:rPr lang="es-CL" i="1"/>
              <a:t>osterior a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2359E-62EE-42CA-8B8C-A6355CA93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Diremos que una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es posterior a</a:t>
                </a:r>
                <a:r>
                  <a:rPr lang="es-CL" sz="2400" dirty="0"/>
                  <a:t> una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si: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s-CL" sz="24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s-CL" sz="2400" b="0" dirty="0"/>
                  <a:t>Existe una tarea </a:t>
                </a:r>
                <a14:m>
                  <m:oMath xmlns:m="http://schemas.openxmlformats.org/officeDocument/2006/math">
                    <m:r>
                      <a:rPr lang="es-CL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sz="2400" b="0" dirty="0"/>
                  <a:t> tal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sz="2400" dirty="0"/>
                  <a:t>, y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es posterior a</a:t>
                </a:r>
                <a:r>
                  <a:rPr lang="es-CL" sz="2400" dirty="0"/>
                  <a:t>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s-CL" sz="2400" b="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Significa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debe realizarse antes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2359E-62EE-42CA-8B8C-A6355CA93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6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3DB9-56F8-412D-927C-155D7CB8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¿Qué pasa si una tarea</a:t>
            </a:r>
            <a:br>
              <a:rPr lang="es-CL" sz="4000" dirty="0"/>
            </a:br>
            <a:r>
              <a:rPr lang="es-CL" sz="4000" dirty="0"/>
              <a:t>es posterior a sí misma?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1CD53-E81B-4751-8FBF-C6226A07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Si una tarea </a:t>
            </a:r>
            <a:r>
              <a:rPr lang="es-CL" sz="2400" b="1" dirty="0">
                <a:solidFill>
                  <a:schemeClr val="accent2"/>
                </a:solidFill>
              </a:rPr>
              <a:t>es posterior a</a:t>
            </a:r>
            <a:r>
              <a:rPr lang="es-CL" sz="2400" dirty="0"/>
              <a:t> s</a:t>
            </a:r>
            <a:r>
              <a:rPr lang="en-US" sz="2400" dirty="0"/>
              <a:t>í</a:t>
            </a:r>
            <a:r>
              <a:rPr lang="es-CL" sz="2400" dirty="0"/>
              <a:t> misma, entonces forma parte de un </a:t>
            </a:r>
            <a:r>
              <a:rPr lang="es-CL" sz="2400" b="1" dirty="0">
                <a:solidFill>
                  <a:schemeClr val="accent2"/>
                </a:solidFill>
              </a:rPr>
              <a:t>ciclo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podemos identificar las tareas posteriores a una tarea?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Pensemos en la definición de la propiedad</a:t>
            </a:r>
          </a:p>
        </p:txBody>
      </p:sp>
    </p:spTree>
    <p:extLst>
      <p:ext uri="{BB962C8B-B14F-4D97-AF65-F5344CB8AC3E}">
        <p14:creationId xmlns:p14="http://schemas.microsoft.com/office/powerpoint/2010/main" val="317107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𝒑𝒐𝒔𝒕𝒆𝒓𝒊𝒐𝒓𝒆𝒔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4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¿Cuáles tareas, o nodos,</a:t>
            </a:r>
            <a:br>
              <a:rPr lang="es-CL" sz="4000" dirty="0"/>
            </a:br>
            <a:r>
              <a:rPr lang="es-CL" sz="4000" dirty="0"/>
              <a:t>son posteriores a </a:t>
            </a:r>
            <a:r>
              <a:rPr lang="es-CL" sz="4000" i="1" dirty="0"/>
              <a:t>X</a:t>
            </a:r>
            <a:r>
              <a:rPr lang="es-CL" sz="4000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300" dirty="0"/>
              <a:t>¿Cuáles nodos son posteriores a </a:t>
            </a:r>
            <a:r>
              <a:rPr lang="es-CL" sz="4300" i="1" dirty="0"/>
              <a:t>N</a:t>
            </a:r>
            <a:r>
              <a:rPr lang="es-CL" sz="4300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1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300" dirty="0"/>
              <a:t>¿Cuáles nodos son posteriores a </a:t>
            </a:r>
            <a:r>
              <a:rPr lang="es-CL" sz="4300" i="1" dirty="0"/>
              <a:t>R</a:t>
            </a:r>
            <a:r>
              <a:rPr lang="es-CL" sz="4300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300" dirty="0"/>
              <a:t>¿Cuáles nodos son posteriores a </a:t>
            </a:r>
            <a:r>
              <a:rPr lang="es-CL" sz="4300" i="1" dirty="0"/>
              <a:t>H</a:t>
            </a:r>
            <a:r>
              <a:rPr lang="es-CL" sz="4300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75C7-B63F-4CE7-9D8B-3A918B81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Requisitos inconsistentes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E6E49-70C7-407F-B429-75D1DAD59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Si la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400" dirty="0"/>
                  <a:t> tiene como requisito la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, entonces escribimos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Si existe alguna secuencia “circular” de requisitos: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→⋯→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… entonces no es posible realizar el proyecto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¿Es la única condición?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E6E49-70C7-407F-B429-75D1DAD59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3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300" dirty="0"/>
              <a:t>¿Cuáles nodos son posteriores a </a:t>
            </a:r>
            <a:r>
              <a:rPr lang="es-CL" sz="4300" i="1" dirty="0"/>
              <a:t>B</a:t>
            </a:r>
            <a:r>
              <a:rPr lang="es-CL" sz="4300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300" dirty="0"/>
              <a:t>¿Cuáles nodos son posteriores a </a:t>
            </a:r>
            <a:r>
              <a:rPr lang="es-CL" sz="4300" i="1" dirty="0"/>
              <a:t>K</a:t>
            </a:r>
            <a:r>
              <a:rPr lang="es-CL" sz="4300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1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300" dirty="0"/>
              <a:t>¿Cuáles nodos son posteriores a </a:t>
            </a:r>
            <a:r>
              <a:rPr lang="es-CL" sz="4300" i="1" dirty="0"/>
              <a:t>B</a:t>
            </a:r>
            <a:r>
              <a:rPr lang="es-CL" sz="4300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A9DA2A-56E3-1745-8A59-D360D25C3944}"/>
              </a:ext>
            </a:extLst>
          </p:cNvPr>
          <p:cNvSpPr txBox="1"/>
          <p:nvPr/>
        </p:nvSpPr>
        <p:spPr>
          <a:xfrm>
            <a:off x="4789714" y="5382209"/>
            <a:ext cx="3880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Espera … ya preguntamos por</a:t>
            </a:r>
          </a:p>
          <a:p>
            <a:r>
              <a:rPr lang="en-US" sz="2400"/>
              <a:t>los nodos posteriores a </a:t>
            </a:r>
            <a:r>
              <a:rPr lang="en-US" sz="2400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1483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A7B3-1E3E-488F-871C-B7A22AF2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por los que ya pasamos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60D2D-F670-48DC-B174-AC5D858E3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Estamos haciendo llamadas a </a:t>
                </a:r>
                <a14:m>
                  <m:oMath xmlns:m="http://schemas.openxmlformats.org/officeDocument/2006/math"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</m:t>
                    </m:r>
                    <m:r>
                      <a:rPr lang="en-US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s-CL" sz="2400" dirty="0"/>
                  <a:t> repetidas: con el mismo nodo como parámetro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Es más, si el nodo forma parte de un ciclo, entonces el algoritmo no termina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</a:pPr>
                <a:r>
                  <a:rPr lang="es-CL" sz="2400" dirty="0"/>
                  <a:t>¿Cómo se soluciona esto?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60D2D-F670-48DC-B174-AC5D858E3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4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𝒑𝒐𝒔𝒕𝒆𝒓𝒊𝒐𝒓𝒆𝒔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intar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70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Veamos ahora:</a:t>
            </a:r>
            <a:br>
              <a:rPr lang="es-CL" sz="4000" dirty="0"/>
            </a:br>
            <a:r>
              <a:rPr lang="es-CL" sz="4000" dirty="0"/>
              <a:t>¿cuáles son los nodos posteriores a </a:t>
            </a:r>
            <a:r>
              <a:rPr lang="es-CL" sz="4000" i="1" dirty="0"/>
              <a:t>T</a:t>
            </a:r>
            <a:r>
              <a:rPr lang="es-CL" sz="4000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5890BEA-8B5A-504F-B86B-3BD6A181CE1B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6D92C0-724F-EE42-8188-311DCC7188F3}"/>
              </a:ext>
            </a:extLst>
          </p:cNvPr>
          <p:cNvSpPr/>
          <p:nvPr/>
        </p:nvSpPr>
        <p:spPr>
          <a:xfrm>
            <a:off x="1874854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A3677-F0F6-CC49-956D-FD09B7EC28E1}"/>
              </a:ext>
            </a:extLst>
          </p:cNvPr>
          <p:cNvSpPr txBox="1"/>
          <p:nvPr/>
        </p:nvSpPr>
        <p:spPr>
          <a:xfrm>
            <a:off x="1893359" y="5094333"/>
            <a:ext cx="3730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T</a:t>
            </a:r>
            <a:r>
              <a:rPr lang="en-US" sz="2000"/>
              <a:t> no está pintado, lo pintamos;</a:t>
            </a:r>
          </a:p>
          <a:p>
            <a:r>
              <a:rPr lang="en-US" sz="2000"/>
              <a:t>hay una sola arista que sale de </a:t>
            </a:r>
            <a:r>
              <a:rPr lang="en-US" sz="2000" i="1"/>
              <a:t>T</a:t>
            </a:r>
            <a:r>
              <a:rPr lang="en-US" sz="2000"/>
              <a:t>,</a:t>
            </a:r>
          </a:p>
          <a:p>
            <a:r>
              <a:rPr lang="en-US" sz="2000"/>
              <a:t>la que va a </a:t>
            </a:r>
            <a:r>
              <a:rPr lang="en-US" sz="2000" i="1"/>
              <a:t>X</a:t>
            </a:r>
            <a:r>
              <a:rPr lang="en-US" sz="2000"/>
              <a:t> … sigámosla</a:t>
            </a:r>
          </a:p>
        </p:txBody>
      </p:sp>
    </p:spTree>
    <p:extLst>
      <p:ext uri="{BB962C8B-B14F-4D97-AF65-F5344CB8AC3E}">
        <p14:creationId xmlns:p14="http://schemas.microsoft.com/office/powerpoint/2010/main" val="249970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Pintamos </a:t>
            </a:r>
            <a:r>
              <a:rPr lang="es-CL" sz="4000" i="1" dirty="0"/>
              <a:t>X</a:t>
            </a:r>
            <a:r>
              <a:rPr lang="es-CL" sz="4000" dirty="0"/>
              <a:t>, y buscamos</a:t>
            </a:r>
            <a:br>
              <a:rPr lang="es-CL" sz="4000" dirty="0"/>
            </a:br>
            <a:r>
              <a:rPr lang="es-CL" sz="4000" dirty="0"/>
              <a:t>los nodos posteriores a </a:t>
            </a:r>
            <a:r>
              <a:rPr lang="es-CL" sz="4000" i="1" dirty="0"/>
              <a:t>X</a:t>
            </a:r>
            <a:endParaRPr lang="es-CL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BFB28B-3384-6245-85EA-2BE44DD0922E}"/>
              </a:ext>
            </a:extLst>
          </p:cNvPr>
          <p:cNvSpPr txBox="1"/>
          <p:nvPr/>
        </p:nvSpPr>
        <p:spPr>
          <a:xfrm>
            <a:off x="2116409" y="5117063"/>
            <a:ext cx="3914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Hay dos aristas que salen de </a:t>
            </a:r>
            <a:r>
              <a:rPr lang="en-US" sz="2000" i="1"/>
              <a:t>X</a:t>
            </a:r>
            <a:r>
              <a:rPr lang="en-US" sz="2000"/>
              <a:t>;</a:t>
            </a:r>
          </a:p>
          <a:p>
            <a:r>
              <a:rPr lang="en-US" sz="2000"/>
              <a:t>seguimos la que va a </a:t>
            </a:r>
            <a:r>
              <a:rPr lang="en-US" sz="2000" i="1"/>
              <a:t>N</a:t>
            </a:r>
            <a:r>
              <a:rPr lang="en-US" sz="2000"/>
              <a:t> … y dejamos</a:t>
            </a:r>
          </a:p>
          <a:p>
            <a:r>
              <a:rPr lang="en-US" sz="2000"/>
              <a:t>pendiente la que va a </a:t>
            </a:r>
            <a:r>
              <a:rPr lang="en-US" sz="2000" i="1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75629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304496-705D-894C-8635-B907E6EFE864}"/>
              </a:ext>
            </a:extLst>
          </p:cNvPr>
          <p:cNvSpPr txBox="1"/>
          <p:nvPr/>
        </p:nvSpPr>
        <p:spPr>
          <a:xfrm>
            <a:off x="2985195" y="5245026"/>
            <a:ext cx="371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Hay una sola arista que sale de </a:t>
            </a:r>
            <a:r>
              <a:rPr lang="en-US" sz="2000" i="1"/>
              <a:t>N</a:t>
            </a:r>
            <a:r>
              <a:rPr lang="en-US" sz="2000"/>
              <a:t>;</a:t>
            </a:r>
          </a:p>
          <a:p>
            <a:r>
              <a:rPr lang="en-US" sz="2000"/>
              <a:t>la seguimos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0F9864B-8D96-9C49-A7D6-719FA761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Pintamos </a:t>
            </a:r>
            <a:r>
              <a:rPr lang="es-CL" sz="4000" i="1" dirty="0"/>
              <a:t>N</a:t>
            </a:r>
            <a:r>
              <a:rPr lang="es-CL" sz="4000" dirty="0"/>
              <a:t>, y buscamos</a:t>
            </a:r>
            <a:br>
              <a:rPr lang="es-CL" sz="4000" dirty="0"/>
            </a:br>
            <a:r>
              <a:rPr lang="es-CL" sz="4000" dirty="0"/>
              <a:t>los nodos posteriores a </a:t>
            </a:r>
            <a:r>
              <a:rPr lang="es-CL" sz="4000" i="1" dirty="0"/>
              <a:t>N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262373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65DE5D-5C45-BA46-9367-E07C256ECCA1}"/>
              </a:ext>
            </a:extLst>
          </p:cNvPr>
          <p:cNvSpPr txBox="1"/>
          <p:nvPr/>
        </p:nvSpPr>
        <p:spPr>
          <a:xfrm>
            <a:off x="3198367" y="5367899"/>
            <a:ext cx="365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Hay una sola arista que sale de </a:t>
            </a:r>
            <a:r>
              <a:rPr lang="en-US" sz="2000" i="1"/>
              <a:t>R</a:t>
            </a:r>
            <a:r>
              <a:rPr lang="en-US" sz="2000"/>
              <a:t>;</a:t>
            </a:r>
          </a:p>
          <a:p>
            <a:r>
              <a:rPr lang="en-US" sz="2000"/>
              <a:t>la seguimos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144B9F5-C06F-954D-B494-363F07F8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Pintamos </a:t>
            </a:r>
            <a:r>
              <a:rPr lang="es-CL" sz="4000" i="1" dirty="0"/>
              <a:t>R</a:t>
            </a:r>
            <a:r>
              <a:rPr lang="es-CL" sz="4000" dirty="0"/>
              <a:t>, y buscamos</a:t>
            </a:r>
            <a:br>
              <a:rPr lang="es-CL" sz="4000" dirty="0"/>
            </a:br>
            <a:r>
              <a:rPr lang="es-CL" sz="4000" dirty="0"/>
              <a:t>los nodos posteriores a </a:t>
            </a:r>
            <a:r>
              <a:rPr lang="es-CL" sz="4000" i="1" dirty="0"/>
              <a:t>R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057757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615276-0872-994A-AAD0-A8B3C32E2FFF}"/>
              </a:ext>
            </a:extLst>
          </p:cNvPr>
          <p:cNvSpPr txBox="1"/>
          <p:nvPr/>
        </p:nvSpPr>
        <p:spPr>
          <a:xfrm>
            <a:off x="2116409" y="5117063"/>
            <a:ext cx="3914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Hay dos aristas que salen de </a:t>
            </a:r>
            <a:r>
              <a:rPr lang="en-US" sz="2000" i="1"/>
              <a:t>H</a:t>
            </a:r>
            <a:r>
              <a:rPr lang="en-US" sz="2000"/>
              <a:t>;</a:t>
            </a:r>
          </a:p>
          <a:p>
            <a:r>
              <a:rPr lang="en-US" sz="2000"/>
              <a:t>seguimos la que va a </a:t>
            </a:r>
            <a:r>
              <a:rPr lang="en-US" sz="2000" i="1"/>
              <a:t>B</a:t>
            </a:r>
            <a:r>
              <a:rPr lang="en-US" sz="2000"/>
              <a:t> … y dejamos</a:t>
            </a:r>
          </a:p>
          <a:p>
            <a:r>
              <a:rPr lang="en-US" sz="2000"/>
              <a:t>pendiente la que va a </a:t>
            </a:r>
            <a:r>
              <a:rPr lang="en-US" sz="2000" i="1"/>
              <a:t>K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079CEE1-4C21-2C48-B2A8-21800D8D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Pintamos </a:t>
            </a:r>
            <a:r>
              <a:rPr lang="es-CL" sz="4000" i="1" dirty="0"/>
              <a:t>H</a:t>
            </a:r>
            <a:r>
              <a:rPr lang="es-CL" sz="4000" dirty="0"/>
              <a:t>, y buscamos</a:t>
            </a:r>
            <a:br>
              <a:rPr lang="es-CL" sz="4000" dirty="0"/>
            </a:br>
            <a:r>
              <a:rPr lang="es-CL" sz="4000" dirty="0"/>
              <a:t>los nodos posteriores a </a:t>
            </a:r>
            <a:r>
              <a:rPr lang="es-CL" sz="4000" i="1" dirty="0"/>
              <a:t>H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208371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3774A-3722-4EEF-ACC7-C5E95ADD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¿C</a:t>
            </a:r>
            <a:r>
              <a:rPr lang="en-US" sz="3600" dirty="0"/>
              <a:t>ómo lo verificamos en el computador</a:t>
            </a:r>
            <a:r>
              <a:rPr lang="es-CL" sz="3600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6FCB2-A082-4592-B491-1D8707D5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recibimos la lista de tareas y de requisitos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¿cómo hacemos un programa que revise esto?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¿Cuál será la forma más eficiente de hacerlo?</a:t>
            </a:r>
          </a:p>
        </p:txBody>
      </p:sp>
    </p:spTree>
    <p:extLst>
      <p:ext uri="{BB962C8B-B14F-4D97-AF65-F5344CB8AC3E}">
        <p14:creationId xmlns:p14="http://schemas.microsoft.com/office/powerpoint/2010/main" val="979813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54EBA0-D2B4-3745-8CFE-466A3AC9A357}"/>
              </a:ext>
            </a:extLst>
          </p:cNvPr>
          <p:cNvSpPr txBox="1"/>
          <p:nvPr/>
        </p:nvSpPr>
        <p:spPr>
          <a:xfrm>
            <a:off x="3082212" y="5424854"/>
            <a:ext cx="34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No hay aristas que salgan de </a:t>
            </a:r>
            <a:r>
              <a:rPr lang="en-US" sz="2000" i="1"/>
              <a:t>B</a:t>
            </a:r>
            <a:r>
              <a:rPr lang="en-US" sz="2000"/>
              <a:t>;</a:t>
            </a:r>
          </a:p>
          <a:p>
            <a:r>
              <a:rPr lang="en-US" sz="2000"/>
              <a:t>volvemos a </a:t>
            </a:r>
            <a:r>
              <a:rPr lang="en-US" sz="2000" i="1"/>
              <a:t>H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656418F-1A02-8847-A53A-406ADED9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Pintamos </a:t>
            </a:r>
            <a:r>
              <a:rPr lang="es-CL" sz="4000" i="1" dirty="0"/>
              <a:t>B</a:t>
            </a:r>
            <a:r>
              <a:rPr lang="es-CL" sz="4000" dirty="0"/>
              <a:t>, y buscamos</a:t>
            </a:r>
            <a:br>
              <a:rPr lang="es-CL" sz="4000" dirty="0"/>
            </a:br>
            <a:r>
              <a:rPr lang="es-CL" sz="4000" dirty="0"/>
              <a:t>los nodos posteriores a </a:t>
            </a:r>
            <a:r>
              <a:rPr lang="es-CL" sz="4000" i="1" dirty="0"/>
              <a:t>B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969478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Seguimos buscando nodos posteriores a </a:t>
            </a:r>
            <a:r>
              <a:rPr lang="es-CL" sz="4000" i="1" dirty="0"/>
              <a:t>H</a:t>
            </a:r>
            <a:endParaRPr lang="es-CL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A3483F-BD30-D740-8DBA-C13FAACA9C0F}"/>
              </a:ext>
            </a:extLst>
          </p:cNvPr>
          <p:cNvSpPr txBox="1"/>
          <p:nvPr/>
        </p:nvSpPr>
        <p:spPr>
          <a:xfrm>
            <a:off x="3548742" y="5380892"/>
            <a:ext cx="3019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Seguimos la segunda arista</a:t>
            </a:r>
          </a:p>
          <a:p>
            <a:r>
              <a:rPr lang="en-US" sz="2000"/>
              <a:t>que sale de </a:t>
            </a:r>
            <a:r>
              <a:rPr lang="en-US" sz="2000" i="1"/>
              <a:t>H</a:t>
            </a:r>
            <a:r>
              <a:rPr lang="en-US" sz="2000"/>
              <a:t>; la que va a </a:t>
            </a:r>
            <a:r>
              <a:rPr lang="en-US" sz="2000" i="1"/>
              <a:t>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21311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B3F430-23E2-4E45-86B2-C257CBB806B6}"/>
              </a:ext>
            </a:extLst>
          </p:cNvPr>
          <p:cNvSpPr txBox="1"/>
          <p:nvPr/>
        </p:nvSpPr>
        <p:spPr>
          <a:xfrm>
            <a:off x="2116409" y="5117063"/>
            <a:ext cx="4967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Hay dos aristas que salen de </a:t>
            </a:r>
            <a:r>
              <a:rPr lang="en-US" sz="2000" i="1"/>
              <a:t>K</a:t>
            </a:r>
            <a:r>
              <a:rPr lang="en-US" sz="2000"/>
              <a:t>;</a:t>
            </a:r>
          </a:p>
          <a:p>
            <a:r>
              <a:rPr lang="en-US" sz="2000"/>
              <a:t>tratamos de seguir la que va a </a:t>
            </a:r>
            <a:r>
              <a:rPr lang="en-US" sz="2000" i="1"/>
              <a:t>B</a:t>
            </a:r>
            <a:r>
              <a:rPr lang="en-US" sz="2000"/>
              <a:t>, pero</a:t>
            </a:r>
          </a:p>
          <a:p>
            <a:r>
              <a:rPr lang="en-US" sz="2000"/>
              <a:t>notamos que </a:t>
            </a:r>
            <a:r>
              <a:rPr lang="en-US" sz="2000" i="1"/>
              <a:t>B</a:t>
            </a:r>
            <a:r>
              <a:rPr lang="en-US" sz="2000"/>
              <a:t> ya fue visitado … volvemos a </a:t>
            </a:r>
            <a:r>
              <a:rPr lang="en-US" sz="2000" i="1"/>
              <a:t>K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205E1F9-5A6C-F34D-AB3B-641F1D00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Autofit/>
          </a:bodyPr>
          <a:lstStyle/>
          <a:p>
            <a:r>
              <a:rPr lang="es-CL" sz="4000" dirty="0"/>
              <a:t>Pintamos </a:t>
            </a:r>
            <a:r>
              <a:rPr lang="es-CL" sz="4000" i="1" dirty="0"/>
              <a:t>K</a:t>
            </a:r>
            <a:r>
              <a:rPr lang="es-CL" sz="4000" dirty="0"/>
              <a:t>, y buscamos</a:t>
            </a:r>
            <a:br>
              <a:rPr lang="es-CL" sz="4000" dirty="0"/>
            </a:br>
            <a:r>
              <a:rPr lang="es-CL" sz="4000" dirty="0"/>
              <a:t>los nodos posteriores a </a:t>
            </a:r>
            <a:r>
              <a:rPr lang="es-CL" sz="4000" i="1" dirty="0"/>
              <a:t>K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76236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Seguimos buscando nodos posteriores a </a:t>
            </a:r>
            <a:r>
              <a:rPr lang="es-CL" sz="4000" i="1" dirty="0"/>
              <a:t>K</a:t>
            </a:r>
            <a:endParaRPr lang="es-CL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C77CCF-CABF-C948-B079-1851D97274AD}"/>
              </a:ext>
            </a:extLst>
          </p:cNvPr>
          <p:cNvSpPr txBox="1"/>
          <p:nvPr/>
        </p:nvSpPr>
        <p:spPr>
          <a:xfrm>
            <a:off x="2116409" y="5117063"/>
            <a:ext cx="5025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Ahora tratamos de seguir la que va a </a:t>
            </a:r>
            <a:r>
              <a:rPr lang="en-US" sz="2000" i="1"/>
              <a:t>X</a:t>
            </a:r>
            <a:r>
              <a:rPr lang="en-US" sz="2000"/>
              <a:t>, pero</a:t>
            </a:r>
          </a:p>
          <a:p>
            <a:r>
              <a:rPr lang="en-US" sz="2000"/>
              <a:t>notamos que </a:t>
            </a:r>
            <a:r>
              <a:rPr lang="en-US" sz="2000" i="1"/>
              <a:t>X</a:t>
            </a:r>
            <a:r>
              <a:rPr lang="en-US" sz="2000"/>
              <a:t> ya fue visitado … volvemos a </a:t>
            </a:r>
            <a:r>
              <a:rPr lang="en-US" sz="2000" i="1"/>
              <a:t>K</a:t>
            </a:r>
            <a:r>
              <a:rPr lang="en-US" sz="2000"/>
              <a:t>,</a:t>
            </a:r>
          </a:p>
          <a:p>
            <a:r>
              <a:rPr lang="en-US" sz="2000"/>
              <a:t>y de ahí a </a:t>
            </a:r>
            <a:r>
              <a:rPr lang="en-US" sz="2000" i="1"/>
              <a:t>H</a:t>
            </a:r>
            <a:r>
              <a:rPr lang="en-US" sz="2000"/>
              <a:t>, a </a:t>
            </a:r>
            <a:r>
              <a:rPr lang="en-US" sz="2000" i="1"/>
              <a:t>R</a:t>
            </a:r>
            <a:r>
              <a:rPr lang="en-US" sz="2000"/>
              <a:t>, a </a:t>
            </a:r>
            <a:r>
              <a:rPr lang="en-US" sz="2000" i="1"/>
              <a:t>N</a:t>
            </a:r>
            <a:r>
              <a:rPr lang="en-US" sz="2000"/>
              <a:t>, y a </a:t>
            </a:r>
            <a:r>
              <a:rPr lang="en-US" sz="2000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6858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Seguimos buscando nodos posteriores a </a:t>
            </a:r>
            <a:r>
              <a:rPr lang="es-CL" sz="4000" i="1" dirty="0"/>
              <a:t>X</a:t>
            </a:r>
            <a:endParaRPr lang="es-CL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1B06DC-D7EC-F04C-B1A6-EF6082C06549}"/>
              </a:ext>
            </a:extLst>
          </p:cNvPr>
          <p:cNvSpPr txBox="1"/>
          <p:nvPr/>
        </p:nvSpPr>
        <p:spPr>
          <a:xfrm>
            <a:off x="2116409" y="5117063"/>
            <a:ext cx="4959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En </a:t>
            </a:r>
            <a:r>
              <a:rPr lang="en-US" sz="2000" i="1"/>
              <a:t>X, </a:t>
            </a:r>
            <a:r>
              <a:rPr lang="en-US" sz="2000"/>
              <a:t>habíamos dejado pendiente la arista</a:t>
            </a:r>
          </a:p>
          <a:p>
            <a:r>
              <a:rPr lang="en-US" sz="2000"/>
              <a:t>que va a </a:t>
            </a:r>
            <a:r>
              <a:rPr lang="en-US" sz="2000" i="1"/>
              <a:t>R</a:t>
            </a:r>
            <a:r>
              <a:rPr lang="en-US" sz="2000"/>
              <a:t>; ahora tratamos de seguirla, pero</a:t>
            </a:r>
          </a:p>
          <a:p>
            <a:r>
              <a:rPr lang="en-US" sz="2000"/>
              <a:t>notamos que </a:t>
            </a:r>
            <a:r>
              <a:rPr lang="en-US" sz="2000" i="1"/>
              <a:t>R</a:t>
            </a:r>
            <a:r>
              <a:rPr lang="en-US" sz="2000"/>
              <a:t> ya fue visitado … volvemos a </a:t>
            </a:r>
            <a:r>
              <a:rPr lang="en-US" sz="2000" i="1"/>
              <a:t>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9889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 Listo 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A9C8AE-0846-FE4F-B90F-2AE255E09B76}"/>
              </a:ext>
            </a:extLst>
          </p:cNvPr>
          <p:cNvSpPr txBox="1"/>
          <p:nvPr/>
        </p:nvSpPr>
        <p:spPr>
          <a:xfrm>
            <a:off x="1446245" y="5414600"/>
            <a:ext cx="3929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Desde </a:t>
            </a:r>
            <a:r>
              <a:rPr lang="en-US" sz="2000" i="1"/>
              <a:t>T</a:t>
            </a:r>
            <a:r>
              <a:rPr lang="en-US" sz="2000"/>
              <a:t> no hay nada más que hacer</a:t>
            </a:r>
          </a:p>
          <a:p>
            <a:r>
              <a:rPr lang="en-US" sz="2000"/>
              <a:t>… terminamos</a:t>
            </a:r>
          </a:p>
        </p:txBody>
      </p:sp>
    </p:spTree>
    <p:extLst>
      <p:ext uri="{BB962C8B-B14F-4D97-AF65-F5344CB8AC3E}">
        <p14:creationId xmlns:p14="http://schemas.microsoft.com/office/powerpoint/2010/main" val="3232000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F4B77-83A0-4D9A-905D-EA3C98FC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</a:t>
            </a:r>
            <a:r>
              <a:rPr lang="en-US" dirty="0"/>
              <a:t>ómo i</a:t>
            </a:r>
            <a:r>
              <a:rPr lang="es-CL" dirty="0"/>
              <a:t>dentificamos ciclos?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4B8E-89A1-462B-B7BC-3C86EDA6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Ok, podemos identificar las tareas posteriores a una tarea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Ahora, viendo este algoritmo, ¿se nos ocurre algo?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¿Podemos usar este enfoque para identificar ciclos?</a:t>
            </a:r>
          </a:p>
        </p:txBody>
      </p:sp>
    </p:spTree>
    <p:extLst>
      <p:ext uri="{BB962C8B-B14F-4D97-AF65-F5344CB8AC3E}">
        <p14:creationId xmlns:p14="http://schemas.microsoft.com/office/powerpoint/2010/main" val="3041465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 así como esto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¡Algoritmo, date cuenta de que esto es un ciclo!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72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¿y como esto?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¡Y que esto otro, no!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20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4F64-FB70-4AB6-813A-7627F837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Regla de los ciclos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0C9EA-02A9-43F7-8E9F-54D70846D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Si el nodo que vamos a visitar,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sz="2400" dirty="0"/>
                  <a:t> está pintado, entonces (no lo visitamos y) hay dos posibilidades: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si estamos en un nodo posterior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, entonces </a:t>
                </a:r>
                <a:r>
                  <a:rPr lang="es-CL" sz="2400" b="1" dirty="0"/>
                  <a:t>hay un ciclo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si no estamos en un nodo posterior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, entonces no hay un ciclo (al menos por ahora)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Hasta que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retorne, todos los nodos visitados (que van siendo pintados) son posteriores 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0C9EA-02A9-43F7-8E9F-54D70846D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8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4044-D7FF-4541-A4D0-BBB5853F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¿Qué datos recibo?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3D49-0D86-C343-B75F-9B74682D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835150" indent="-18351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0:</a:t>
            </a:r>
            <a:r>
              <a:rPr lang="en-US" sz="2200"/>
              <a:t>				</a:t>
            </a:r>
            <a:r>
              <a:rPr lang="en-US" sz="2200">
                <a:latin typeface="Century Schoolbook" panose="02040604050505020304" pitchFamily="18" charset="0"/>
              </a:rPr>
              <a:t>—</a:t>
            </a:r>
            <a:r>
              <a:rPr lang="en-US" sz="2200" i="1">
                <a:latin typeface="Century Schoolbook" panose="02040604050505020304" pitchFamily="18" charset="0"/>
              </a:rPr>
              <a:t>la tarea 0 no tiene prerrequsitos</a:t>
            </a:r>
            <a:endParaRPr lang="en-US" sz="2200"/>
          </a:p>
          <a:p>
            <a:pPr marL="1836738" indent="-18367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1:	0</a:t>
            </a:r>
            <a:r>
              <a:rPr lang="en-US" sz="2200"/>
              <a:t>			</a:t>
            </a:r>
            <a:r>
              <a:rPr lang="en-US" sz="2200">
                <a:latin typeface="Century Schoolbook" panose="02040604050505020304" pitchFamily="18" charset="0"/>
              </a:rPr>
              <a:t>—</a:t>
            </a:r>
            <a:r>
              <a:rPr lang="en-US" sz="2200" i="1">
                <a:latin typeface="Century Schoolbook" panose="02040604050505020304" pitchFamily="18" charset="0"/>
              </a:rPr>
              <a:t>la tarea 1 tiene como prerrequisito la tarea 0</a:t>
            </a:r>
            <a:endParaRPr lang="en-US" sz="2200"/>
          </a:p>
          <a:p>
            <a:pPr marL="465138" indent="-4651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2:		1</a:t>
            </a:r>
            <a:r>
              <a:rPr lang="en-US" sz="2200"/>
              <a:t>			</a:t>
            </a:r>
            <a:r>
              <a:rPr lang="en-US" sz="2200">
                <a:latin typeface="Century Schoolbook" panose="02040604050505020304" pitchFamily="18" charset="0"/>
              </a:rPr>
              <a:t>—</a:t>
            </a:r>
            <a:r>
              <a:rPr lang="en-US" sz="2200" i="1">
                <a:latin typeface="Century Schoolbook" panose="02040604050505020304" pitchFamily="18" charset="0"/>
              </a:rPr>
              <a:t>la tarea 2 tiene como prerrequisito la tarea 1</a:t>
            </a:r>
            <a:endParaRPr lang="en-US" sz="2200"/>
          </a:p>
          <a:p>
            <a:pPr marL="465138" indent="-4651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3:	2</a:t>
            </a:r>
            <a:r>
              <a:rPr lang="en-US" sz="2200" b="1">
                <a:latin typeface="Century Schoolbook" panose="02040604050505020304" pitchFamily="18" charset="0"/>
              </a:rPr>
              <a:t>	</a:t>
            </a:r>
            <a:r>
              <a:rPr lang="en-US" sz="2200" b="1">
                <a:latin typeface="Calibri" panose="020F0502020204030204" pitchFamily="34" charset="0"/>
                <a:cs typeface="Calibri" panose="020F0502020204030204" pitchFamily="34" charset="0"/>
              </a:rPr>
              <a:t>6	8</a:t>
            </a:r>
            <a:r>
              <a:rPr lang="en-US" sz="2200">
                <a:latin typeface="Century Schoolbook" panose="02040604050505020304" pitchFamily="18" charset="0"/>
              </a:rPr>
              <a:t>	—</a:t>
            </a:r>
            <a:r>
              <a:rPr lang="en-US" sz="2200" i="1">
                <a:latin typeface="Century Schoolbook" panose="02040604050505020304" pitchFamily="18" charset="0"/>
              </a:rPr>
              <a:t>la tarea 3 tiene como prerrequisitos las tareas</a:t>
            </a:r>
          </a:p>
          <a:p>
            <a:pPr marL="46513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i="1">
                <a:latin typeface="Century Schoolbook" panose="02040604050505020304" pitchFamily="18" charset="0"/>
              </a:rPr>
              <a:t>					    2, 6 y 8</a:t>
            </a:r>
            <a:endParaRPr lang="en-US" sz="2200"/>
          </a:p>
          <a:p>
            <a:pPr marL="465138" indent="-4651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4:	3	5	9</a:t>
            </a:r>
            <a:r>
              <a:rPr lang="en-US" sz="2200"/>
              <a:t>	</a:t>
            </a:r>
            <a:r>
              <a:rPr lang="en-US" sz="2200">
                <a:latin typeface="Century Schoolbook" panose="02040604050505020304" pitchFamily="18" charset="0"/>
              </a:rPr>
              <a:t> —</a:t>
            </a:r>
            <a:r>
              <a:rPr lang="en-US" sz="2200" i="1">
                <a:latin typeface="Century Schoolbook" panose="02040604050505020304" pitchFamily="18" charset="0"/>
              </a:rPr>
              <a:t>… y así sucesivamente</a:t>
            </a:r>
            <a:endParaRPr lang="en-US" sz="2200"/>
          </a:p>
          <a:p>
            <a:pPr marL="465138" indent="-4651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5:	6	8</a:t>
            </a:r>
          </a:p>
          <a:p>
            <a:pPr marL="465138" indent="-4651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6:	7</a:t>
            </a:r>
            <a:r>
              <a:rPr lang="en-US" sz="2200"/>
              <a:t>	</a:t>
            </a:r>
          </a:p>
          <a:p>
            <a:pPr marL="465138" indent="-4651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7:	0</a:t>
            </a:r>
          </a:p>
          <a:p>
            <a:pPr marL="465138" indent="-4651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8:	1	7</a:t>
            </a:r>
          </a:p>
          <a:p>
            <a:pPr marL="465138" indent="-4651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455613" algn="l"/>
                <a:tab pos="912813" algn="l"/>
                <a:tab pos="1370013" algn="l"/>
              </a:tabLst>
            </a:pPr>
            <a:r>
              <a:rPr lang="en-US" sz="2200" b="1"/>
              <a:t>9:	2	8</a:t>
            </a:r>
          </a:p>
        </p:txBody>
      </p:sp>
    </p:spTree>
    <p:extLst>
      <p:ext uri="{BB962C8B-B14F-4D97-AF65-F5344CB8AC3E}">
        <p14:creationId xmlns:p14="http://schemas.microsoft.com/office/powerpoint/2010/main" val="1351494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3A82F-1E55-4F57-9233-9DA1E8A2301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𝒉𝒂𝒚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𝒄𝒊𝒄𝒍𝒐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𝒍𝒖𝒆𝒈𝒐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gris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negro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gris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𝒍𝒖𝒆𝒈𝒐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negro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r>
                  <a:rPr lang="es-CL" sz="2400" b="1" dirty="0">
                    <a:solidFill>
                      <a:schemeClr val="accent2"/>
                    </a:solidFill>
                  </a:rPr>
                  <a:t> </a:t>
                </a:r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3A82F-1E55-4F57-9233-9DA1E8A2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29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3D9B58-C7D5-42AD-B607-966EFF7852B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𝒆𝒏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400" b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𝒍𝒖𝒆𝒈𝒐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3D9B58-C7D5-42AD-B607-966EFF78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22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hay ciclo en</a:t>
            </a:r>
            <a:r>
              <a:rPr lang="es-CL" dirty="0"/>
              <a:t>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64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No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5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OK, ¿hay un ciclo luego de </a:t>
            </a:r>
            <a:r>
              <a:rPr lang="es-CL" b="1" dirty="0"/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27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17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73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23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23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4D1581BC-BB02-40F8-921D-A85ED9F2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¿Cómo represento</a:t>
            </a:r>
            <a:br>
              <a:rPr lang="en-US" sz="4000" dirty="0"/>
            </a:br>
            <a:r>
              <a:rPr lang="en-US" sz="4000" dirty="0"/>
              <a:t>los datos visualmente?</a:t>
            </a:r>
            <a:endParaRPr lang="es-CL" sz="4000" dirty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592975" y="3437313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040582" y="2128541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768244" y="3653444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201391" y="2141586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129856" y="5092326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210397" y="5118417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362200" y="2703356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9" name="AutoShape 19"/>
          <p:cNvCxnSpPr>
            <a:cxnSpLocks noChangeShapeType="1"/>
            <a:stCxn id="4" idx="5"/>
            <a:endCxn id="5" idx="1"/>
          </p:cNvCxnSpPr>
          <p:nvPr/>
        </p:nvCxnSpPr>
        <p:spPr bwMode="auto">
          <a:xfrm>
            <a:off x="6560908" y="2648867"/>
            <a:ext cx="1296610" cy="10938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Oval 8">
            <a:extLst>
              <a:ext uri="{FF2B5EF4-FFF2-40B4-BE49-F238E27FC236}">
                <a16:creationId xmlns:a16="http://schemas.microsoft.com/office/drawing/2014/main" id="{C124B889-653F-AA4C-AA9A-C1701E88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31437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7</a:t>
            </a:r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C7FB483-0243-AA4C-B956-88894D6E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397" y="3653444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8</a:t>
            </a: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95D2D241-0A6F-E840-BA48-F2B9EDFAD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27353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9</a:t>
            </a:r>
          </a:p>
        </p:txBody>
      </p:sp>
      <p:cxnSp>
        <p:nvCxnSpPr>
          <p:cNvPr id="30" name="AutoShape 19">
            <a:extLst>
              <a:ext uri="{FF2B5EF4-FFF2-40B4-BE49-F238E27FC236}">
                <a16:creationId xmlns:a16="http://schemas.microsoft.com/office/drawing/2014/main" id="{E74F132E-AB88-934C-A921-E1F4EEE95057}"/>
              </a:ext>
            </a:extLst>
          </p:cNvPr>
          <p:cNvCxnSpPr>
            <a:cxnSpLocks noChangeShapeType="1"/>
            <a:stCxn id="3" idx="7"/>
            <a:endCxn id="9" idx="2"/>
          </p:cNvCxnSpPr>
          <p:nvPr/>
        </p:nvCxnSpPr>
        <p:spPr bwMode="auto">
          <a:xfrm flipV="1">
            <a:off x="1113301" y="3008156"/>
            <a:ext cx="1248899" cy="518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19">
            <a:extLst>
              <a:ext uri="{FF2B5EF4-FFF2-40B4-BE49-F238E27FC236}">
                <a16:creationId xmlns:a16="http://schemas.microsoft.com/office/drawing/2014/main" id="{213AA9E2-2569-0A4F-8D6B-E453B9CA66FA}"/>
              </a:ext>
            </a:extLst>
          </p:cNvPr>
          <p:cNvCxnSpPr>
            <a:cxnSpLocks noChangeShapeType="1"/>
            <a:stCxn id="3" idx="5"/>
            <a:endCxn id="27" idx="2"/>
          </p:cNvCxnSpPr>
          <p:nvPr/>
        </p:nvCxnSpPr>
        <p:spPr bwMode="auto">
          <a:xfrm>
            <a:off x="1113301" y="3957639"/>
            <a:ext cx="1248899" cy="6785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9">
            <a:extLst>
              <a:ext uri="{FF2B5EF4-FFF2-40B4-BE49-F238E27FC236}">
                <a16:creationId xmlns:a16="http://schemas.microsoft.com/office/drawing/2014/main" id="{1350CA5E-42AA-3A47-B437-E109BD691845}"/>
              </a:ext>
            </a:extLst>
          </p:cNvPr>
          <p:cNvCxnSpPr>
            <a:cxnSpLocks noChangeShapeType="1"/>
            <a:stCxn id="9" idx="7"/>
            <a:endCxn id="6" idx="2"/>
          </p:cNvCxnSpPr>
          <p:nvPr/>
        </p:nvCxnSpPr>
        <p:spPr bwMode="auto">
          <a:xfrm flipV="1">
            <a:off x="2882526" y="2446386"/>
            <a:ext cx="1318865" cy="3462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19">
            <a:extLst>
              <a:ext uri="{FF2B5EF4-FFF2-40B4-BE49-F238E27FC236}">
                <a16:creationId xmlns:a16="http://schemas.microsoft.com/office/drawing/2014/main" id="{FB22E732-3EA3-C044-8808-FB8415ECB6F0}"/>
              </a:ext>
            </a:extLst>
          </p:cNvPr>
          <p:cNvCxnSpPr>
            <a:cxnSpLocks noChangeShapeType="1"/>
            <a:stCxn id="27" idx="5"/>
            <a:endCxn id="8" idx="2"/>
          </p:cNvCxnSpPr>
          <p:nvPr/>
        </p:nvCxnSpPr>
        <p:spPr bwMode="auto">
          <a:xfrm>
            <a:off x="2882526" y="4851763"/>
            <a:ext cx="1327871" cy="5714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" name="AutoShape 19">
            <a:extLst>
              <a:ext uri="{FF2B5EF4-FFF2-40B4-BE49-F238E27FC236}">
                <a16:creationId xmlns:a16="http://schemas.microsoft.com/office/drawing/2014/main" id="{3FB353F7-7AF6-4A40-B993-8A88D7ECDA0A}"/>
              </a:ext>
            </a:extLst>
          </p:cNvPr>
          <p:cNvCxnSpPr>
            <a:cxnSpLocks noChangeShapeType="1"/>
            <a:stCxn id="9" idx="5"/>
            <a:endCxn id="28" idx="1"/>
          </p:cNvCxnSpPr>
          <p:nvPr/>
        </p:nvCxnSpPr>
        <p:spPr bwMode="auto">
          <a:xfrm>
            <a:off x="2882526" y="3223682"/>
            <a:ext cx="1417145" cy="519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AutoShape 19">
            <a:extLst>
              <a:ext uri="{FF2B5EF4-FFF2-40B4-BE49-F238E27FC236}">
                <a16:creationId xmlns:a16="http://schemas.microsoft.com/office/drawing/2014/main" id="{2CBD5774-A568-B34E-B60C-70E46B405813}"/>
              </a:ext>
            </a:extLst>
          </p:cNvPr>
          <p:cNvCxnSpPr>
            <a:cxnSpLocks noChangeShapeType="1"/>
            <a:stCxn id="27" idx="7"/>
            <a:endCxn id="28" idx="3"/>
          </p:cNvCxnSpPr>
          <p:nvPr/>
        </p:nvCxnSpPr>
        <p:spPr bwMode="auto">
          <a:xfrm flipV="1">
            <a:off x="2882526" y="4173770"/>
            <a:ext cx="1417145" cy="246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19">
            <a:extLst>
              <a:ext uri="{FF2B5EF4-FFF2-40B4-BE49-F238E27FC236}">
                <a16:creationId xmlns:a16="http://schemas.microsoft.com/office/drawing/2014/main" id="{ABED1BBD-1937-1240-B868-B1E83D5CF618}"/>
              </a:ext>
            </a:extLst>
          </p:cNvPr>
          <p:cNvCxnSpPr>
            <a:cxnSpLocks noChangeShapeType="1"/>
            <a:stCxn id="6" idx="6"/>
            <a:endCxn id="4" idx="2"/>
          </p:cNvCxnSpPr>
          <p:nvPr/>
        </p:nvCxnSpPr>
        <p:spPr bwMode="auto">
          <a:xfrm flipV="1">
            <a:off x="4810991" y="2433341"/>
            <a:ext cx="1229591" cy="130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AutoShape 19">
            <a:extLst>
              <a:ext uri="{FF2B5EF4-FFF2-40B4-BE49-F238E27FC236}">
                <a16:creationId xmlns:a16="http://schemas.microsoft.com/office/drawing/2014/main" id="{B7F11324-3E45-E84F-B858-0F7261DC7C86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 flipV="1">
            <a:off x="4819997" y="5397126"/>
            <a:ext cx="1309859" cy="26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19">
            <a:extLst>
              <a:ext uri="{FF2B5EF4-FFF2-40B4-BE49-F238E27FC236}">
                <a16:creationId xmlns:a16="http://schemas.microsoft.com/office/drawing/2014/main" id="{1BF0B9A4-BD99-AD43-ACC7-2C154576B44F}"/>
              </a:ext>
            </a:extLst>
          </p:cNvPr>
          <p:cNvCxnSpPr>
            <a:cxnSpLocks noChangeShapeType="1"/>
            <a:stCxn id="28" idx="6"/>
            <a:endCxn id="29" idx="2"/>
          </p:cNvCxnSpPr>
          <p:nvPr/>
        </p:nvCxnSpPr>
        <p:spPr bwMode="auto">
          <a:xfrm flipV="1">
            <a:off x="4819997" y="3932153"/>
            <a:ext cx="1276003" cy="26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AutoShape 19">
            <a:extLst>
              <a:ext uri="{FF2B5EF4-FFF2-40B4-BE49-F238E27FC236}">
                <a16:creationId xmlns:a16="http://schemas.microsoft.com/office/drawing/2014/main" id="{3F098E56-1BA5-9E44-A201-B5F180153296}"/>
              </a:ext>
            </a:extLst>
          </p:cNvPr>
          <p:cNvCxnSpPr>
            <a:cxnSpLocks noChangeShapeType="1"/>
            <a:stCxn id="6" idx="5"/>
            <a:endCxn id="29" idx="1"/>
          </p:cNvCxnSpPr>
          <p:nvPr/>
        </p:nvCxnSpPr>
        <p:spPr bwMode="auto">
          <a:xfrm>
            <a:off x="4721717" y="2661912"/>
            <a:ext cx="1463557" cy="1054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19">
            <a:extLst>
              <a:ext uri="{FF2B5EF4-FFF2-40B4-BE49-F238E27FC236}">
                <a16:creationId xmlns:a16="http://schemas.microsoft.com/office/drawing/2014/main" id="{CB5F6369-E708-6341-899C-2ECBAC936EF2}"/>
              </a:ext>
            </a:extLst>
          </p:cNvPr>
          <p:cNvCxnSpPr>
            <a:cxnSpLocks noChangeShapeType="1"/>
            <a:stCxn id="28" idx="5"/>
            <a:endCxn id="7" idx="1"/>
          </p:cNvCxnSpPr>
          <p:nvPr/>
        </p:nvCxnSpPr>
        <p:spPr bwMode="auto">
          <a:xfrm>
            <a:off x="4730723" y="4173770"/>
            <a:ext cx="1488407" cy="1007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19">
            <a:extLst>
              <a:ext uri="{FF2B5EF4-FFF2-40B4-BE49-F238E27FC236}">
                <a16:creationId xmlns:a16="http://schemas.microsoft.com/office/drawing/2014/main" id="{00846221-C44B-2847-86A1-381167687F10}"/>
              </a:ext>
            </a:extLst>
          </p:cNvPr>
          <p:cNvCxnSpPr>
            <a:cxnSpLocks noChangeShapeType="1"/>
            <a:stCxn id="8" idx="7"/>
            <a:endCxn id="4" idx="4"/>
          </p:cNvCxnSpPr>
          <p:nvPr/>
        </p:nvCxnSpPr>
        <p:spPr bwMode="auto">
          <a:xfrm flipV="1">
            <a:off x="4730723" y="2738141"/>
            <a:ext cx="1614659" cy="246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AutoShape 19">
            <a:extLst>
              <a:ext uri="{FF2B5EF4-FFF2-40B4-BE49-F238E27FC236}">
                <a16:creationId xmlns:a16="http://schemas.microsoft.com/office/drawing/2014/main" id="{A45FE99C-40E1-C244-907C-659F242CD319}"/>
              </a:ext>
            </a:extLst>
          </p:cNvPr>
          <p:cNvCxnSpPr>
            <a:cxnSpLocks noChangeShapeType="1"/>
            <a:stCxn id="29" idx="6"/>
            <a:endCxn id="5" idx="2"/>
          </p:cNvCxnSpPr>
          <p:nvPr/>
        </p:nvCxnSpPr>
        <p:spPr bwMode="auto">
          <a:xfrm>
            <a:off x="6705600" y="3932153"/>
            <a:ext cx="1062644" cy="26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AutoShape 19">
            <a:extLst>
              <a:ext uri="{FF2B5EF4-FFF2-40B4-BE49-F238E27FC236}">
                <a16:creationId xmlns:a16="http://schemas.microsoft.com/office/drawing/2014/main" id="{A9B437A8-C60B-A242-A260-36EF32137D95}"/>
              </a:ext>
            </a:extLst>
          </p:cNvPr>
          <p:cNvCxnSpPr>
            <a:cxnSpLocks noChangeShapeType="1"/>
            <a:stCxn id="7" idx="7"/>
            <a:endCxn id="5" idx="3"/>
          </p:cNvCxnSpPr>
          <p:nvPr/>
        </p:nvCxnSpPr>
        <p:spPr bwMode="auto">
          <a:xfrm flipV="1">
            <a:off x="6650182" y="4173770"/>
            <a:ext cx="1207336" cy="1007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1" name="AutoShape 19">
            <a:extLst>
              <a:ext uri="{FF2B5EF4-FFF2-40B4-BE49-F238E27FC236}">
                <a16:creationId xmlns:a16="http://schemas.microsoft.com/office/drawing/2014/main" id="{D90E04A7-AE19-1E4D-9C8A-DC194A2DC041}"/>
              </a:ext>
            </a:extLst>
          </p:cNvPr>
          <p:cNvCxnSpPr>
            <a:cxnSpLocks noChangeShapeType="1"/>
            <a:stCxn id="28" idx="7"/>
            <a:endCxn id="4" idx="3"/>
          </p:cNvCxnSpPr>
          <p:nvPr/>
        </p:nvCxnSpPr>
        <p:spPr bwMode="auto">
          <a:xfrm flipV="1">
            <a:off x="4730723" y="2648867"/>
            <a:ext cx="1399133" cy="10938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65351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33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!!!!!!!!!!!!!!!!!!!!!!!!!!!!!!!!!!!!!!!!!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33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062E-8D6A-4DD4-84E0-CEEA8F22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Algortimos de este tipo se llaman</a:t>
            </a:r>
            <a:br>
              <a:rPr lang="es-CL" sz="4000" dirty="0"/>
            </a:br>
            <a:r>
              <a:rPr lang="es-CL" sz="4000" dirty="0"/>
              <a:t>de “búsqueda en profundidad”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76B7-896E-447D-9631-B98CD0A0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Los algoritmos de </a:t>
            </a:r>
            <a:r>
              <a:rPr lang="es-CL" b="1" dirty="0">
                <a:solidFill>
                  <a:schemeClr val="accent2"/>
                </a:solidFill>
              </a:rPr>
              <a:t>búsqueda en profundidad </a:t>
            </a:r>
            <a:r>
              <a:rPr lang="es-CL" dirty="0">
                <a:solidFill>
                  <a:schemeClr val="tx1"/>
                </a:solidFill>
              </a:rPr>
              <a:t>(o </a:t>
            </a:r>
            <a:r>
              <a:rPr lang="es-CL" b="1" i="1" dirty="0">
                <a:solidFill>
                  <a:schemeClr val="accent2"/>
                </a:solidFill>
              </a:rPr>
              <a:t>DFS</a:t>
            </a:r>
            <a:r>
              <a:rPr lang="es-CL" dirty="0">
                <a:solidFill>
                  <a:schemeClr val="tx1"/>
                </a:solidFill>
              </a:rPr>
              <a:t>) l</a:t>
            </a:r>
            <a:r>
              <a:rPr lang="es-CL" dirty="0"/>
              <a:t>legan hasta el final de una “rama” (una secuencia de aristas) antes de empezar a explorar otra</a:t>
            </a:r>
          </a:p>
          <a:p>
            <a:pPr>
              <a:lnSpc>
                <a:spcPct val="100000"/>
              </a:lnSpc>
            </a:pPr>
            <a:endParaRPr lang="es-CL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s-CL" dirty="0"/>
              <a:t>¿Cuál es la complejidad de estos algoritmos?</a:t>
            </a:r>
          </a:p>
        </p:txBody>
      </p:sp>
    </p:spTree>
    <p:extLst>
      <p:ext uri="{BB962C8B-B14F-4D97-AF65-F5344CB8AC3E}">
        <p14:creationId xmlns:p14="http://schemas.microsoft.com/office/powerpoint/2010/main" val="181869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808E0-1BDF-4C20-9A8E-1268249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representación visual</a:t>
            </a:r>
            <a:br>
              <a:rPr lang="es-CL" sz="4000" dirty="0"/>
            </a:br>
            <a:r>
              <a:rPr lang="es-CL" sz="4000" dirty="0"/>
              <a:t>anterior se conoce como </a:t>
            </a:r>
            <a:r>
              <a:rPr lang="es-CL" sz="4000" b="1" dirty="0"/>
              <a:t>grafo</a:t>
            </a:r>
            <a:endParaRPr lang="es-CL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9409E4-3FEF-46F1-9A5B-3ADB53B2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938" indent="0">
              <a:lnSpc>
                <a:spcPct val="100000"/>
              </a:lnSpc>
            </a:pPr>
            <a:r>
              <a:rPr lang="es-CL" dirty="0"/>
              <a:t>La representación visual anterior se conoce como </a:t>
            </a:r>
            <a:r>
              <a:rPr lang="es-CL" b="1" dirty="0"/>
              <a:t>grafo</a:t>
            </a:r>
            <a:r>
              <a:rPr lang="es-CL" dirty="0"/>
              <a:t>:</a:t>
            </a:r>
          </a:p>
          <a:p>
            <a:pPr marL="463550" lvl="1" indent="-163513">
              <a:lnSpc>
                <a:spcPct val="100000"/>
              </a:lnSpc>
            </a:pPr>
            <a:r>
              <a:rPr lang="es-CL" dirty="0"/>
              <a:t>un conjunto </a:t>
            </a:r>
            <a:r>
              <a:rPr lang="es-CL" i="1" dirty="0"/>
              <a:t>V</a:t>
            </a:r>
            <a:r>
              <a:rPr lang="es-CL" dirty="0"/>
              <a:t> de </a:t>
            </a:r>
            <a:r>
              <a:rPr lang="es-CL" b="1" dirty="0"/>
              <a:t>vértices</a:t>
            </a:r>
            <a:r>
              <a:rPr lang="es-CL" dirty="0"/>
              <a:t>, o nodos</a:t>
            </a:r>
          </a:p>
          <a:p>
            <a:pPr marL="463550" lvl="1" indent="-163513">
              <a:lnSpc>
                <a:spcPct val="100000"/>
              </a:lnSpc>
            </a:pPr>
            <a:r>
              <a:rPr lang="es-CL" dirty="0"/>
              <a:t>… + un conjunto </a:t>
            </a:r>
            <a:r>
              <a:rPr lang="es-CL" i="1" dirty="0"/>
              <a:t>E</a:t>
            </a:r>
            <a:r>
              <a:rPr lang="es-CL" dirty="0"/>
              <a:t> de </a:t>
            </a:r>
            <a:r>
              <a:rPr lang="es-CL" b="1" dirty="0"/>
              <a:t>aristas</a:t>
            </a:r>
            <a:r>
              <a:rPr lang="es-CL" dirty="0"/>
              <a:t>, o arcos</a:t>
            </a:r>
          </a:p>
          <a:p>
            <a:pPr marL="7938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/>
              <a:t>La complejidad de un algoritmo tiene ahora dos pará-metros incluidos en una misma expresión matemática: |</a:t>
            </a:r>
            <a:r>
              <a:rPr lang="es-CL" i="1" dirty="0"/>
              <a:t>V</a:t>
            </a:r>
            <a:r>
              <a:rPr lang="es-CL" dirty="0"/>
              <a:t>| y |</a:t>
            </a:r>
            <a:r>
              <a:rPr lang="es-CL" i="1" dirty="0"/>
              <a:t>E</a:t>
            </a:r>
            <a:r>
              <a:rPr lang="es-CL" dirty="0"/>
              <a:t>|</a:t>
            </a:r>
          </a:p>
          <a:p>
            <a:pPr marL="7938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s-CL" dirty="0"/>
              <a:t>P.ej.,	O(|</a:t>
            </a:r>
            <a:r>
              <a:rPr lang="es-CL" i="1" dirty="0"/>
              <a:t>V</a:t>
            </a:r>
            <a:r>
              <a:rPr lang="es-CL" dirty="0"/>
              <a:t>|+|</a:t>
            </a:r>
            <a:r>
              <a:rPr lang="es-CL" i="1" dirty="0"/>
              <a:t>E</a:t>
            </a:r>
            <a:r>
              <a:rPr lang="es-CL" dirty="0"/>
              <a:t>|), que escribimos O(</a:t>
            </a:r>
            <a:r>
              <a:rPr lang="es-CL" i="1" dirty="0"/>
              <a:t>V</a:t>
            </a:r>
            <a:r>
              <a:rPr lang="es-CL" dirty="0"/>
              <a:t>+</a:t>
            </a:r>
            <a:r>
              <a:rPr lang="es-CL" i="1" dirty="0"/>
              <a:t>E</a:t>
            </a:r>
            <a:r>
              <a:rPr lang="es-CL" dirty="0"/>
              <a:t>)</a:t>
            </a:r>
          </a:p>
          <a:p>
            <a:pPr marL="7938" indent="0">
              <a:lnSpc>
                <a:spcPct val="100000"/>
              </a:lnSpc>
              <a:buNone/>
            </a:pPr>
            <a:r>
              <a:rPr lang="es-CL" dirty="0"/>
              <a:t>	O(|</a:t>
            </a:r>
            <a:r>
              <a:rPr lang="es-CL" i="1" dirty="0"/>
              <a:t>E</a:t>
            </a:r>
            <a:r>
              <a:rPr lang="es-CL" dirty="0"/>
              <a:t>|log|</a:t>
            </a:r>
            <a:r>
              <a:rPr lang="es-CL" i="1" dirty="0"/>
              <a:t>V</a:t>
            </a:r>
            <a:r>
              <a:rPr lang="es-CL" dirty="0"/>
              <a:t>|), que escribimos O(</a:t>
            </a:r>
            <a:r>
              <a:rPr lang="es-CL" i="1" dirty="0"/>
              <a:t>E</a:t>
            </a:r>
            <a:r>
              <a:rPr lang="es-CL" dirty="0"/>
              <a:t> log</a:t>
            </a:r>
            <a:r>
              <a:rPr lang="es-CL" i="1" dirty="0"/>
              <a:t>V</a:t>
            </a:r>
            <a:r>
              <a:rPr lang="es-CL" dirty="0"/>
              <a:t>)</a:t>
            </a:r>
            <a:endParaRPr lang="es-C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4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808E0-1BDF-4C20-9A8E-1268249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Hay dos tipos principales de grafos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9409E4-3FEF-46F1-9A5B-3ADB53B2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b="1" dirty="0"/>
              <a:t>Direccionales</a:t>
            </a:r>
            <a:r>
              <a:rPr lang="es-CL" dirty="0"/>
              <a:t> (como el del ejemplo):</a:t>
            </a:r>
          </a:p>
          <a:p>
            <a:pPr marL="292608" lvl="1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s-CL" dirty="0"/>
              <a:t>cada arista tiene una </a:t>
            </a:r>
            <a:r>
              <a:rPr lang="es-CL" i="1" dirty="0"/>
              <a:t>dirección</a:t>
            </a:r>
            <a:r>
              <a:rPr lang="es-CL" dirty="0"/>
              <a:t> —va </a:t>
            </a:r>
            <a:r>
              <a:rPr lang="es-CL" i="1" dirty="0"/>
              <a:t>de un vértice al otro</a:t>
            </a:r>
          </a:p>
          <a:p>
            <a:pPr marL="514350" indent="-514350">
              <a:lnSpc>
                <a:spcPct val="100000"/>
              </a:lnSpc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s-CL" b="1" dirty="0"/>
              <a:t>No direccionales:</a:t>
            </a:r>
          </a:p>
          <a:p>
            <a:pPr marL="292608" lvl="1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s-CL" dirty="0"/>
              <a:t>las aristas no tienen dirección —van, o están</a:t>
            </a:r>
            <a:r>
              <a:rPr lang="es-CL" i="1" dirty="0"/>
              <a:t>,</a:t>
            </a:r>
            <a:r>
              <a:rPr lang="es-CL" dirty="0"/>
              <a:t> </a:t>
            </a:r>
            <a:r>
              <a:rPr lang="es-CL" i="1" dirty="0"/>
              <a:t>entre vértices</a:t>
            </a:r>
          </a:p>
        </p:txBody>
      </p:sp>
    </p:spTree>
    <p:extLst>
      <p:ext uri="{BB962C8B-B14F-4D97-AF65-F5344CB8AC3E}">
        <p14:creationId xmlns:p14="http://schemas.microsoft.com/office/powerpoint/2010/main" val="35919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808E0-1BDF-4C20-9A8E-1268249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Hay dos formas de representar un grafo</a:t>
            </a:r>
            <a:br>
              <a:rPr lang="es-CL" sz="4000" dirty="0"/>
            </a:br>
            <a:r>
              <a:rPr lang="es-CL" sz="4000" dirty="0"/>
              <a:t>en la memoria del computador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9409E4-3FEF-46F1-9A5B-3ADB53B29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b="1" dirty="0"/>
                  <a:t>Listas de adyacencias</a:t>
                </a:r>
              </a:p>
              <a:p>
                <a:pPr marL="292608" lvl="1" indent="0">
                  <a:lnSpc>
                    <a:spcPct val="100000"/>
                  </a:lnSpc>
                  <a:buClr>
                    <a:schemeClr val="accent2"/>
                  </a:buClr>
                  <a:buNone/>
                </a:pPr>
                <a:r>
                  <a:rPr lang="es-CL" dirty="0"/>
                  <a:t>Cada nodo tiene una lista de los nodos a los que tiene una arista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b="1" dirty="0"/>
                  <a:t>Matriz de adyacencias</a:t>
                </a:r>
              </a:p>
              <a:p>
                <a:pPr marL="292608" lvl="1" indent="0">
                  <a:lnSpc>
                    <a:spcPct val="100000"/>
                  </a:lnSpc>
                  <a:buClr>
                    <a:schemeClr val="accent2"/>
                  </a:buClr>
                  <a:buNone/>
                </a:pPr>
                <a:r>
                  <a:rPr lang="es-CL" dirty="0"/>
                  <a:t>La coordenada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de la matriz indica si la arista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dirty="0"/>
                  <a:t> está en el grafo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9409E4-3FEF-46F1-9A5B-3ADB53B29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1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/>
              <p:cNvSpPr txBox="1">
                <a:spLocks noChangeArrowheads="1"/>
              </p:cNvSpPr>
              <p:nvPr/>
            </p:nvSpPr>
            <p:spPr>
              <a:xfrm>
                <a:off x="4728478" y="252940"/>
                <a:ext cx="3975907" cy="1561112"/>
              </a:xfrm>
              <a:prstGeom prst="rect">
                <a:avLst/>
              </a:prstGeom>
            </p:spPr>
            <p:txBody>
              <a:bodyPr anchor="ctr"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El </a:t>
                </a:r>
                <a:r>
                  <a:rPr lang="en-US" sz="2400" dirty="0" err="1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grafo direccional</a:t>
                </a:r>
                <a:r>
                  <a:rPr lang="en-US" sz="2400" dirty="0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 anterior</a:t>
                </a:r>
              </a:p>
              <a:p>
                <a:r>
                  <a:rPr lang="en-US" sz="2400" dirty="0" err="1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representado </a:t>
                </a:r>
                <a:r>
                  <a:rPr lang="en-US" sz="2400" dirty="0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por 10 </a:t>
                </a:r>
                <a:r>
                  <a:rPr lang="en-US" sz="2400" dirty="0" err="1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listas</a:t>
                </a:r>
                <a:r>
                  <a:rPr lang="en-US" sz="2400" dirty="0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 de </a:t>
                </a:r>
                <a:r>
                  <a:rPr lang="en-US" sz="2400" dirty="0" err="1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adyacencias</a:t>
                </a:r>
                <a:r>
                  <a:rPr lang="en-US" sz="2400" dirty="0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10253F"/>
                        </a:solidFill>
                        <a:latin typeface="Cambria Math" panose="02040503050406030204" pitchFamily="18" charset="0"/>
                        <a:ea typeface="ＭＳ Ｐゴシック" charset="0"/>
                        <a:cs typeface="Calibri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[</a:t>
                </a:r>
                <a:r>
                  <a:rPr lang="en-US" sz="2400" i="1" dirty="0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i</a:t>
                </a:r>
                <a:r>
                  <a:rPr lang="en-US" sz="2400" dirty="0">
                    <a:solidFill>
                      <a:srgbClr val="10253F"/>
                    </a:solidFill>
                    <a:latin typeface="Calibri" charset="0"/>
                    <a:ea typeface="ＭＳ Ｐゴシック" charset="0"/>
                    <a:cs typeface="Calibri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Rectangl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78" y="252940"/>
                <a:ext cx="3975907" cy="1561112"/>
              </a:xfrm>
              <a:prstGeom prst="rect">
                <a:avLst/>
              </a:prstGeom>
              <a:blipFill>
                <a:blip r:embed="rId2"/>
                <a:stretch>
                  <a:fillRect l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924339" y="507917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924339" y="1117517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924339" y="1727117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924339" y="2336717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924339" y="2946317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924339" y="3555917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924339" y="4165517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543339" y="584117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543339" y="1193717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543339" y="1803317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543339" y="2412917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543339" y="3022517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543339" y="3632117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543339" y="4241717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34" name="Oval 2"/>
          <p:cNvSpPr>
            <a:spLocks noChangeArrowheads="1"/>
          </p:cNvSpPr>
          <p:nvPr/>
        </p:nvSpPr>
        <p:spPr bwMode="auto">
          <a:xfrm>
            <a:off x="2219739" y="241291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2219739" y="363688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2217766" y="545773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3208366" y="545773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4198966" y="545773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9</a:t>
            </a:r>
          </a:p>
        </p:txBody>
      </p:sp>
      <p:cxnSp>
        <p:nvCxnSpPr>
          <p:cNvPr id="47" name="Straight Arrow Connector 71"/>
          <p:cNvCxnSpPr>
            <a:cxnSpLocks noChangeShapeType="1"/>
            <a:stCxn id="44" idx="3"/>
            <a:endCxn id="45" idx="1"/>
          </p:cNvCxnSpPr>
          <p:nvPr/>
        </p:nvCxnSpPr>
        <p:spPr bwMode="auto">
          <a:xfrm>
            <a:off x="2674966" y="5686337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Arrow Connector 7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3665566" y="5686337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Straight Arrow Connector 86"/>
          <p:cNvCxnSpPr>
            <a:cxnSpLocks noChangeShapeType="1"/>
          </p:cNvCxnSpPr>
          <p:nvPr/>
        </p:nvCxnSpPr>
        <p:spPr bwMode="auto">
          <a:xfrm>
            <a:off x="1533939" y="2641517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Straight Arrow Connector 87"/>
          <p:cNvCxnSpPr>
            <a:cxnSpLocks noChangeShapeType="1"/>
          </p:cNvCxnSpPr>
          <p:nvPr/>
        </p:nvCxnSpPr>
        <p:spPr bwMode="auto">
          <a:xfrm>
            <a:off x="1531966" y="5684954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Arrow Connector 88"/>
          <p:cNvCxnSpPr>
            <a:cxnSpLocks noChangeShapeType="1"/>
          </p:cNvCxnSpPr>
          <p:nvPr/>
        </p:nvCxnSpPr>
        <p:spPr bwMode="auto">
          <a:xfrm>
            <a:off x="1533939" y="3860717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90"/>
              <p:cNvSpPr txBox="1">
                <a:spLocks noChangeArrowheads="1"/>
              </p:cNvSpPr>
              <p:nvPr/>
            </p:nvSpPr>
            <p:spPr bwMode="auto">
              <a:xfrm>
                <a:off x="1005520" y="84997"/>
                <a:ext cx="4472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Calibri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66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5520" y="84997"/>
                <a:ext cx="4472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2">
            <a:extLst>
              <a:ext uri="{FF2B5EF4-FFF2-40B4-BE49-F238E27FC236}">
                <a16:creationId xmlns:a16="http://schemas.microsoft.com/office/drawing/2014/main" id="{C8C3554D-1958-B949-A0BA-4CCCECE0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39" y="4773529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1" name="Oval 2">
            <a:extLst>
              <a:ext uri="{FF2B5EF4-FFF2-40B4-BE49-F238E27FC236}">
                <a16:creationId xmlns:a16="http://schemas.microsoft.com/office/drawing/2014/main" id="{380F4255-3A79-E648-B333-52B5B9F6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39" y="5383129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81CC8B51-F3B1-AD4F-992F-654DEB82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39" y="5992729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4" name="TextBox 34">
            <a:extLst>
              <a:ext uri="{FF2B5EF4-FFF2-40B4-BE49-F238E27FC236}">
                <a16:creationId xmlns:a16="http://schemas.microsoft.com/office/drawing/2014/main" id="{27044C76-7CB7-794E-99F8-4C2E1873B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39" y="4849729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7</a:t>
            </a:r>
          </a:p>
        </p:txBody>
      </p:sp>
      <p:sp>
        <p:nvSpPr>
          <p:cNvPr id="55" name="TextBox 35">
            <a:extLst>
              <a:ext uri="{FF2B5EF4-FFF2-40B4-BE49-F238E27FC236}">
                <a16:creationId xmlns:a16="http://schemas.microsoft.com/office/drawing/2014/main" id="{D21F47A0-3651-604D-A648-1E3D0C35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39" y="5459329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8</a:t>
            </a:r>
          </a:p>
        </p:txBody>
      </p:sp>
      <p:sp>
        <p:nvSpPr>
          <p:cNvPr id="56" name="TextBox 36">
            <a:extLst>
              <a:ext uri="{FF2B5EF4-FFF2-40B4-BE49-F238E27FC236}">
                <a16:creationId xmlns:a16="http://schemas.microsoft.com/office/drawing/2014/main" id="{B39F968A-D30A-7744-9792-BE2B00D1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39" y="6068929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9</a:t>
            </a:r>
          </a:p>
        </p:txBody>
      </p:sp>
      <p:sp>
        <p:nvSpPr>
          <p:cNvPr id="70" name="Oval 2">
            <a:extLst>
              <a:ext uri="{FF2B5EF4-FFF2-40B4-BE49-F238E27FC236}">
                <a16:creationId xmlns:a16="http://schemas.microsoft.com/office/drawing/2014/main" id="{1D0164F3-92E6-1645-8266-578CD6CF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739" y="6076479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cxnSp>
        <p:nvCxnSpPr>
          <p:cNvPr id="73" name="Straight Arrow Connector 88">
            <a:extLst>
              <a:ext uri="{FF2B5EF4-FFF2-40B4-BE49-F238E27FC236}">
                <a16:creationId xmlns:a16="http://schemas.microsoft.com/office/drawing/2014/main" id="{7F01EE7D-1CC0-5948-B284-74C36BFBA2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3939" y="6300316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" name="Oval 2">
            <a:extLst>
              <a:ext uri="{FF2B5EF4-FFF2-40B4-BE49-F238E27FC236}">
                <a16:creationId xmlns:a16="http://schemas.microsoft.com/office/drawing/2014/main" id="{A581AE3E-D7E2-F34C-9596-13F52504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739" y="57974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75" name="Oval 2">
            <a:extLst>
              <a:ext uri="{FF2B5EF4-FFF2-40B4-BE49-F238E27FC236}">
                <a16:creationId xmlns:a16="http://schemas.microsoft.com/office/drawing/2014/main" id="{F046FEC3-F320-6747-A461-199D50DE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339" y="57974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76" name="Straight Arrow Connector 61">
            <a:extLst>
              <a:ext uri="{FF2B5EF4-FFF2-40B4-BE49-F238E27FC236}">
                <a16:creationId xmlns:a16="http://schemas.microsoft.com/office/drawing/2014/main" id="{CC734A5B-BFB4-4C4A-A19F-DB91E23380F3}"/>
              </a:ext>
            </a:extLst>
          </p:cNvPr>
          <p:cNvCxnSpPr>
            <a:cxnSpLocks noChangeShapeType="1"/>
            <a:stCxn id="74" idx="3"/>
            <a:endCxn id="75" idx="1"/>
          </p:cNvCxnSpPr>
          <p:nvPr/>
        </p:nvCxnSpPr>
        <p:spPr bwMode="auto">
          <a:xfrm>
            <a:off x="2676939" y="808343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" name="Straight Arrow Connector 86">
            <a:extLst>
              <a:ext uri="{FF2B5EF4-FFF2-40B4-BE49-F238E27FC236}">
                <a16:creationId xmlns:a16="http://schemas.microsoft.com/office/drawing/2014/main" id="{C689C445-66BE-8A43-9EE0-4D027EE63C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3939" y="808343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" name="Oval 2">
            <a:extLst>
              <a:ext uri="{FF2B5EF4-FFF2-40B4-BE49-F238E27FC236}">
                <a16:creationId xmlns:a16="http://schemas.microsoft.com/office/drawing/2014/main" id="{05F40D02-B42A-AB41-9385-4B274611F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739" y="1203059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79" name="Oval 2">
            <a:extLst>
              <a:ext uri="{FF2B5EF4-FFF2-40B4-BE49-F238E27FC236}">
                <a16:creationId xmlns:a16="http://schemas.microsoft.com/office/drawing/2014/main" id="{47C9D5E1-1D30-C44C-9DA0-8B8DC467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339" y="1203059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8</a:t>
            </a:r>
          </a:p>
        </p:txBody>
      </p:sp>
      <p:cxnSp>
        <p:nvCxnSpPr>
          <p:cNvPr id="80" name="Straight Arrow Connector 61">
            <a:extLst>
              <a:ext uri="{FF2B5EF4-FFF2-40B4-BE49-F238E27FC236}">
                <a16:creationId xmlns:a16="http://schemas.microsoft.com/office/drawing/2014/main" id="{13992E62-5D32-7943-97A9-74DFCBD3B649}"/>
              </a:ext>
            </a:extLst>
          </p:cNvPr>
          <p:cNvCxnSpPr>
            <a:cxnSpLocks noChangeShapeType="1"/>
            <a:stCxn id="78" idx="3"/>
            <a:endCxn id="79" idx="1"/>
          </p:cNvCxnSpPr>
          <p:nvPr/>
        </p:nvCxnSpPr>
        <p:spPr bwMode="auto">
          <a:xfrm>
            <a:off x="2676939" y="1431659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Straight Arrow Connector 86">
            <a:extLst>
              <a:ext uri="{FF2B5EF4-FFF2-40B4-BE49-F238E27FC236}">
                <a16:creationId xmlns:a16="http://schemas.microsoft.com/office/drawing/2014/main" id="{0D868EFC-913F-5846-8680-01EB0DD4FE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3939" y="1431659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" name="Oval 2">
            <a:extLst>
              <a:ext uri="{FF2B5EF4-FFF2-40B4-BE49-F238E27FC236}">
                <a16:creationId xmlns:a16="http://schemas.microsoft.com/office/drawing/2014/main" id="{EE1D13E9-DA1D-5F4B-B4EB-6436CFEEB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739" y="178678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3" name="Oval 2">
            <a:extLst>
              <a:ext uri="{FF2B5EF4-FFF2-40B4-BE49-F238E27FC236}">
                <a16:creationId xmlns:a16="http://schemas.microsoft.com/office/drawing/2014/main" id="{21A23838-91B6-454D-9491-F5B87BB8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339" y="178678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9</a:t>
            </a:r>
          </a:p>
        </p:txBody>
      </p:sp>
      <p:cxnSp>
        <p:nvCxnSpPr>
          <p:cNvPr id="84" name="Straight Arrow Connector 61">
            <a:extLst>
              <a:ext uri="{FF2B5EF4-FFF2-40B4-BE49-F238E27FC236}">
                <a16:creationId xmlns:a16="http://schemas.microsoft.com/office/drawing/2014/main" id="{58776FEC-EC9D-B049-8E92-A3622DCA37B6}"/>
              </a:ext>
            </a:extLst>
          </p:cNvPr>
          <p:cNvCxnSpPr>
            <a:cxnSpLocks noChangeShapeType="1"/>
            <a:stCxn id="82" idx="3"/>
            <a:endCxn id="83" idx="1"/>
          </p:cNvCxnSpPr>
          <p:nvPr/>
        </p:nvCxnSpPr>
        <p:spPr bwMode="auto">
          <a:xfrm>
            <a:off x="2676939" y="2015381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" name="Straight Arrow Connector 86">
            <a:extLst>
              <a:ext uri="{FF2B5EF4-FFF2-40B4-BE49-F238E27FC236}">
                <a16:creationId xmlns:a16="http://schemas.microsoft.com/office/drawing/2014/main" id="{8B8C8D2D-AF6E-034D-8B1E-0C1D1E6BDB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3939" y="2015381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" name="Oval 2">
            <a:extLst>
              <a:ext uri="{FF2B5EF4-FFF2-40B4-BE49-F238E27FC236}">
                <a16:creationId xmlns:a16="http://schemas.microsoft.com/office/drawing/2014/main" id="{9476A78A-CBA3-4447-BA4A-425ED83E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739" y="42480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7" name="Oval 2">
            <a:extLst>
              <a:ext uri="{FF2B5EF4-FFF2-40B4-BE49-F238E27FC236}">
                <a16:creationId xmlns:a16="http://schemas.microsoft.com/office/drawing/2014/main" id="{30ABDB75-7470-4D42-8DF5-44B53AB1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339" y="42480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cxnSp>
        <p:nvCxnSpPr>
          <p:cNvPr id="88" name="Straight Arrow Connector 61">
            <a:extLst>
              <a:ext uri="{FF2B5EF4-FFF2-40B4-BE49-F238E27FC236}">
                <a16:creationId xmlns:a16="http://schemas.microsoft.com/office/drawing/2014/main" id="{422D2781-6FAF-6641-B699-A721D030CC07}"/>
              </a:ext>
            </a:extLst>
          </p:cNvPr>
          <p:cNvCxnSpPr>
            <a:cxnSpLocks noChangeShapeType="1"/>
            <a:stCxn id="86" idx="3"/>
            <a:endCxn id="87" idx="1"/>
          </p:cNvCxnSpPr>
          <p:nvPr/>
        </p:nvCxnSpPr>
        <p:spPr bwMode="auto">
          <a:xfrm>
            <a:off x="2676939" y="4476663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9" name="Straight Arrow Connector 86">
            <a:extLst>
              <a:ext uri="{FF2B5EF4-FFF2-40B4-BE49-F238E27FC236}">
                <a16:creationId xmlns:a16="http://schemas.microsoft.com/office/drawing/2014/main" id="{EEE2104A-2BC6-0142-9604-AA42C3FB61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3939" y="4476663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0" name="Oval 2">
            <a:extLst>
              <a:ext uri="{FF2B5EF4-FFF2-40B4-BE49-F238E27FC236}">
                <a16:creationId xmlns:a16="http://schemas.microsoft.com/office/drawing/2014/main" id="{A297B503-784A-CD4D-A041-9F1CC5D8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66" y="486363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1" name="Oval 2">
            <a:extLst>
              <a:ext uri="{FF2B5EF4-FFF2-40B4-BE49-F238E27FC236}">
                <a16:creationId xmlns:a16="http://schemas.microsoft.com/office/drawing/2014/main" id="{D09FECD8-4BFF-0E49-822C-FCE75298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66" y="486363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8</a:t>
            </a:r>
          </a:p>
        </p:txBody>
      </p:sp>
      <p:cxnSp>
        <p:nvCxnSpPr>
          <p:cNvPr id="92" name="Straight Arrow Connector 61">
            <a:extLst>
              <a:ext uri="{FF2B5EF4-FFF2-40B4-BE49-F238E27FC236}">
                <a16:creationId xmlns:a16="http://schemas.microsoft.com/office/drawing/2014/main" id="{CB1AE192-82CF-0C43-B8A7-730061B77057}"/>
              </a:ext>
            </a:extLst>
          </p:cNvPr>
          <p:cNvCxnSpPr>
            <a:cxnSpLocks noChangeShapeType="1"/>
            <a:stCxn id="90" idx="3"/>
            <a:endCxn id="91" idx="1"/>
          </p:cNvCxnSpPr>
          <p:nvPr/>
        </p:nvCxnSpPr>
        <p:spPr bwMode="auto">
          <a:xfrm>
            <a:off x="2674966" y="509223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Straight Arrow Connector 86">
            <a:extLst>
              <a:ext uri="{FF2B5EF4-FFF2-40B4-BE49-F238E27FC236}">
                <a16:creationId xmlns:a16="http://schemas.microsoft.com/office/drawing/2014/main" id="{66EC6F01-18AB-4D4F-81F7-627CCA19B5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1966" y="509223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981477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3105</TotalTime>
  <Words>1992</Words>
  <Application>Microsoft Macintosh PowerPoint</Application>
  <PresentationFormat>On-screen Show (4:3)</PresentationFormat>
  <Paragraphs>551</Paragraphs>
  <Slides>52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ＭＳ Ｐゴシック</vt:lpstr>
      <vt:lpstr>Arial</vt:lpstr>
      <vt:lpstr>Calibri</vt:lpstr>
      <vt:lpstr>Calibri Light</vt:lpstr>
      <vt:lpstr>Cambria Math</vt:lpstr>
      <vt:lpstr>Century Schoolbook</vt:lpstr>
      <vt:lpstr>IIC2133</vt:lpstr>
      <vt:lpstr>¿Se puede hacer el proyecto?</vt:lpstr>
      <vt:lpstr>Requisitos inconsistentes</vt:lpstr>
      <vt:lpstr>¿Cómo lo verificamos en el computador?</vt:lpstr>
      <vt:lpstr>¿Qué datos recibo?</vt:lpstr>
      <vt:lpstr>¿Cómo represento los datos visualmente?</vt:lpstr>
      <vt:lpstr>La representación visual anterior se conoce como grafo</vt:lpstr>
      <vt:lpstr>Hay dos tipos principales de grafos</vt:lpstr>
      <vt:lpstr>Hay dos formas de representar un grafo en la memoria del computador</vt:lpstr>
      <vt:lpstr>PowerPoint Presentation</vt:lpstr>
      <vt:lpstr>Dibujemos el grafo de un proyecto</vt:lpstr>
      <vt:lpstr>¿Qué pasa en este caso?</vt:lpstr>
      <vt:lpstr>Los grafos direccionales pueden contener ciclos</vt:lpstr>
      <vt:lpstr>Definimos la relación es posterior a</vt:lpstr>
      <vt:lpstr>¿Qué pasa si una tarea es posterior a sí misma?</vt:lpstr>
      <vt:lpstr>PowerPoint Presentation</vt:lpstr>
      <vt:lpstr>¿Cuáles tareas, o nodos, son posteriores a X?</vt:lpstr>
      <vt:lpstr>¿Cuáles nodos son posteriores a N?</vt:lpstr>
      <vt:lpstr>¿Cuáles nodos son posteriores a R?</vt:lpstr>
      <vt:lpstr>¿Cuáles nodos son posteriores a H?</vt:lpstr>
      <vt:lpstr>¿Cuáles nodos son posteriores a B?</vt:lpstr>
      <vt:lpstr>¿Cuáles nodos son posteriores a K?</vt:lpstr>
      <vt:lpstr>¿Cuáles nodos son posteriores a B?</vt:lpstr>
      <vt:lpstr>Nodos por los que ya pasamos</vt:lpstr>
      <vt:lpstr>PowerPoint Presentation</vt:lpstr>
      <vt:lpstr>Veamos ahora: ¿cuáles son los nodos posteriores a T?</vt:lpstr>
      <vt:lpstr>Pintamos X, y buscamos los nodos posteriores a X</vt:lpstr>
      <vt:lpstr>Pintamos N, y buscamos los nodos posteriores a N</vt:lpstr>
      <vt:lpstr>Pintamos R, y buscamos los nodos posteriores a R</vt:lpstr>
      <vt:lpstr>Pintamos H, y buscamos los nodos posteriores a H</vt:lpstr>
      <vt:lpstr>Pintamos B, y buscamos los nodos posteriores a B</vt:lpstr>
      <vt:lpstr>Seguimos buscando nodos posteriores a H</vt:lpstr>
      <vt:lpstr>Pintamos K, y buscamos los nodos posteriores a K</vt:lpstr>
      <vt:lpstr>Seguimos buscando nodos posteriores a K</vt:lpstr>
      <vt:lpstr>Seguimos buscando nodos posteriores a X</vt:lpstr>
      <vt:lpstr>¡ Listo !</vt:lpstr>
      <vt:lpstr>¿Cómo identificamos ciclos?</vt:lpstr>
      <vt:lpstr>Algo así como esto</vt:lpstr>
      <vt:lpstr>… ¿y como esto?</vt:lpstr>
      <vt:lpstr>Regla de los ciclos</vt:lpstr>
      <vt:lpstr>PowerPoint Presentation</vt:lpstr>
      <vt:lpstr>PowerPoint Presentation</vt:lpstr>
      <vt:lpstr>El algoritmo hay ciclo en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Algortimos de este tipo se llaman de “búsqueda en profundidad”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177</cp:revision>
  <dcterms:created xsi:type="dcterms:W3CDTF">2018-04-24T22:29:29Z</dcterms:created>
  <dcterms:modified xsi:type="dcterms:W3CDTF">2020-10-19T16:32:13Z</dcterms:modified>
</cp:coreProperties>
</file>