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9"/>
  </p:notesMasterIdLst>
  <p:sldIdLst>
    <p:sldId id="277" r:id="rId2"/>
    <p:sldId id="315" r:id="rId3"/>
    <p:sldId id="281" r:id="rId4"/>
    <p:sldId id="323" r:id="rId5"/>
    <p:sldId id="322" r:id="rId6"/>
    <p:sldId id="257" r:id="rId7"/>
    <p:sldId id="269" r:id="rId8"/>
    <p:sldId id="325" r:id="rId9"/>
    <p:sldId id="326" r:id="rId10"/>
    <p:sldId id="278" r:id="rId11"/>
    <p:sldId id="268" r:id="rId12"/>
    <p:sldId id="331" r:id="rId13"/>
    <p:sldId id="327" r:id="rId14"/>
    <p:sldId id="330" r:id="rId15"/>
    <p:sldId id="329" r:id="rId16"/>
    <p:sldId id="271" r:id="rId17"/>
    <p:sldId id="32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D42E-BC87-4FF2-911B-5E91C061890A}" type="datetimeFigureOut">
              <a:rPr lang="es-CL" smtClean="0"/>
              <a:t>26-10-2020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3FA1-CEF5-4E89-BC11-293D968212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Otras familias notables de problemas son los problemas de </a:t>
            </a:r>
            <a:r>
              <a:rPr lang="es-CL" b="1" dirty="0"/>
              <a:t>optimización</a:t>
            </a:r>
            <a:r>
              <a:rPr lang="es-CL" b="0" dirty="0"/>
              <a:t> y los de </a:t>
            </a:r>
            <a:r>
              <a:rPr lang="es-CL" b="1" dirty="0"/>
              <a:t>planificación, </a:t>
            </a:r>
            <a:r>
              <a:rPr lang="es-CL" b="0" dirty="0"/>
              <a:t>entre otros.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7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28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86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89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78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21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</a:t>
            </a:r>
            <a:r>
              <a:rPr lang="es-CL" dirty="0" err="1"/>
              <a:t>backtracking</a:t>
            </a:r>
            <a:r>
              <a:rPr lang="es-CL" dirty="0"/>
              <a:t> no solo sirve para CSPs, pero los CSPs en general deben ser resueltos con </a:t>
            </a:r>
            <a:r>
              <a:rPr lang="es-CL" dirty="0" err="1"/>
              <a:t>backtracking</a:t>
            </a:r>
            <a:r>
              <a:rPr lang="es-CL" dirty="0"/>
              <a:t>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46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95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A0C4-A84A-4B04-9D29-A657EE55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9BB0-0A36-4353-B528-64EBD0DA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Dividir para conquistar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/>
              <a:t>Backtracking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Algoritmos codiciosos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Programación dinámica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Branch &amp; </a:t>
            </a:r>
            <a:r>
              <a:rPr lang="es-CL" dirty="0" err="1"/>
              <a:t>bound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582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11763-3EBB-40C5-A680-06D9A463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Fuerza bruta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29478-CE24-4708-A9FA-459A66F3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s-CL" dirty="0"/>
              <a:t>Una forma es generar todas las permutaciones posibles</a:t>
            </a:r>
          </a:p>
          <a:p>
            <a:endParaRPr lang="es-CL" dirty="0"/>
          </a:p>
          <a:p>
            <a:r>
              <a:rPr lang="es-CL" dirty="0"/>
              <a:t>Luego para cada permutación verificar si cumple todas las restricciones</a:t>
            </a:r>
          </a:p>
          <a:p>
            <a:endParaRPr lang="es-CL" dirty="0"/>
          </a:p>
          <a:p>
            <a:r>
              <a:rPr lang="es-CL" dirty="0"/>
              <a:t>Esta estrategia se conoce como </a:t>
            </a:r>
            <a:r>
              <a:rPr lang="es-CL" b="1" dirty="0">
                <a:solidFill>
                  <a:schemeClr val="accent2"/>
                </a:solidFill>
              </a:rPr>
              <a:t>fuerza bruta</a:t>
            </a:r>
          </a:p>
          <a:p>
            <a:endParaRPr lang="es-CL" b="1" dirty="0">
              <a:solidFill>
                <a:schemeClr val="accent2"/>
              </a:solidFill>
            </a:endParaRPr>
          </a:p>
          <a:p>
            <a:r>
              <a:rPr lang="es-CL" dirty="0"/>
              <a:t>Sin embargo no es necesario probar </a:t>
            </a:r>
            <a:r>
              <a:rPr lang="es-CL" b="1" dirty="0">
                <a:solidFill>
                  <a:schemeClr val="accent2"/>
                </a:solidFill>
              </a:rPr>
              <a:t>todas</a:t>
            </a:r>
            <a:r>
              <a:rPr lang="es-CL" dirty="0"/>
              <a:t> las permutaciones posibles…</a:t>
            </a:r>
          </a:p>
        </p:txBody>
      </p:sp>
    </p:spTree>
    <p:extLst>
      <p:ext uri="{BB962C8B-B14F-4D97-AF65-F5344CB8AC3E}">
        <p14:creationId xmlns:p14="http://schemas.microsoft.com/office/powerpoint/2010/main" val="331759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0A2-ACD3-4B76-A94C-2FD52489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posible?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113-4562-4A0A-8C99-D653D893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Dado un problema, ¿es posible resolverlo?</a:t>
            </a:r>
          </a:p>
          <a:p>
            <a:endParaRPr lang="es-CL" dirty="0"/>
          </a:p>
          <a:p>
            <a:r>
              <a:rPr lang="es-CL" dirty="0"/>
              <a:t>La idea es responder esa pregunta recursivamente</a:t>
            </a:r>
          </a:p>
          <a:p>
            <a:endParaRPr lang="es-CL" dirty="0"/>
          </a:p>
          <a:p>
            <a:r>
              <a:rPr lang="es-CL" dirty="0"/>
              <a:t>Si asignamos una variable, ¿qué nos queda?</a:t>
            </a:r>
          </a:p>
        </p:txBody>
      </p:sp>
    </p:spTree>
    <p:extLst>
      <p:ext uri="{BB962C8B-B14F-4D97-AF65-F5344CB8AC3E}">
        <p14:creationId xmlns:p14="http://schemas.microsoft.com/office/powerpoint/2010/main" val="1036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2F76387-D2ED-46B1-BCF4-A7010E732334}"/>
              </a:ext>
            </a:extLst>
          </p:cNvPr>
          <p:cNvSpPr/>
          <p:nvPr/>
        </p:nvSpPr>
        <p:spPr>
          <a:xfrm>
            <a:off x="1225119" y="762000"/>
            <a:ext cx="4492100" cy="102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5C1FB2-D97A-4474-8457-CAC1E6A8C044}"/>
              </a:ext>
            </a:extLst>
          </p:cNvPr>
          <p:cNvSpPr/>
          <p:nvPr/>
        </p:nvSpPr>
        <p:spPr>
          <a:xfrm>
            <a:off x="1225119" y="1944210"/>
            <a:ext cx="4492100" cy="4279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4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2F76387-D2ED-46B1-BCF4-A7010E732334}"/>
              </a:ext>
            </a:extLst>
          </p:cNvPr>
          <p:cNvSpPr/>
          <p:nvPr/>
        </p:nvSpPr>
        <p:spPr>
          <a:xfrm>
            <a:off x="1225119" y="762000"/>
            <a:ext cx="4492100" cy="102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5C1FB2-D97A-4474-8457-CAC1E6A8C044}"/>
              </a:ext>
            </a:extLst>
          </p:cNvPr>
          <p:cNvSpPr/>
          <p:nvPr/>
        </p:nvSpPr>
        <p:spPr>
          <a:xfrm>
            <a:off x="1225119" y="4030463"/>
            <a:ext cx="4492100" cy="219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93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2F76387-D2ED-46B1-BCF4-A7010E732334}"/>
              </a:ext>
            </a:extLst>
          </p:cNvPr>
          <p:cNvSpPr/>
          <p:nvPr/>
        </p:nvSpPr>
        <p:spPr>
          <a:xfrm>
            <a:off x="1225119" y="762000"/>
            <a:ext cx="4492100" cy="102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48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Esta estrategia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A0C4-A84A-4B04-9D29-A657EE55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9BB0-0A36-4353-B528-64EBD0DA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1" dirty="0" err="1"/>
              <a:t>Backtracking</a:t>
            </a:r>
            <a:endParaRPr lang="es-CL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Algoritmos codiciosos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4250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9EA31-BC88-445B-AA24-9977CB59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Motivación: Coloración de 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s-CL" dirty="0"/>
                  <a:t>Dado un grafo no dirigido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s-CL" dirty="0"/>
                  <a:t> y 3 colores, llamamos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3-coloración</a:t>
                </a:r>
                <a:r>
                  <a:rPr lang="es-CL" b="1" dirty="0"/>
                  <a:t> </a:t>
                </a:r>
                <a:r>
                  <a:rPr lang="es-CL" dirty="0"/>
                  <a:t>del grafo a una asignación tal que</a:t>
                </a:r>
              </a:p>
              <a:p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b="0" dirty="0"/>
                  <a:t> Cada nodo tiene asignado color y sólo uno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Nodos vecinos tienen colores distintos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Queremos determinar si un grafo es 3-coloreable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b="-22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Este grafo es 3-coloreable. ¿Cómo podemos probarlo?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5835BCB-EFA0-4294-AC55-9298894E04DE}"/>
              </a:ext>
            </a:extLst>
          </p:cNvPr>
          <p:cNvGrpSpPr/>
          <p:nvPr/>
        </p:nvGrpSpPr>
        <p:grpSpPr>
          <a:xfrm>
            <a:off x="1782188" y="1510115"/>
            <a:ext cx="5579617" cy="3837770"/>
            <a:chOff x="2608555" y="1536748"/>
            <a:chExt cx="5579617" cy="383777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DD0332E-62C5-4FC4-9D2E-9401869E8664}"/>
                </a:ext>
              </a:extLst>
            </p:cNvPr>
            <p:cNvSpPr/>
            <p:nvPr/>
          </p:nvSpPr>
          <p:spPr>
            <a:xfrm>
              <a:off x="4261282" y="3144915"/>
              <a:ext cx="621436" cy="6214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62F7523-B28F-41BB-BD0F-4C3D05F0E1F6}"/>
                </a:ext>
              </a:extLst>
            </p:cNvPr>
            <p:cNvSpPr/>
            <p:nvPr/>
          </p:nvSpPr>
          <p:spPr>
            <a:xfrm>
              <a:off x="2608555" y="3144915"/>
              <a:ext cx="621436" cy="621436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9676A04-D88E-42C5-9FEA-62BD546CA556}"/>
                </a:ext>
              </a:extLst>
            </p:cNvPr>
            <p:cNvSpPr/>
            <p:nvPr/>
          </p:nvSpPr>
          <p:spPr>
            <a:xfrm>
              <a:off x="7566736" y="3144915"/>
              <a:ext cx="621436" cy="6214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7B415EB-EE84-4BA1-95D8-B3B3C3264F45}"/>
                </a:ext>
              </a:extLst>
            </p:cNvPr>
            <p:cNvSpPr/>
            <p:nvPr/>
          </p:nvSpPr>
          <p:spPr>
            <a:xfrm>
              <a:off x="4261282" y="1536748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53EBD5D-1E05-4E9E-9E31-CD935C078641}"/>
                </a:ext>
              </a:extLst>
            </p:cNvPr>
            <p:cNvSpPr/>
            <p:nvPr/>
          </p:nvSpPr>
          <p:spPr>
            <a:xfrm>
              <a:off x="5914009" y="1536748"/>
              <a:ext cx="621436" cy="621436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4734223-435D-44CA-B646-94B216D53E64}"/>
                </a:ext>
              </a:extLst>
            </p:cNvPr>
            <p:cNvSpPr/>
            <p:nvPr/>
          </p:nvSpPr>
          <p:spPr>
            <a:xfrm>
              <a:off x="7566736" y="1536748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56F7581-3BF0-4D66-B065-831CB8388E94}"/>
                </a:ext>
              </a:extLst>
            </p:cNvPr>
            <p:cNvSpPr/>
            <p:nvPr/>
          </p:nvSpPr>
          <p:spPr>
            <a:xfrm>
              <a:off x="4261282" y="4753082"/>
              <a:ext cx="621436" cy="621436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03EE698-D3BF-43A8-83CA-56847FF82284}"/>
                </a:ext>
              </a:extLst>
            </p:cNvPr>
            <p:cNvSpPr/>
            <p:nvPr/>
          </p:nvSpPr>
          <p:spPr>
            <a:xfrm>
              <a:off x="5914009" y="4753082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3D1CB5A-8921-4345-B022-BF1507408E67}"/>
                </a:ext>
              </a:extLst>
            </p:cNvPr>
            <p:cNvSpPr/>
            <p:nvPr/>
          </p:nvSpPr>
          <p:spPr>
            <a:xfrm>
              <a:off x="2608555" y="4753082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9BE1B2A-F8A5-4653-9560-A72FF2303912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>
              <a:off x="3229991" y="3455633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F2169D34-CB24-406A-8536-A4FFDF993CFF}"/>
                </a:ext>
              </a:extLst>
            </p:cNvPr>
            <p:cNvCxnSpPr>
              <a:stCxn id="28" idx="4"/>
              <a:endCxn id="38" idx="0"/>
            </p:cNvCxnSpPr>
            <p:nvPr/>
          </p:nvCxnSpPr>
          <p:spPr>
            <a:xfrm>
              <a:off x="2919273" y="3766351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9FC6E9BA-BB04-45C6-B1F5-45CBA7EAD651}"/>
                </a:ext>
              </a:extLst>
            </p:cNvPr>
            <p:cNvCxnSpPr>
              <a:stCxn id="38" idx="6"/>
              <a:endCxn id="36" idx="2"/>
            </p:cNvCxnSpPr>
            <p:nvPr/>
          </p:nvCxnSpPr>
          <p:spPr>
            <a:xfrm>
              <a:off x="3229991" y="5063800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45863B7-3BCF-4434-8E94-38A2AF9E802C}"/>
                </a:ext>
              </a:extLst>
            </p:cNvPr>
            <p:cNvCxnSpPr>
              <a:stCxn id="36" idx="0"/>
              <a:endCxn id="26" idx="4"/>
            </p:cNvCxnSpPr>
            <p:nvPr/>
          </p:nvCxnSpPr>
          <p:spPr>
            <a:xfrm flipV="1">
              <a:off x="4572000" y="3766351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4E6B340-242F-4D91-8EA5-E8A82484EB48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4882718" y="5063800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4EF0983-9156-497C-B06A-44DEDBEDA56F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4882718" y="1847466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73FE6FF8-EA0C-4CF1-BE93-36912954DEBA}"/>
                </a:ext>
              </a:extLst>
            </p:cNvPr>
            <p:cNvCxnSpPr>
              <a:stCxn id="31" idx="4"/>
              <a:endCxn id="26" idx="0"/>
            </p:cNvCxnSpPr>
            <p:nvPr/>
          </p:nvCxnSpPr>
          <p:spPr>
            <a:xfrm>
              <a:off x="4572000" y="2158184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CF75CE4B-B799-4AF9-B737-BD970B7679EA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6535445" y="1847466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AA23FCFD-10E1-4D0F-B0F6-51542D358FDB}"/>
                </a:ext>
              </a:extLst>
            </p:cNvPr>
            <p:cNvCxnSpPr>
              <a:stCxn id="34" idx="4"/>
              <a:endCxn id="29" idx="0"/>
            </p:cNvCxnSpPr>
            <p:nvPr/>
          </p:nvCxnSpPr>
          <p:spPr>
            <a:xfrm>
              <a:off x="7877454" y="2158184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862261D8-9793-4CB8-BF7C-84DF2C89206E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3138984" y="2067177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00D79986-EF49-40DE-B29C-4439773E056E}"/>
                </a:ext>
              </a:extLst>
            </p:cNvPr>
            <p:cNvCxnSpPr>
              <a:stCxn id="26" idx="7"/>
              <a:endCxn id="32" idx="3"/>
            </p:cNvCxnSpPr>
            <p:nvPr/>
          </p:nvCxnSpPr>
          <p:spPr>
            <a:xfrm flipV="1">
              <a:off x="4791711" y="2067177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62E2F8D3-BD9C-4722-9785-5500FB86931E}"/>
                </a:ext>
              </a:extLst>
            </p:cNvPr>
            <p:cNvCxnSpPr>
              <a:stCxn id="31" idx="5"/>
              <a:endCxn id="29" idx="2"/>
            </p:cNvCxnSpPr>
            <p:nvPr/>
          </p:nvCxnSpPr>
          <p:spPr>
            <a:xfrm>
              <a:off x="4791711" y="2067177"/>
              <a:ext cx="2775025" cy="138845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39AC682E-14F1-433B-A289-752CF37C4BD6}"/>
                </a:ext>
              </a:extLst>
            </p:cNvPr>
            <p:cNvCxnSpPr>
              <a:stCxn id="26" idx="5"/>
              <a:endCxn id="37" idx="1"/>
            </p:cNvCxnSpPr>
            <p:nvPr/>
          </p:nvCxnSpPr>
          <p:spPr>
            <a:xfrm>
              <a:off x="4791711" y="3675344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2012441-19E3-4596-873F-0B4C8A3FA161}"/>
                </a:ext>
              </a:extLst>
            </p:cNvPr>
            <p:cNvCxnSpPr>
              <a:stCxn id="36" idx="7"/>
              <a:endCxn id="34" idx="3"/>
            </p:cNvCxnSpPr>
            <p:nvPr/>
          </p:nvCxnSpPr>
          <p:spPr>
            <a:xfrm flipV="1">
              <a:off x="4791711" y="2067177"/>
              <a:ext cx="2866032" cy="277691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F01942F4-0DCB-4BC5-8786-D777058ED303}"/>
                </a:ext>
              </a:extLst>
            </p:cNvPr>
            <p:cNvCxnSpPr>
              <a:stCxn id="37" idx="7"/>
              <a:endCxn id="29" idx="3"/>
            </p:cNvCxnSpPr>
            <p:nvPr/>
          </p:nvCxnSpPr>
          <p:spPr>
            <a:xfrm flipV="1">
              <a:off x="6444438" y="3675344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B2372154-5E33-461B-8446-E5A77F916901}"/>
                </a:ext>
              </a:extLst>
            </p:cNvPr>
            <p:cNvCxnSpPr>
              <a:stCxn id="38" idx="7"/>
              <a:endCxn id="26" idx="3"/>
            </p:cNvCxnSpPr>
            <p:nvPr/>
          </p:nvCxnSpPr>
          <p:spPr>
            <a:xfrm flipV="1">
              <a:off x="3138984" y="3675344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2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Este grafo no es 3-coloreable. ¿Cómo podemos probarlo?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62F7523-B28F-41BB-BD0F-4C3D05F0E1F6}"/>
              </a:ext>
            </a:extLst>
          </p:cNvPr>
          <p:cNvSpPr/>
          <p:nvPr/>
        </p:nvSpPr>
        <p:spPr>
          <a:xfrm>
            <a:off x="3434918" y="3922365"/>
            <a:ext cx="621436" cy="6214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B415EB-EE84-4BA1-95D8-B3B3C3264F45}"/>
              </a:ext>
            </a:extLst>
          </p:cNvPr>
          <p:cNvSpPr/>
          <p:nvPr/>
        </p:nvSpPr>
        <p:spPr>
          <a:xfrm>
            <a:off x="5087645" y="2314198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547A480-DB3C-4525-87A0-844E145ED65E}"/>
              </a:ext>
            </a:extLst>
          </p:cNvPr>
          <p:cNvSpPr/>
          <p:nvPr/>
        </p:nvSpPr>
        <p:spPr>
          <a:xfrm>
            <a:off x="3434918" y="2314198"/>
            <a:ext cx="621436" cy="621436"/>
          </a:xfrm>
          <a:prstGeom prst="ellipse">
            <a:avLst/>
          </a:prstGeom>
          <a:solidFill>
            <a:srgbClr val="FF99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660E055-6024-4971-A16B-52DE1F551B58}"/>
              </a:ext>
            </a:extLst>
          </p:cNvPr>
          <p:cNvSpPr/>
          <p:nvPr/>
        </p:nvSpPr>
        <p:spPr>
          <a:xfrm>
            <a:off x="5087642" y="3922365"/>
            <a:ext cx="621436" cy="621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2421BD4-5FD7-4171-A244-66CF98F8DD04}"/>
              </a:ext>
            </a:extLst>
          </p:cNvPr>
          <p:cNvCxnSpPr>
            <a:stCxn id="33" idx="5"/>
            <a:endCxn id="43" idx="1"/>
          </p:cNvCxnSpPr>
          <p:nvPr/>
        </p:nvCxnSpPr>
        <p:spPr>
          <a:xfrm>
            <a:off x="3965347" y="2844627"/>
            <a:ext cx="1213302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432C170-B126-4594-B369-E82746E955FD}"/>
              </a:ext>
            </a:extLst>
          </p:cNvPr>
          <p:cNvCxnSpPr>
            <a:stCxn id="33" idx="6"/>
            <a:endCxn id="31" idx="2"/>
          </p:cNvCxnSpPr>
          <p:nvPr/>
        </p:nvCxnSpPr>
        <p:spPr>
          <a:xfrm>
            <a:off x="4056354" y="2624916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82303A-1FA3-4857-824D-9B6CBFD7120F}"/>
              </a:ext>
            </a:extLst>
          </p:cNvPr>
          <p:cNvCxnSpPr>
            <a:stCxn id="31" idx="4"/>
            <a:endCxn id="43" idx="0"/>
          </p:cNvCxnSpPr>
          <p:nvPr/>
        </p:nvCxnSpPr>
        <p:spPr>
          <a:xfrm flipH="1">
            <a:off x="5398360" y="2935634"/>
            <a:ext cx="3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E03F57-119B-4D25-8FFD-2B2C5435D47F}"/>
              </a:ext>
            </a:extLst>
          </p:cNvPr>
          <p:cNvCxnSpPr>
            <a:stCxn id="43" idx="2"/>
            <a:endCxn id="28" idx="6"/>
          </p:cNvCxnSpPr>
          <p:nvPr/>
        </p:nvCxnSpPr>
        <p:spPr>
          <a:xfrm flipH="1">
            <a:off x="4056354" y="4233083"/>
            <a:ext cx="10312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E1A07A-785A-415E-970D-B1356E734DA5}"/>
              </a:ext>
            </a:extLst>
          </p:cNvPr>
          <p:cNvCxnSpPr>
            <a:stCxn id="28" idx="0"/>
            <a:endCxn id="33" idx="4"/>
          </p:cNvCxnSpPr>
          <p:nvPr/>
        </p:nvCxnSpPr>
        <p:spPr>
          <a:xfrm flipV="1">
            <a:off x="3745636" y="2935634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0D0B63-27DF-40E8-B94F-0EAF20A9131D}"/>
              </a:ext>
            </a:extLst>
          </p:cNvPr>
          <p:cNvCxnSpPr>
            <a:stCxn id="28" idx="7"/>
            <a:endCxn id="31" idx="3"/>
          </p:cNvCxnSpPr>
          <p:nvPr/>
        </p:nvCxnSpPr>
        <p:spPr>
          <a:xfrm flipV="1">
            <a:off x="3965347" y="2844627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922ADD-89A7-46B1-997A-81E8C623C89E}"/>
              </a:ext>
            </a:extLst>
          </p:cNvPr>
          <p:cNvCxnSpPr>
            <a:stCxn id="31" idx="1"/>
            <a:endCxn id="31" idx="5"/>
          </p:cNvCxnSpPr>
          <p:nvPr/>
        </p:nvCxnSpPr>
        <p:spPr>
          <a:xfrm>
            <a:off x="5178652" y="2405205"/>
            <a:ext cx="439422" cy="439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9EA0693-A621-431C-A6AF-D1ACF07826AA}"/>
              </a:ext>
            </a:extLst>
          </p:cNvPr>
          <p:cNvCxnSpPr>
            <a:stCxn id="31" idx="3"/>
            <a:endCxn id="31" idx="7"/>
          </p:cNvCxnSpPr>
          <p:nvPr/>
        </p:nvCxnSpPr>
        <p:spPr>
          <a:xfrm flipV="1">
            <a:off x="5178652" y="2405205"/>
            <a:ext cx="439422" cy="439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2315-0684-4E6A-BE47-BD611E8B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 err="1"/>
              <a:t>Constraint</a:t>
            </a:r>
            <a:r>
              <a:rPr lang="es-CL" sz="4400" dirty="0"/>
              <a:t> </a:t>
            </a:r>
            <a:r>
              <a:rPr lang="es-CL" sz="4400" dirty="0" err="1"/>
              <a:t>Satisfaction</a:t>
            </a:r>
            <a:r>
              <a:rPr lang="es-CL" sz="4400" dirty="0"/>
              <a:t> </a:t>
            </a:r>
            <a:r>
              <a:rPr lang="es-CL" sz="4400" dirty="0" err="1"/>
              <a:t>Problems</a:t>
            </a:r>
            <a:endParaRPr lang="es-C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9EE-214C-4610-936E-913FE020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Problemas como este se llaman de </a:t>
            </a:r>
            <a:r>
              <a:rPr lang="es-CL" sz="2400" b="1" dirty="0">
                <a:solidFill>
                  <a:schemeClr val="accent2"/>
                </a:solidFill>
              </a:rPr>
              <a:t>satisfacción de restricciones</a:t>
            </a:r>
          </a:p>
          <a:p>
            <a:endParaRPr lang="es-CL" sz="2400" dirty="0"/>
          </a:p>
          <a:p>
            <a:r>
              <a:rPr lang="es-CL" sz="2400" dirty="0"/>
              <a:t>Es una familia entera de problemas de combinatoria</a:t>
            </a:r>
          </a:p>
          <a:p>
            <a:endParaRPr lang="es-CL" sz="2400" dirty="0"/>
          </a:p>
          <a:p>
            <a:r>
              <a:rPr lang="es-CL" sz="2400" dirty="0"/>
              <a:t>¿Cómo podríamos generalizarlo?</a:t>
            </a:r>
          </a:p>
        </p:txBody>
      </p:sp>
    </p:spTree>
    <p:extLst>
      <p:ext uri="{BB962C8B-B14F-4D97-AF65-F5344CB8AC3E}">
        <p14:creationId xmlns:p14="http://schemas.microsoft.com/office/powerpoint/2010/main" val="28633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0E0F-32D3-44AA-9BA4-75E9388F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CSPs en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C750-C3B0-4DB4-B19A-CC65E7F0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84917"/>
            <a:ext cx="8641076" cy="4712724"/>
          </a:xfrm>
        </p:spPr>
        <p:txBody>
          <a:bodyPr anchor="ctr">
            <a:normAutofit fontScale="85000" lnSpcReduction="10000"/>
          </a:bodyPr>
          <a:lstStyle/>
          <a:p>
            <a:r>
              <a:rPr lang="es-CL" dirty="0"/>
              <a:t>Tenemos un conjunto de </a:t>
            </a:r>
            <a:r>
              <a:rPr lang="es-CL" b="1" dirty="0">
                <a:solidFill>
                  <a:schemeClr val="accent2"/>
                </a:solidFill>
              </a:rPr>
              <a:t>variables</a:t>
            </a:r>
          </a:p>
          <a:p>
            <a:endParaRPr lang="es-CL" dirty="0"/>
          </a:p>
          <a:p>
            <a:r>
              <a:rPr lang="es-CL" dirty="0"/>
              <a:t>Cada variable puede tomar ciertos valores: tiene un </a:t>
            </a:r>
            <a:r>
              <a:rPr lang="es-CL" b="1" dirty="0">
                <a:solidFill>
                  <a:schemeClr val="accent2"/>
                </a:solidFill>
              </a:rPr>
              <a:t>dominio</a:t>
            </a:r>
          </a:p>
          <a:p>
            <a:endParaRPr lang="es-CL" dirty="0"/>
          </a:p>
          <a:p>
            <a:r>
              <a:rPr lang="es-CL" dirty="0"/>
              <a:t>Las </a:t>
            </a:r>
            <a:r>
              <a:rPr lang="es-CL" b="1" dirty="0">
                <a:solidFill>
                  <a:schemeClr val="accent2"/>
                </a:solidFill>
              </a:rPr>
              <a:t>restricciones</a:t>
            </a:r>
            <a:r>
              <a:rPr lang="es-CL" dirty="0"/>
              <a:t> prohíben ciertas combinaciones de valores</a:t>
            </a:r>
          </a:p>
          <a:p>
            <a:endParaRPr lang="es-CL" dirty="0"/>
          </a:p>
          <a:p>
            <a:r>
              <a:rPr lang="es-CL" dirty="0"/>
              <a:t>¿Cómo se vería esto en el problema de coloración de grafos?</a:t>
            </a:r>
          </a:p>
        </p:txBody>
      </p:sp>
    </p:spTree>
    <p:extLst>
      <p:ext uri="{BB962C8B-B14F-4D97-AF65-F5344CB8AC3E}">
        <p14:creationId xmlns:p14="http://schemas.microsoft.com/office/powerpoint/2010/main" val="329367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53A1B-7E9D-4564-A0DC-611A8102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Modelación de 3-coloración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30786F-0809-4F27-A05C-52017299D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06" y="1287532"/>
                <a:ext cx="8892539" cy="4904072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Tenemos una variable por cada nodo del grafo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El dominio de cada variable 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Cada arista prohíbe que dos variables tengan el mismo color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30786F-0809-4F27-A05C-52017299D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06" y="1287532"/>
                <a:ext cx="8892539" cy="4904072"/>
              </a:xfrm>
              <a:blipFill>
                <a:blip r:embed="rId2"/>
                <a:stretch>
                  <a:fillRect l="-1371" r="-10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BE00-949F-407F-A708-8AB5087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lo resolvemos?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FE263-5F17-4969-A7FF-2DEB3945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el problema tiene solución, queremos una garantía</a:t>
            </a:r>
          </a:p>
          <a:p>
            <a:endParaRPr lang="es-CL" dirty="0"/>
          </a:p>
          <a:p>
            <a:r>
              <a:rPr lang="es-CL" dirty="0"/>
              <a:t>Si no tiene solución, también queremos una garantía</a:t>
            </a:r>
          </a:p>
          <a:p>
            <a:endParaRPr lang="es-CL" dirty="0"/>
          </a:p>
          <a:p>
            <a:r>
              <a:rPr lang="es-CL" dirty="0"/>
              <a:t>¿Cómo hacemos esto?</a:t>
            </a:r>
          </a:p>
        </p:txBody>
      </p:sp>
    </p:spTree>
    <p:extLst>
      <p:ext uri="{BB962C8B-B14F-4D97-AF65-F5344CB8AC3E}">
        <p14:creationId xmlns:p14="http://schemas.microsoft.com/office/powerpoint/2010/main" val="113267104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793</TotalTime>
  <Words>782</Words>
  <Application>Microsoft Office PowerPoint</Application>
  <PresentationFormat>On-screen Show (4:3)</PresentationFormat>
  <Paragraphs>138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IIC2133</vt:lpstr>
      <vt:lpstr>Estrategias algorítmicas</vt:lpstr>
      <vt:lpstr>Estrategias algorítmicas</vt:lpstr>
      <vt:lpstr>Motivación: Coloración de grafos</vt:lpstr>
      <vt:lpstr>Coloración de grafos</vt:lpstr>
      <vt:lpstr>Coloración de grafos</vt:lpstr>
      <vt:lpstr>Constraint Satisfaction Problems</vt:lpstr>
      <vt:lpstr>CSPs en general</vt:lpstr>
      <vt:lpstr>Modelación de 3-coloración</vt:lpstr>
      <vt:lpstr>¿Cómo lo resolvemos?</vt:lpstr>
      <vt:lpstr>Fuerza bruta</vt:lpstr>
      <vt:lpstr>¿Es posible?</vt:lpstr>
      <vt:lpstr>PowerPoint Presentation</vt:lpstr>
      <vt:lpstr>PowerPoint Presentation</vt:lpstr>
      <vt:lpstr>PowerPoint Presentation</vt:lpstr>
      <vt:lpstr>PowerPoint Presentation</vt:lpstr>
      <vt:lpstr>Backtracking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Salas</dc:title>
  <dc:creator>Vicente Errázuriz Quiroga</dc:creator>
  <cp:lastModifiedBy>Vicente Errázuriz</cp:lastModifiedBy>
  <cp:revision>60</cp:revision>
  <dcterms:created xsi:type="dcterms:W3CDTF">2018-04-17T19:38:35Z</dcterms:created>
  <dcterms:modified xsi:type="dcterms:W3CDTF">2020-10-26T19:57:50Z</dcterms:modified>
</cp:coreProperties>
</file>