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9"/>
  </p:notesMasterIdLst>
  <p:sldIdLst>
    <p:sldId id="362" r:id="rId2"/>
    <p:sldId id="361" r:id="rId3"/>
    <p:sldId id="360" r:id="rId4"/>
    <p:sldId id="363" r:id="rId5"/>
    <p:sldId id="390" r:id="rId6"/>
    <p:sldId id="389" r:id="rId7"/>
    <p:sldId id="392" r:id="rId8"/>
    <p:sldId id="393" r:id="rId9"/>
    <p:sldId id="394" r:id="rId10"/>
    <p:sldId id="395" r:id="rId11"/>
    <p:sldId id="396" r:id="rId12"/>
    <p:sldId id="397" r:id="rId13"/>
    <p:sldId id="391" r:id="rId14"/>
    <p:sldId id="399" r:id="rId15"/>
    <p:sldId id="398" r:id="rId16"/>
    <p:sldId id="388" r:id="rId17"/>
    <p:sldId id="400" r:id="rId18"/>
    <p:sldId id="384" r:id="rId19"/>
    <p:sldId id="365" r:id="rId20"/>
    <p:sldId id="378" r:id="rId21"/>
    <p:sldId id="383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401" r:id="rId32"/>
    <p:sldId id="376" r:id="rId33"/>
    <p:sldId id="386" r:id="rId34"/>
    <p:sldId id="387" r:id="rId35"/>
    <p:sldId id="385" r:id="rId36"/>
    <p:sldId id="382" r:id="rId37"/>
    <p:sldId id="38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5" autoAdjust="0"/>
    <p:restoredTop sz="90969" autoAdjust="0"/>
  </p:normalViewPr>
  <p:slideViewPr>
    <p:cSldViewPr snapToGrid="0" showGuides="1">
      <p:cViewPr varScale="1">
        <p:scale>
          <a:sx n="93" d="100"/>
          <a:sy n="93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31-10-20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Supón que el estaque del auto tiene capacidad infinita.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804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55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cuya raíz es el nodo de partida.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15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29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en que todas las aristas tienen el mismo costo (no negativo),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39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34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36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7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97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Quieres planificar un viaje en auto desde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400" dirty="0"/>
              </a:p>
              <a:p>
                <a:pPr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Los caminos tienen peajes y tiempos de recorrido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s-CL" sz="2400" dirty="0"/>
                  <a:t>¿Cómo hacer para que el viaje te salga lo más barato posible?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s-CL" sz="2400" dirty="0"/>
                  <a:t>¿Y lo m</a:t>
                </a:r>
                <a:r>
                  <a:rPr lang="en-US" sz="2400" dirty="0"/>
                  <a:t>ás corto posible</a:t>
                </a:r>
                <a:r>
                  <a:rPr lang="es-CL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Luego buscamos </a:t>
            </a:r>
            <a:r>
              <a:rPr lang="es-CL" sz="3800" b="1" dirty="0"/>
              <a:t>todos</a:t>
            </a:r>
            <a:r>
              <a:rPr lang="es-CL" sz="3800" dirty="0"/>
              <a:t> los vértices que estén a distancia </a:t>
            </a:r>
            <a:r>
              <a:rPr lang="en-US" sz="4000">
                <a:latin typeface="Calibri" charset="0"/>
                <a:cs typeface="Calibri" charset="0"/>
              </a:rPr>
              <a:t>δ</a:t>
            </a:r>
            <a:r>
              <a:rPr lang="es-CL" sz="3800" dirty="0"/>
              <a:t> = 2 de </a:t>
            </a:r>
            <a:r>
              <a:rPr lang="es-CL" sz="3800" i="1" dirty="0"/>
              <a:t>A</a:t>
            </a:r>
            <a:endParaRPr lang="es-CL" sz="3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967928" y="448382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5311566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7118427" y="3540793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870504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2538261" y="537245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931054" y="2486771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8348490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4440837" y="309843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2470301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943333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980084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409751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3077508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7657674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6507175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507175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3170028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5072604" y="3414314"/>
            <a:ext cx="2138343" cy="21899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3077508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2562821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2470301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2246938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23574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46C44-F40B-BA45-BFDD-00E21331BD85}"/>
              </a:ext>
            </a:extLst>
          </p:cNvPr>
          <p:cNvSpPr txBox="1"/>
          <p:nvPr/>
        </p:nvSpPr>
        <p:spPr>
          <a:xfrm>
            <a:off x="251461" y="1379606"/>
            <a:ext cx="396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Son los vértices alcanzables median-</a:t>
            </a:r>
          </a:p>
          <a:p>
            <a:r>
              <a:rPr lang="en-US" sz="2000"/>
              <a:t>te una arista desde 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 b="1"/>
              <a:t>y</a:t>
            </a:r>
            <a:r>
              <a:rPr lang="en-US" sz="2000"/>
              <a:t> desde </a:t>
            </a:r>
            <a:r>
              <a:rPr lang="en-US" sz="2000" i="1"/>
              <a:t>C</a:t>
            </a:r>
            <a:endParaRPr lang="en-US" sz="200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31E456-7361-B449-9A48-F6755A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52" y="5141475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8F63D96-BF64-BB44-AFD8-79FDEE1B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483" y="3062576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DEE4BFE1-92DD-0343-B0A1-E79F36F5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551" y="568087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F7BE4377-F5DC-5B43-BAF9-5C95B561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414" y="3795139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0C38C3F6-E12B-FF43-9F0E-2FB9F0CD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55" y="2535137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F91DE-5829-FD4A-9699-174C25D96BB4}"/>
              </a:ext>
            </a:extLst>
          </p:cNvPr>
          <p:cNvSpPr txBox="1"/>
          <p:nvPr/>
        </p:nvSpPr>
        <p:spPr>
          <a:xfrm>
            <a:off x="247667" y="4132109"/>
            <a:ext cx="199933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Llegamos a </a:t>
            </a:r>
            <a:r>
              <a:rPr lang="en-US" sz="2000" i="1"/>
              <a:t>H</a:t>
            </a:r>
            <a:br>
              <a:rPr lang="en-US" sz="2000"/>
            </a:br>
            <a:r>
              <a:rPr lang="en-US" sz="2000"/>
              <a:t>desde </a:t>
            </a:r>
            <a:r>
              <a:rPr lang="en-US" sz="2000" i="1"/>
              <a:t>E</a:t>
            </a:r>
            <a:r>
              <a:rPr lang="en-US" sz="2000"/>
              <a:t>; también</a:t>
            </a:r>
          </a:p>
          <a:p>
            <a:r>
              <a:rPr lang="en-US" sz="2000"/>
              <a:t>podríamos haber</a:t>
            </a:r>
          </a:p>
          <a:p>
            <a:r>
              <a:rPr lang="en-US" sz="2000"/>
              <a:t>llegado desde </a:t>
            </a:r>
            <a:r>
              <a:rPr lang="en-US" sz="2000" i="1"/>
              <a:t>C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989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Ahora buscamos </a:t>
            </a:r>
            <a:r>
              <a:rPr lang="es-CL" sz="3800" b="1" dirty="0"/>
              <a:t>todos</a:t>
            </a:r>
            <a:r>
              <a:rPr lang="es-CL" sz="3800" dirty="0"/>
              <a:t> los vértices que estén a distancia </a:t>
            </a:r>
            <a:r>
              <a:rPr lang="en-US" sz="4000">
                <a:latin typeface="Calibri" charset="0"/>
                <a:cs typeface="Calibri" charset="0"/>
              </a:rPr>
              <a:t>δ</a:t>
            </a:r>
            <a:r>
              <a:rPr lang="es-CL" sz="3800" dirty="0"/>
              <a:t> = 3 de </a:t>
            </a:r>
            <a:r>
              <a:rPr lang="es-CL" sz="3800" i="1" dirty="0"/>
              <a:t>A</a:t>
            </a:r>
            <a:endParaRPr lang="es-CL" sz="3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967928" y="448382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5311566" y="137960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7118427" y="3540793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870504" y="1939062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2538261" y="537245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931054" y="2486771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8348490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4440837" y="309843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2470301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943333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980084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409751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3077508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7657674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6507175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507175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3170028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5072604" y="3414314"/>
            <a:ext cx="2138343" cy="21899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3077508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2562821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2470301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2246938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23574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46C44-F40B-BA45-BFDD-00E21331BD85}"/>
              </a:ext>
            </a:extLst>
          </p:cNvPr>
          <p:cNvSpPr txBox="1"/>
          <p:nvPr/>
        </p:nvSpPr>
        <p:spPr>
          <a:xfrm>
            <a:off x="251461" y="1379606"/>
            <a:ext cx="396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Son los vértices alcanzables median-</a:t>
            </a:r>
          </a:p>
          <a:p>
            <a:r>
              <a:rPr lang="en-US" sz="2000"/>
              <a:t>te una arista desde </a:t>
            </a:r>
            <a:r>
              <a:rPr lang="en-US" sz="2000" i="1"/>
              <a:t>H</a:t>
            </a:r>
            <a:r>
              <a:rPr lang="en-US" sz="2000"/>
              <a:t> </a:t>
            </a:r>
            <a:r>
              <a:rPr lang="en-US" sz="2000" b="1"/>
              <a:t>y</a:t>
            </a:r>
            <a:r>
              <a:rPr lang="en-US" sz="2000"/>
              <a:t> desde </a:t>
            </a:r>
            <a:r>
              <a:rPr lang="en-US" sz="2000" i="1"/>
              <a:t>F</a:t>
            </a:r>
            <a:endParaRPr lang="en-US" sz="200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31E456-7361-B449-9A48-F6755A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52" y="5141475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8F63D96-BF64-BB44-AFD8-79FDEE1B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483" y="3062576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DEE4BFE1-92DD-0343-B0A1-E79F36F5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551" y="568087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F7BE4377-F5DC-5B43-BAF9-5C95B561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414" y="3795139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0C38C3F6-E12B-FF43-9F0E-2FB9F0CD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55" y="2535137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6982ADFA-764A-3B4D-A65A-C81E8CAC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066" y="2024111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3</a:t>
            </a:r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id="{EBAF56A6-62E7-3049-80C1-5518BD9B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546" y="204011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3</a:t>
            </a:r>
          </a:p>
        </p:txBody>
      </p:sp>
    </p:spTree>
    <p:extLst>
      <p:ext uri="{BB962C8B-B14F-4D97-AF65-F5344CB8AC3E}">
        <p14:creationId xmlns:p14="http://schemas.microsoft.com/office/powerpoint/2010/main" val="81044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Y ahora buscamos </a:t>
            </a:r>
            <a:r>
              <a:rPr lang="es-CL" sz="3800" b="1" dirty="0"/>
              <a:t>todos</a:t>
            </a:r>
            <a:r>
              <a:rPr lang="es-CL" sz="3800" dirty="0"/>
              <a:t> los vértices que estén a distancia </a:t>
            </a:r>
            <a:r>
              <a:rPr lang="en-US" sz="4000">
                <a:latin typeface="Calibri" charset="0"/>
                <a:cs typeface="Calibri" charset="0"/>
              </a:rPr>
              <a:t>δ</a:t>
            </a:r>
            <a:r>
              <a:rPr lang="es-CL" sz="3800" dirty="0"/>
              <a:t> = 4 de </a:t>
            </a:r>
            <a:r>
              <a:rPr lang="es-CL" sz="3800" i="1" dirty="0"/>
              <a:t>A</a:t>
            </a:r>
            <a:endParaRPr lang="es-CL" sz="3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967928" y="448382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5311566" y="137960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7118427" y="3540793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870504" y="1939062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2538261" y="537245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931054" y="2486771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8348490" y="5372457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4440837" y="309843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2470301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943333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980084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409751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3077508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7657674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6507175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507175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3170028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5072604" y="3414314"/>
            <a:ext cx="2138343" cy="21899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3077508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2562821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2470301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2246938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23574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46C44-F40B-BA45-BFDD-00E21331BD85}"/>
              </a:ext>
            </a:extLst>
          </p:cNvPr>
          <p:cNvSpPr txBox="1"/>
          <p:nvPr/>
        </p:nvSpPr>
        <p:spPr>
          <a:xfrm>
            <a:off x="251461" y="1379606"/>
            <a:ext cx="396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Son los vértices alcanzables median-</a:t>
            </a:r>
          </a:p>
          <a:p>
            <a:r>
              <a:rPr lang="en-US" sz="2000"/>
              <a:t>te una arista desde </a:t>
            </a:r>
            <a:r>
              <a:rPr lang="en-US" sz="2000" i="1"/>
              <a:t>D</a:t>
            </a:r>
            <a:r>
              <a:rPr lang="en-US" sz="2000"/>
              <a:t> </a:t>
            </a:r>
            <a:r>
              <a:rPr lang="en-US" sz="2000" b="1"/>
              <a:t>y</a:t>
            </a:r>
            <a:r>
              <a:rPr lang="en-US" sz="2000"/>
              <a:t> desde </a:t>
            </a:r>
            <a:r>
              <a:rPr lang="en-US" sz="2000" i="1"/>
              <a:t>B</a:t>
            </a:r>
            <a:endParaRPr lang="en-US" sz="200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31E456-7361-B449-9A48-F6755A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52" y="5141475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8F63D96-BF64-BB44-AFD8-79FDEE1B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483" y="3062576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DEE4BFE1-92DD-0343-B0A1-E79F36F5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551" y="568087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F7BE4377-F5DC-5B43-BAF9-5C95B561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414" y="3795139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0C38C3F6-E12B-FF43-9F0E-2FB9F0CD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55" y="2535137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6982ADFA-764A-3B4D-A65A-C81E8CAC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066" y="2024111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3</a:t>
            </a:r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id="{EBAF56A6-62E7-3049-80C1-5518BD9B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546" y="204011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3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A4231078-282C-2F4E-9F20-08FF1CEC5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72" y="5834439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89FDE6-A594-D04E-A5A2-B16315C92246}"/>
              </a:ext>
            </a:extLst>
          </p:cNvPr>
          <p:cNvSpPr txBox="1"/>
          <p:nvPr/>
        </p:nvSpPr>
        <p:spPr>
          <a:xfrm>
            <a:off x="247667" y="4132109"/>
            <a:ext cx="190885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En este ejemplo,</a:t>
            </a:r>
          </a:p>
          <a:p>
            <a:r>
              <a:rPr lang="en-US" sz="2000"/>
              <a:t>el algoritmo</a:t>
            </a:r>
          </a:p>
          <a:p>
            <a:r>
              <a:rPr lang="en-US" sz="2000"/>
              <a:t>termina aquí</a:t>
            </a:r>
          </a:p>
        </p:txBody>
      </p:sp>
    </p:spTree>
    <p:extLst>
      <p:ext uri="{BB962C8B-B14F-4D97-AF65-F5344CB8AC3E}">
        <p14:creationId xmlns:p14="http://schemas.microsoft.com/office/powerpoint/2010/main" val="280035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F532-EB12-BF4B-84CF-2935283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Propiedad de BFS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0F484-26E3-424F-8170-30C02D4B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BFS nos asegura que cuando llegamos por primera vez a (descubrimos) un vértice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llegamos a través del </a:t>
            </a:r>
            <a:r>
              <a:rPr lang="en-US" b="1"/>
              <a:t>menor número de aristas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¿Por qué?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Primero llegamos a </a:t>
            </a:r>
            <a:r>
              <a:rPr lang="en-US" b="1"/>
              <a:t>todos</a:t>
            </a:r>
            <a:r>
              <a:rPr lang="en-US"/>
              <a:t> los vértices que están a una distancia </a:t>
            </a:r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/>
              <a:t> = </a:t>
            </a:r>
            <a:r>
              <a:rPr lang="en-US" i="1"/>
              <a:t>k</a:t>
            </a:r>
            <a:r>
              <a:rPr lang="en-US"/>
              <a:t> aristas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antes de llegar a cualquier vértice que esté a una distancia </a:t>
            </a:r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/>
              <a:t>+1 aristas</a:t>
            </a:r>
          </a:p>
        </p:txBody>
      </p:sp>
    </p:spTree>
    <p:extLst>
      <p:ext uri="{BB962C8B-B14F-4D97-AF65-F5344CB8AC3E}">
        <p14:creationId xmlns:p14="http://schemas.microsoft.com/office/powerpoint/2010/main" val="85522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CC5-CA83-B144-BD27-8ED0C3A5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Implementación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ACD0-7F7D-FB48-B282-0F6241DC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400"/>
              <a:t>Hay que distinguir los vértices descubiertos de los vértices aún no descubiertos: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000"/>
              <a:t>usamos dos colores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000"/>
              <a:t>si además queremos distinguir los vértices descubiertos que aún tienen vértices vecinos por descubrir, de aquellos para los cuales ya descubrimos a todos sus vecinos, entonces usamos tres colores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400"/>
              <a:t>Hay que almacenar los vértices recién descubiertos de manera de revisar todas las aristas que salen de un vértice a distancia </a:t>
            </a:r>
            <a:r>
              <a:rPr lang="en-US" sz="24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400"/>
              <a:t> = </a:t>
            </a:r>
            <a:r>
              <a:rPr lang="en-US" sz="2400" i="1"/>
              <a:t>k</a:t>
            </a:r>
            <a:r>
              <a:rPr lang="en-US" sz="2400"/>
              <a:t> antes de revisar cualquier arista que salga de un vértice a distancia </a:t>
            </a:r>
            <a:r>
              <a:rPr lang="en-US" sz="24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400"/>
              <a:t> = </a:t>
            </a:r>
            <a:r>
              <a:rPr lang="en-US" sz="2400" i="1"/>
              <a:t>k</a:t>
            </a:r>
            <a:r>
              <a:rPr lang="en-US" sz="2400"/>
              <a:t>+1 :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000"/>
              <a:t>cuando descubrimos un vértice, lo ponemos en una cola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2000"/>
              <a:t>cuando tomamos un vértice para revisar sus aristas, lo sacamos de la cola</a:t>
            </a:r>
          </a:p>
        </p:txBody>
      </p:sp>
    </p:spTree>
    <p:extLst>
      <p:ext uri="{BB962C8B-B14F-4D97-AF65-F5344CB8AC3E}">
        <p14:creationId xmlns:p14="http://schemas.microsoft.com/office/powerpoint/2010/main" val="111892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FE8-ED8F-5949-A6AE-E24D15A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en pseudo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1084-9DE2-694E-B255-01A4AFD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BFS(s):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V–{s}: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u.color = white; u.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=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=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s.color = gray; s.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= 0;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[s] =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Q = cola;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 = Q.dequeue()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v.color == white: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v.color = gray; v.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= u.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+1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= u; Q.enqueue(v)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u.color = black</a:t>
            </a:r>
            <a:endParaRPr lang="en-US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¿Cuál es la propiedad de </a:t>
            </a:r>
            <a:r>
              <a:rPr lang="es-CL" sz="2400" b="1" dirty="0">
                <a:solidFill>
                  <a:schemeClr val="accent2"/>
                </a:solidFill>
              </a:rPr>
              <a:t>BFS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Si </a:t>
            </a:r>
            <a:r>
              <a:rPr lang="es-CL" sz="2400" b="1" dirty="0">
                <a:solidFill>
                  <a:schemeClr val="accent2"/>
                </a:solidFill>
              </a:rPr>
              <a:t>marcamos</a:t>
            </a:r>
            <a:r>
              <a:rPr lang="es-CL" sz="2400" dirty="0"/>
              <a:t> cada arista que queda como padre de un nodo,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¿qué </a:t>
            </a:r>
            <a:r>
              <a:rPr lang="es-CL" sz="2400" b="1" dirty="0">
                <a:solidFill>
                  <a:schemeClr val="accent2"/>
                </a:solidFill>
              </a:rPr>
              <a:t>representa</a:t>
            </a:r>
            <a:r>
              <a:rPr lang="es-CL" sz="2400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397882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5F03-AC05-7F46-8147-B88FFC2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Volvamos a nuestro problema original:</a:t>
            </a:r>
            <a:br>
              <a:rPr lang="en-US" sz="4000"/>
            </a:br>
            <a:r>
              <a:rPr lang="en-US" sz="4000"/>
              <a:t>rutas más cortas en un grafo con costos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C0B9F5-ED0E-734D-A819-37082C39677E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F5EA2-1A29-104A-96AA-ACEA53722012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F7E6C5-5258-DD45-B40C-323FFFFF351B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F1C55-9573-3F41-BC0B-185A4BCEA00A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36B904-210D-7A47-93FE-70608165FA64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4F8FD-22F2-094B-8768-0188B2DF5F18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6B93A1-C753-F64D-9221-03B78F4FE167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2AC2D5-CD17-B74E-A1F3-6F327B9496EF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BACDF-60FA-F94C-A291-B97C66532A9C}"/>
              </a:ext>
            </a:extLst>
          </p:cNvPr>
          <p:cNvCxnSpPr>
            <a:cxnSpLocks/>
            <a:stCxn id="9" idx="7"/>
            <a:endCxn id="5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FCC91-28E4-2C41-8E19-088F5C1A59E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255247-3E07-E24D-A2FF-3F0569B05C2D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A13FB-7F3B-E947-BEB3-3C38A1F92C4B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D3F6C2-2EE2-B949-9E74-EF4603B57456}"/>
              </a:ext>
            </a:extLst>
          </p:cNvPr>
          <p:cNvCxnSpPr>
            <a:cxnSpLocks/>
            <a:stCxn id="10" idx="3"/>
            <a:endCxn id="8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0A67F-C90F-3243-865F-8F8AE2F5ADF9}"/>
              </a:ext>
            </a:extLst>
          </p:cNvPr>
          <p:cNvCxnSpPr>
            <a:stCxn id="10" idx="1"/>
            <a:endCxn id="6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2F924C-E831-854B-9B32-C0E9C930FBE1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FCC4AC-E44B-654C-B980-AE73A3742DCF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B7431C-124A-3543-8BA2-EC0F4397B44D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D60C6-A371-9944-B849-FA3176042B91}"/>
              </a:ext>
            </a:extLst>
          </p:cNvPr>
          <p:cNvCxnSpPr>
            <a:cxnSpLocks/>
            <a:stCxn id="6" idx="1"/>
            <a:endCxn id="11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93A560-9692-CC43-9669-8197C061657D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0285C2-0095-5445-AC9C-8FBAFD9837AD}"/>
              </a:ext>
            </a:extLst>
          </p:cNvPr>
          <p:cNvCxnSpPr>
            <a:cxnSpLocks/>
            <a:stCxn id="11" idx="1"/>
            <a:endCxn id="9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FBACD-DB33-0042-8C04-1993E0747A20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FCD528-C150-8D4B-AE36-9BD2DED35876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A71909-8329-0645-8978-76CBE3577AF3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C57D35-DC4F-364C-8FD8-81D26CEA1E8C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A528-4A7F-484C-B53B-BF4B7CB09533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9E106B-B1BD-F847-986A-7CB6B076BD9C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05407-61EE-324B-8102-6B7FFCC80D9A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E66C0B-E79F-A441-B183-88AD06AD576A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70D73-E757-A44C-AAC4-9536EBBFB917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E2334E-2339-BC48-B5C2-9297BF7E1A31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B93EA3-0C57-C44E-86C0-624FF62DFBCB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5F7C7-7FBE-7C43-ADC8-E6E617406E9C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5EA53-C597-CE4D-9809-C84F21D71B9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CDDF8-6AFF-8840-901B-FF78032B8726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DF1A29-9021-5345-8EB0-7FC370870401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B52936-7050-3D49-951C-4B1F0DDC2D4B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61509-89B4-A844-93EB-EE0519E8F4E1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7BD24-57E7-A741-9B89-410283501868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40138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A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76268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direccional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Propiedades del problema</a:t>
            </a:r>
            <a:br>
              <a:rPr lang="es-CL" sz="4000" dirty="0"/>
            </a:br>
            <a:r>
              <a:rPr lang="es-CL" sz="4000" dirty="0"/>
              <a:t>de rutas m</a:t>
            </a:r>
            <a:r>
              <a:rPr lang="en-US" sz="4000" dirty="0"/>
              <a:t>ás cortas</a:t>
            </a:r>
            <a:endParaRPr lang="es-C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CBDA-496D-45B4-89A7-668F9C2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Las rutas son direccionales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Los costos pueden representar distancias, tiempos de viajes, consumo de combustible, costos de peajes, etc.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Puede que haya v</a:t>
            </a:r>
            <a:r>
              <a:rPr lang="en-US" sz="2400" dirty="0"/>
              <a:t>é</a:t>
            </a:r>
            <a:r>
              <a:rPr lang="es-CL" sz="2400" dirty="0"/>
              <a:t>rtices inalcanzables desde el v</a:t>
            </a:r>
            <a:r>
              <a:rPr lang="en-US" sz="2400" dirty="0"/>
              <a:t>értice de partida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Si hay costos negativos, es m</a:t>
            </a:r>
            <a:r>
              <a:rPr lang="en-US" sz="2400" dirty="0"/>
              <a:t>ás complicado resolver el problema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dirty="0"/>
              <a:t>Las rutas más cortas pueden no ser únicas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“BFS++”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¿Cómo podemos extender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sz="2400" dirty="0"/>
                  <a:t> para este problema?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Queremos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sz="2400" dirty="0"/>
                  <a:t> que al sacar un nodo de la cola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s-CL" sz="2400" b="1" dirty="0"/>
                  <a:t>, </a:t>
                </a:r>
                <a:r>
                  <a:rPr lang="es-CL" sz="2400" dirty="0"/>
                  <a:t>hemos encontrado ese nodo por la ruta más corta: de menor costo acumulado (y no necesariamente con el menor número de aristas)</a:t>
                </a:r>
                <a:endParaRPr lang="es-CL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58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6350" cmpd="sng">
            <a:solidFill>
              <a:srgbClr val="10253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8738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409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4736026" y="3451404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88320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7699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81799"/>
            <a:ext cx="1477725" cy="93478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81799"/>
            <a:ext cx="2762007" cy="78448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11426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98272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047014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28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76999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81799"/>
            <a:ext cx="1477725" cy="934787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81799"/>
            <a:ext cx="2762007" cy="78448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45575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29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1735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Rutas más baratas (o m</a:t>
            </a:r>
            <a:r>
              <a:rPr lang="en-US" dirty="0"/>
              <a:t>ás cortas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Debemos buscar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sz="2400" dirty="0"/>
                  <a:t>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400" dirty="0"/>
                  <a:t>, es decir,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sz="2400" dirty="0"/>
                  <a:t>de sus aristas debe ser mínima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30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92189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30680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67815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8974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39638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76999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44438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512515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510068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916403"/>
            <a:ext cx="1753929" cy="3423235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510068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301359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827129"/>
            <a:ext cx="3124365" cy="950528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512515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7463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30903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509451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81799"/>
            <a:ext cx="1477725" cy="934787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81799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415836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FE8-ED8F-5949-A6AE-E24D15A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en pseudo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1084-9DE2-694E-B255-01A4AFD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Dijkstra(s):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 u.color = white; d[u]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=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=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Q = </a:t>
            </a:r>
            <a:r>
              <a:rPr lang="en-US" altLang="ja-JP" i="1">
                <a:latin typeface="Consolas" charset="0"/>
                <a:ea typeface="ＭＳ Ｐゴシック" charset="0"/>
                <a:cs typeface="Consolas" charset="0"/>
              </a:rPr>
              <a:t>cola</a:t>
            </a:r>
            <a:endParaRPr lang="en-US" altLang="ja-JP">
              <a:latin typeface="Consolas" charset="0"/>
              <a:ea typeface="ＭＳ Ｐゴシック" charset="0"/>
              <a:cs typeface="Consolas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s.color = gray; d[s] = 0;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 = Q.dequeue()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v.color == white or v.color == gray: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if d[v] &gt; d[u]+costo(u,v):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	d[v] = d[u]+costo(u,v);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= u</a:t>
            </a:r>
          </a:p>
          <a:p>
            <a:pPr marL="3175" indent="-90488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if v.color == white: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	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v.color = gray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Q.enqueue(v)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u.color = black</a:t>
            </a:r>
            <a:endParaRPr lang="en-US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11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Una ruta más corta cumple la propiedad de </a:t>
            </a:r>
            <a:r>
              <a:rPr lang="en-US" sz="4000" b="1" i="1"/>
              <a:t>subestructura óptima</a:t>
            </a:r>
            <a:endParaRPr lang="es-CL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Los algoritmos para encontrar rutas más cortas usan la siguiente propiedad:</a:t>
            </a:r>
          </a:p>
          <a:p>
            <a:pPr>
              <a:lnSpc>
                <a:spcPct val="100000"/>
              </a:lnSpc>
            </a:pPr>
            <a:r>
              <a:rPr lang="en-US" sz="2400" b="1"/>
              <a:t>Todas las subrutas en una ruta más corta </a:t>
            </a:r>
            <a:r>
              <a:rPr lang="en-US" sz="2400" b="1" i="1"/>
              <a:t>p</a:t>
            </a:r>
            <a:r>
              <a:rPr lang="en-US" sz="2400" b="1"/>
              <a:t> entre dos vértices </a:t>
            </a:r>
            <a:r>
              <a:rPr lang="en-US" sz="2400" b="1" i="1"/>
              <a:t>v</a:t>
            </a:r>
            <a:r>
              <a:rPr lang="en-US" sz="2400" b="1" baseline="-25000"/>
              <a:t>0</a:t>
            </a:r>
            <a:r>
              <a:rPr lang="en-US" sz="2400" b="1"/>
              <a:t> y </a:t>
            </a:r>
            <a:r>
              <a:rPr lang="en-US" sz="2400" b="1" i="1"/>
              <a:t>v</a:t>
            </a:r>
            <a:r>
              <a:rPr lang="en-US" sz="2400" b="1" i="1" baseline="-25000"/>
              <a:t>k</a:t>
            </a:r>
            <a:r>
              <a:rPr lang="en-US" sz="2400" b="1"/>
              <a:t> son también rutas más cortas</a:t>
            </a:r>
          </a:p>
          <a:p>
            <a:pPr>
              <a:lnSpc>
                <a:spcPct val="100000"/>
              </a:lnSpc>
            </a:pPr>
            <a:r>
              <a:rPr lang="en-US" sz="2400"/>
              <a:t>Si </a:t>
            </a:r>
            <a:r>
              <a:rPr lang="en-US" sz="2400" i="1"/>
              <a:t>p</a:t>
            </a:r>
            <a:r>
              <a:rPr lang="en-US" sz="2400"/>
              <a:t> = 〈</a:t>
            </a:r>
            <a:r>
              <a:rPr lang="en-US" sz="2400" i="1"/>
              <a:t>v</a:t>
            </a:r>
            <a:r>
              <a:rPr lang="en-US" sz="2400" baseline="-25000"/>
              <a:t>0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 baseline="-25000"/>
              <a:t>1</a:t>
            </a:r>
            <a:r>
              <a:rPr lang="en-US" sz="2400"/>
              <a:t>, …, </a:t>
            </a:r>
            <a:r>
              <a:rPr lang="en-US" sz="2400" i="1"/>
              <a:t>v</a:t>
            </a:r>
            <a:r>
              <a:rPr lang="en-US" sz="2400" i="1" baseline="-25000"/>
              <a:t>k</a:t>
            </a:r>
            <a:r>
              <a:rPr lang="en-US" sz="2400"/>
              <a:t>〉</a:t>
            </a:r>
          </a:p>
          <a:p>
            <a:pPr>
              <a:lnSpc>
                <a:spcPct val="100000"/>
              </a:lnSpc>
            </a:pPr>
            <a:r>
              <a:rPr lang="en-US" sz="2400"/>
              <a:t>… sea </a:t>
            </a:r>
            <a:r>
              <a:rPr lang="en-US" sz="2400" i="1"/>
              <a:t>p</a:t>
            </a:r>
            <a:r>
              <a:rPr lang="en-US" sz="2400" i="1" baseline="-25000"/>
              <a:t>ij</a:t>
            </a:r>
            <a:r>
              <a:rPr lang="en-US" sz="2400"/>
              <a:t> = 〈</a:t>
            </a:r>
            <a:r>
              <a:rPr lang="en-US" sz="2400" i="1"/>
              <a:t>v</a:t>
            </a:r>
            <a:r>
              <a:rPr lang="en-US" sz="2400" i="1" baseline="-25000"/>
              <a:t>i</a:t>
            </a:r>
            <a:r>
              <a:rPr lang="en-US" sz="2400"/>
              <a:t>, …, </a:t>
            </a:r>
            <a:r>
              <a:rPr lang="en-US" sz="2400" i="1"/>
              <a:t>v</a:t>
            </a:r>
            <a:r>
              <a:rPr lang="en-US" sz="2400" i="1" baseline="-25000"/>
              <a:t>j</a:t>
            </a:r>
            <a:r>
              <a:rPr lang="en-US" sz="2400"/>
              <a:t>〉, 0 ≤ </a:t>
            </a:r>
            <a:r>
              <a:rPr lang="en-US" sz="2400" i="1"/>
              <a:t>i</a:t>
            </a:r>
            <a:r>
              <a:rPr lang="en-US" sz="2400"/>
              <a:t> ≤ </a:t>
            </a:r>
            <a:r>
              <a:rPr lang="en-US" sz="2400" i="1"/>
              <a:t>j</a:t>
            </a:r>
            <a:r>
              <a:rPr lang="en-US" sz="2400"/>
              <a:t> ≤ </a:t>
            </a:r>
            <a:r>
              <a:rPr lang="en-US" sz="2400" i="1"/>
              <a:t>k</a:t>
            </a:r>
          </a:p>
          <a:p>
            <a:pPr>
              <a:lnSpc>
                <a:spcPct val="100000"/>
              </a:lnSpc>
            </a:pPr>
            <a:r>
              <a:rPr lang="en-US" sz="2400"/>
              <a:t>… entonces </a:t>
            </a:r>
            <a:r>
              <a:rPr lang="en-US" sz="2400" i="1"/>
              <a:t>p</a:t>
            </a:r>
            <a:r>
              <a:rPr lang="en-US" sz="2400" i="1" baseline="-25000"/>
              <a:t>ij</a:t>
            </a:r>
            <a:r>
              <a:rPr lang="en-US" sz="2400"/>
              <a:t> es una ruta más corta de </a:t>
            </a:r>
            <a:r>
              <a:rPr lang="en-US" sz="2400" i="1"/>
              <a:t>v</a:t>
            </a:r>
            <a:r>
              <a:rPr lang="en-US" sz="2400" i="1" baseline="-25000"/>
              <a:t>i</a:t>
            </a:r>
            <a:r>
              <a:rPr lang="en-US" sz="2400"/>
              <a:t> a </a:t>
            </a:r>
            <a:r>
              <a:rPr lang="en-US" sz="2400" i="1"/>
              <a:t>v</a:t>
            </a:r>
            <a:r>
              <a:rPr lang="en-US" sz="2400" i="1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A3BB-E2D3-9747-ADF6-DFEAD1A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 propiedad de </a:t>
            </a:r>
            <a:r>
              <a:rPr lang="en-US" b="1" i="1"/>
              <a:t>desigualdad triangular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4CA44-6FEC-8D4A-A267-B346B806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Sea δ(s,v) el costo de la ruta más corta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v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Si la (una) ruta más corta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v</a:t>
            </a:r>
            <a:r>
              <a:rPr lang="en-US" sz="2400"/>
              <a:t> puede descomponerse en una ruta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u</a:t>
            </a:r>
            <a:r>
              <a:rPr lang="en-US" sz="2400"/>
              <a:t> seguida de la arista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entonces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=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u</a:t>
            </a:r>
            <a:r>
              <a:rPr lang="en-US" sz="2400"/>
              <a:t>) + </a:t>
            </a:r>
            <a:r>
              <a:rPr lang="en-US" sz="2400">
                <a:latin typeface="Consolas"/>
                <a:cs typeface="Consolas"/>
              </a:rPr>
              <a:t>ω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y para todas las aristas (</a:t>
            </a:r>
            <a:r>
              <a:rPr lang="en-US" sz="2400" i="1"/>
              <a:t>r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∈ </a:t>
            </a:r>
            <a:r>
              <a:rPr lang="en-US" sz="2400" i="1"/>
              <a:t>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≤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r</a:t>
            </a:r>
            <a:r>
              <a:rPr lang="en-US" sz="2400"/>
              <a:t>) + </a:t>
            </a:r>
            <a:r>
              <a:rPr lang="en-US" sz="2400">
                <a:latin typeface="Consolas"/>
                <a:cs typeface="Consolas"/>
              </a:rPr>
              <a:t>ω</a:t>
            </a:r>
            <a:r>
              <a:rPr lang="en-US" sz="2400"/>
              <a:t>(</a:t>
            </a:r>
            <a:r>
              <a:rPr lang="en-US" sz="2400" i="1"/>
              <a:t>r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21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85683-F3B8-CA4F-AD2C-A04BFC88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Demostración de la corrección</a:t>
            </a:r>
            <a:br>
              <a:rPr lang="en-US" sz="3600"/>
            </a:br>
            <a:r>
              <a:rPr lang="en-US" sz="3600"/>
              <a:t>del algoritmo de Dijkstra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56E80-DD1B-0246-A441-E7DD2660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510748"/>
            <a:ext cx="8641076" cy="4680856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200" dirty="0"/>
              <a:t>1. Sea </a:t>
            </a:r>
            <a:r>
              <a:rPr lang="es-ES_tradnl" sz="2200" i="1" dirty="0"/>
              <a:t>u</a:t>
            </a:r>
            <a:r>
              <a:rPr lang="es-ES_tradnl" sz="2200" dirty="0"/>
              <a:t> el primer vértice tal que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u</a:t>
            </a:r>
            <a:r>
              <a:rPr lang="es-ES_tradnl" sz="2200" dirty="0"/>
              <a:t>] ≠ δ(s, u) al ingresar a </a:t>
            </a:r>
            <a:r>
              <a:rPr lang="es-ES_tradnl" sz="2200" i="1" dirty="0"/>
              <a:t>S</a:t>
            </a:r>
            <a:endParaRPr lang="es-ES_tradnl" sz="2200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200" dirty="0"/>
              <a:t>2. Sean </a:t>
            </a:r>
            <a:r>
              <a:rPr lang="es-ES_tradnl" sz="2200" i="1" dirty="0"/>
              <a:t>p</a:t>
            </a:r>
            <a:r>
              <a:rPr lang="es-ES_tradnl" sz="2200" dirty="0"/>
              <a:t> la ruta más corta de </a:t>
            </a:r>
            <a:r>
              <a:rPr lang="es-ES_tradnl" sz="2200" i="1" dirty="0"/>
              <a:t>s</a:t>
            </a:r>
            <a:r>
              <a:rPr lang="es-ES_tradnl" sz="2200" dirty="0"/>
              <a:t> a </a:t>
            </a:r>
            <a:r>
              <a:rPr lang="es-ES_tradnl" sz="2200" i="1" dirty="0"/>
              <a:t>u</a:t>
            </a:r>
          </a:p>
          <a:p>
            <a:pPr marL="9159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 i="1" dirty="0"/>
              <a:t>y</a:t>
            </a:r>
            <a:r>
              <a:rPr lang="es-ES_tradnl" sz="2200" dirty="0"/>
              <a:t> el primer vértice en </a:t>
            </a:r>
            <a:r>
              <a:rPr lang="es-ES_tradnl" sz="2200" i="1" dirty="0"/>
              <a:t>p</a:t>
            </a:r>
            <a:r>
              <a:rPr lang="es-ES_tradnl" sz="2200" dirty="0"/>
              <a:t> tal que y ∉ </a:t>
            </a:r>
            <a:r>
              <a:rPr lang="es-ES_tradnl" sz="2200" i="1" dirty="0"/>
              <a:t>S</a:t>
            </a:r>
          </a:p>
          <a:p>
            <a:pPr marL="9159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 i="1" dirty="0"/>
              <a:t>x</a:t>
            </a:r>
            <a:r>
              <a:rPr lang="es-ES_tradnl" sz="2200" dirty="0"/>
              <a:t> ∈ </a:t>
            </a:r>
            <a:r>
              <a:rPr lang="es-ES_tradnl" sz="2200" i="1" dirty="0"/>
              <a:t>S</a:t>
            </a:r>
            <a:r>
              <a:rPr lang="es-ES_tradnl" sz="2200" dirty="0"/>
              <a:t> el predecesor de </a:t>
            </a:r>
            <a:r>
              <a:rPr lang="es-ES_tradnl" sz="2200" i="1" dirty="0"/>
              <a:t>y</a:t>
            </a:r>
            <a:r>
              <a:rPr lang="es-ES_tradnl" sz="2200" dirty="0"/>
              <a:t> :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x</a:t>
            </a:r>
            <a:r>
              <a:rPr lang="es-ES_tradnl" sz="2200" dirty="0"/>
              <a:t>] = δ(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x</a:t>
            </a:r>
            <a:r>
              <a:rPr lang="es-ES_tradnl" sz="2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 dirty="0"/>
              <a:t>3. Como la arista (</a:t>
            </a:r>
            <a:r>
              <a:rPr lang="es-ES_tradnl" sz="2200" i="1" dirty="0"/>
              <a:t>x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fue reducida al ingresar </a:t>
            </a:r>
            <a:r>
              <a:rPr lang="es-ES_tradnl" sz="2200" i="1" dirty="0"/>
              <a:t>x</a:t>
            </a:r>
            <a:r>
              <a:rPr lang="es-ES_tradnl" sz="2200" dirty="0"/>
              <a:t> a </a:t>
            </a:r>
            <a:r>
              <a:rPr lang="es-ES_tradnl" sz="2200" i="1" dirty="0"/>
              <a:t>S</a:t>
            </a:r>
            <a:r>
              <a:rPr lang="es-ES_tradnl" sz="2200" dirty="0"/>
              <a:t>, entonces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y</a:t>
            </a:r>
            <a:r>
              <a:rPr lang="es-ES_tradnl" sz="2200" dirty="0"/>
              <a:t>] = δ</a:t>
            </a:r>
            <a:r>
              <a:rPr lang="hr-HR" sz="2200" dirty="0"/>
              <a:t>(</a:t>
            </a:r>
            <a:r>
              <a:rPr lang="hr-HR" sz="2200" i="1" dirty="0"/>
              <a:t>s</a:t>
            </a:r>
            <a:r>
              <a:rPr lang="hr-HR" sz="2200" dirty="0"/>
              <a:t>, </a:t>
            </a:r>
            <a:r>
              <a:rPr lang="hr-HR" sz="2200" i="1" dirty="0"/>
              <a:t>y</a:t>
            </a:r>
            <a:r>
              <a:rPr lang="hr-HR" sz="2200" dirty="0"/>
              <a:t>) al ingresar </a:t>
            </a:r>
            <a:r>
              <a:rPr lang="hr-HR" sz="2200" i="1" dirty="0"/>
              <a:t>u</a:t>
            </a:r>
            <a:r>
              <a:rPr lang="hr-HR" sz="2200" dirty="0"/>
              <a:t> a </a:t>
            </a:r>
            <a:r>
              <a:rPr lang="hr-HR" sz="2200" i="1" dirty="0"/>
              <a:t>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 dirty="0"/>
              <a:t>4. Como </a:t>
            </a:r>
            <a:r>
              <a:rPr lang="es-ES_tradnl" sz="2200" i="1" dirty="0"/>
              <a:t>y</a:t>
            </a:r>
            <a:r>
              <a:rPr lang="es-ES_tradnl" sz="2200" dirty="0"/>
              <a:t> aparece antes que </a:t>
            </a:r>
            <a:r>
              <a:rPr lang="es-ES_tradnl" sz="2200" i="1" dirty="0"/>
              <a:t>u</a:t>
            </a:r>
            <a:r>
              <a:rPr lang="es-ES_tradnl" sz="2200" dirty="0"/>
              <a:t> en </a:t>
            </a:r>
            <a:r>
              <a:rPr lang="es-ES_tradnl" sz="2200" i="1" dirty="0"/>
              <a:t>p</a:t>
            </a:r>
            <a:r>
              <a:rPr lang="es-ES_tradnl" sz="2200" dirty="0"/>
              <a:t> y todos los costos son ≥ 0, entonces δ(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≤ δ(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u</a:t>
            </a:r>
            <a:r>
              <a:rPr lang="es-ES_tradnl" sz="2200" dirty="0"/>
              <a:t>)</a:t>
            </a:r>
          </a:p>
          <a:p>
            <a:pPr marL="339725" indent="47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 dirty="0"/>
              <a:t>… y como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y</a:t>
            </a:r>
            <a:r>
              <a:rPr lang="es-ES_tradnl" sz="2200" dirty="0"/>
              <a:t>] = δ(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y</a:t>
            </a:r>
            <a:r>
              <a:rPr lang="es-ES_tradnl" sz="2200" dirty="0"/>
              <a:t>) y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u</a:t>
            </a:r>
            <a:r>
              <a:rPr lang="es-ES_tradnl" sz="2200" dirty="0"/>
              <a:t>] ≥ δ(</a:t>
            </a:r>
            <a:r>
              <a:rPr lang="es-ES_tradnl" sz="2200" i="1" dirty="0"/>
              <a:t>s</a:t>
            </a:r>
            <a:r>
              <a:rPr lang="es-ES_tradnl" sz="2200" dirty="0"/>
              <a:t>, </a:t>
            </a:r>
            <a:r>
              <a:rPr lang="es-ES_tradnl" sz="2200" i="1" dirty="0"/>
              <a:t>u</a:t>
            </a:r>
            <a:r>
              <a:rPr lang="es-ES_tradnl" sz="2200" dirty="0"/>
              <a:t>), entonces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y</a:t>
            </a:r>
            <a:r>
              <a:rPr lang="es-ES_tradnl" sz="2200" dirty="0"/>
              <a:t>] ≤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u</a:t>
            </a:r>
            <a:r>
              <a:rPr lang="es-ES_tradnl" sz="2200" dirty="0"/>
              <a:t>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 dirty="0"/>
              <a:t>5. Pero </a:t>
            </a:r>
            <a:r>
              <a:rPr lang="es-ES_tradnl" sz="2200" i="1" dirty="0"/>
              <a:t>u</a:t>
            </a:r>
            <a:r>
              <a:rPr lang="es-ES_tradnl" sz="2200" dirty="0"/>
              <a:t> fue elegido antes que </a:t>
            </a:r>
            <a:r>
              <a:rPr lang="es-ES_tradnl" sz="2200" i="1" dirty="0"/>
              <a:t>y</a:t>
            </a:r>
            <a:r>
              <a:rPr lang="es-ES_tradnl" sz="2200" dirty="0"/>
              <a:t> para ingresar a </a:t>
            </a:r>
            <a:r>
              <a:rPr lang="es-ES_tradnl" sz="2200" i="1" dirty="0"/>
              <a:t>S</a:t>
            </a:r>
            <a:r>
              <a:rPr lang="es-ES_tradnl" sz="2200" dirty="0"/>
              <a:t>, por lo que deducimos que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u</a:t>
            </a:r>
            <a:r>
              <a:rPr lang="es-ES_tradnl" sz="2200" dirty="0"/>
              <a:t>] ≤ </a:t>
            </a:r>
            <a:r>
              <a:rPr lang="es-ES_tradnl" sz="2200" i="1" dirty="0"/>
              <a:t>d</a:t>
            </a:r>
            <a:r>
              <a:rPr lang="es-ES_tradnl" sz="2200" dirty="0"/>
              <a:t>[</a:t>
            </a:r>
            <a:r>
              <a:rPr lang="es-ES_tradnl" sz="2200" i="1" dirty="0"/>
              <a:t>y</a:t>
            </a:r>
            <a:r>
              <a:rPr lang="es-ES_tradnl" sz="2200" dirty="0"/>
              <a:t>]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200" dirty="0"/>
              <a:t>6. Estas dos desigualdades implican que </a:t>
            </a:r>
            <a:r>
              <a:rPr lang="pt-BR" sz="2200" i="1" dirty="0"/>
              <a:t>d</a:t>
            </a:r>
            <a:r>
              <a:rPr lang="pt-BR" sz="2200" dirty="0"/>
              <a:t>[</a:t>
            </a:r>
            <a:r>
              <a:rPr lang="pt-BR" sz="2200" i="1" dirty="0"/>
              <a:t>u</a:t>
            </a:r>
            <a:r>
              <a:rPr lang="pt-BR" sz="2200" dirty="0"/>
              <a:t>] = </a:t>
            </a:r>
            <a:r>
              <a:rPr lang="es-ES_tradnl" sz="2200" dirty="0"/>
              <a:t>δ</a:t>
            </a:r>
            <a:r>
              <a:rPr lang="pt-BR" sz="2200" dirty="0"/>
              <a:t>(</a:t>
            </a:r>
            <a:r>
              <a:rPr lang="pt-BR" sz="2200" i="1" dirty="0"/>
              <a:t>s</a:t>
            </a:r>
            <a:r>
              <a:rPr lang="pt-BR" sz="2200" dirty="0"/>
              <a:t>, </a:t>
            </a:r>
            <a:r>
              <a:rPr lang="pt-BR" sz="2200" i="1" dirty="0"/>
              <a:t>u</a:t>
            </a:r>
            <a:r>
              <a:rPr lang="pt-BR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3052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¿Cuál es la complejidad del algoritmo?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E203FA-C0B7-4155-BB44-317C8388A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spcBef>
                    <a:spcPts val="1800"/>
                  </a:spcBef>
                  <a:buNone/>
                </a:pPr>
                <a:r>
                  <a:rPr lang="es-ES_tradnl" sz="2200" dirty="0">
                    <a:latin typeface="Consolas"/>
                    <a:cs typeface="Consolas"/>
                  </a:rPr>
                  <a:t> Dijkstra</a:t>
                </a:r>
                <a:r>
                  <a:rPr lang="es-ES_tradnl" sz="2200" dirty="0"/>
                  <a:t> realiza |</a:t>
                </a:r>
                <a:r>
                  <a:rPr lang="es-ES_tradnl" sz="2200" i="1" dirty="0"/>
                  <a:t>V</a:t>
                </a:r>
                <a:r>
                  <a:rPr lang="es-ES_tradnl" sz="2200" dirty="0"/>
                  <a:t>| </a:t>
                </a:r>
                <a:r>
                  <a:rPr lang="es-ES_tradnl" sz="2200" b="1" dirty="0" err="1">
                    <a:latin typeface="Consolas"/>
                    <a:cs typeface="Consolas"/>
                  </a:rPr>
                  <a:t>dequeue</a:t>
                </a:r>
                <a:r>
                  <a:rPr lang="es-ES_tradnl" sz="2200" dirty="0" err="1"/>
                  <a:t>’s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s-ES_tradnl" sz="2200" dirty="0" err="1"/>
                  <a:t>… </a:t>
                </a:r>
                <a:r>
                  <a:rPr lang="es-ES_tradnl" sz="2200" dirty="0"/>
                  <a:t>y |</a:t>
                </a:r>
                <a:r>
                  <a:rPr lang="es-ES_tradnl" sz="2200" i="1" dirty="0"/>
                  <a:t>E</a:t>
                </a:r>
                <a:r>
                  <a:rPr lang="es-ES_tradnl" sz="2200" dirty="0"/>
                  <a:t>| actualizaciones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ja-JP" sz="2200">
                    <a:latin typeface="Consolas" charset="0"/>
                    <a:ea typeface="ＭＳ Ｐゴシック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𝒄𝒐𝒔𝒕𝒐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2200" dirty="0"/>
              </a:p>
              <a:p>
                <a:pPr>
                  <a:spcBef>
                    <a:spcPts val="1800"/>
                  </a:spcBef>
                </a:pPr>
                <a:r>
                  <a:rPr lang="es-ES_tradnl" sz="2200" dirty="0"/>
                  <a:t>Si la cola </a:t>
                </a:r>
                <a:r>
                  <a:rPr lang="es-ES_tradnl" sz="2200" dirty="0">
                    <a:latin typeface="Consolas"/>
                    <a:cs typeface="Consolas"/>
                  </a:rPr>
                  <a:t>Q</a:t>
                </a:r>
                <a:r>
                  <a:rPr lang="es-ES_tradnl" sz="2200" dirty="0"/>
                  <a:t> es implementada como un </a:t>
                </a:r>
                <a:r>
                  <a:rPr lang="es-ES_tradnl" sz="2200" dirty="0" err="1"/>
                  <a:t>heap</a:t>
                </a:r>
                <a:r>
                  <a:rPr lang="es-ES_tradnl" sz="2200" dirty="0"/>
                  <a:t> binario,</a:t>
                </a:r>
              </a:p>
              <a:p>
                <a:pPr>
                  <a:spcBef>
                    <a:spcPts val="1800"/>
                  </a:spcBef>
                </a:pPr>
                <a:r>
                  <a:rPr lang="es-ES_tradnl" sz="2200" dirty="0"/>
                  <a:t>… entonces cada extracción de </a:t>
                </a:r>
                <a:r>
                  <a:rPr lang="es-ES_tradnl" sz="2200" b="1" i="1" dirty="0">
                    <a:latin typeface="Century Schoolbook" panose="02040604050505020304" pitchFamily="18" charset="0"/>
                  </a:rPr>
                  <a:t>u</a:t>
                </a:r>
                <a:r>
                  <a:rPr lang="es-ES_tradnl" sz="2200" dirty="0"/>
                  <a:t> y cada actualización de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s-ES_tradnl" sz="2200" dirty="0"/>
                  <a:t> toma tiempo O(</a:t>
                </a:r>
                <a:r>
                  <a:rPr lang="es-ES_tradnl" sz="2200" dirty="0" err="1"/>
                  <a:t>log</a:t>
                </a:r>
                <a:r>
                  <a:rPr lang="es-ES_tradnl" sz="2200" i="1" dirty="0" err="1"/>
                  <a:t>V</a:t>
                </a:r>
                <a:r>
                  <a:rPr lang="es-ES_tradnl" sz="2200" dirty="0"/>
                  <a:t>)</a:t>
                </a:r>
              </a:p>
              <a:p>
                <a:pPr>
                  <a:spcBef>
                    <a:spcPts val="1800"/>
                  </a:spcBef>
                </a:pPr>
                <a:r>
                  <a:rPr lang="es-ES_tradnl" sz="2200" dirty="0"/>
                  <a:t>Así, </a:t>
                </a:r>
                <a:r>
                  <a:rPr lang="es-ES_tradnl" sz="2200" dirty="0">
                    <a:latin typeface="Consolas"/>
                    <a:cs typeface="Consolas"/>
                  </a:rPr>
                  <a:t>Dijkstra</a:t>
                </a:r>
                <a:r>
                  <a:rPr lang="es-ES_tradnl" sz="2200" dirty="0"/>
                  <a:t> toma tiempo O((</a:t>
                </a:r>
                <a:r>
                  <a:rPr lang="es-ES_tradnl" sz="2200" i="1" dirty="0"/>
                  <a:t>V</a:t>
                </a:r>
                <a:r>
                  <a:rPr lang="es-ES_tradnl" sz="2200" dirty="0"/>
                  <a:t>+</a:t>
                </a:r>
                <a:r>
                  <a:rPr lang="es-ES_tradnl" sz="2200" i="1" dirty="0"/>
                  <a:t>E</a:t>
                </a:r>
                <a:r>
                  <a:rPr lang="es-ES_tradnl" sz="2200" dirty="0"/>
                  <a:t>) </a:t>
                </a:r>
                <a:r>
                  <a:rPr lang="es-ES_tradnl" sz="2200" dirty="0" err="1"/>
                  <a:t>log</a:t>
                </a:r>
                <a:r>
                  <a:rPr lang="es-ES_tradnl" sz="2200" i="1" dirty="0" err="1"/>
                  <a:t>V</a:t>
                </a:r>
                <a:r>
                  <a:rPr lang="es-ES_tradnl" sz="2200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E203FA-C0B7-4155-BB44-317C8388A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716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 </a:t>
            </a:r>
            <a:r>
              <a:rPr lang="en-US" sz="2400" dirty="0" err="1"/>
              <a:t>acíclicos</a:t>
            </a:r>
            <a:endParaRPr lang="en-US" sz="24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 de un </a:t>
            </a:r>
            <a:r>
              <a:rPr lang="en-US" sz="2400" dirty="0" err="1"/>
              <a:t>vértice</a:t>
            </a:r>
            <a:r>
              <a:rPr lang="en-US" sz="2400" dirty="0"/>
              <a:t> a </a:t>
            </a:r>
            <a:r>
              <a:rPr lang="en-US" sz="2400" dirty="0" err="1"/>
              <a:t>otro</a:t>
            </a:r>
            <a:endParaRPr lang="en-US" sz="24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 entre </a:t>
            </a:r>
            <a:r>
              <a:rPr lang="en-US" sz="2400" dirty="0" err="1"/>
              <a:t>todos</a:t>
            </a:r>
            <a:r>
              <a:rPr lang="en-US" sz="2400" dirty="0"/>
              <a:t> los pares de </a:t>
            </a:r>
            <a:r>
              <a:rPr lang="en-US" sz="2400" dirty="0" err="1"/>
              <a:t>vértices</a:t>
            </a:r>
            <a:endParaRPr lang="en-US" sz="24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grafos</a:t>
            </a:r>
            <a:r>
              <a:rPr lang="en-US" sz="2400" dirty="0"/>
              <a:t> </a:t>
            </a:r>
            <a:r>
              <a:rPr lang="en-US" sz="2400" dirty="0" err="1"/>
              <a:t>euclideanos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871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El algoritmo de </a:t>
            </a:r>
            <a:r>
              <a:rPr lang="es-CL" sz="2400" b="1" dirty="0">
                <a:solidFill>
                  <a:schemeClr val="accent2"/>
                </a:solidFill>
              </a:rPr>
              <a:t>Dijkstra</a:t>
            </a:r>
            <a:r>
              <a:rPr lang="es-CL" sz="2400" dirty="0"/>
              <a:t> es </a:t>
            </a:r>
            <a:r>
              <a:rPr lang="es-CL" sz="2400" b="1" dirty="0">
                <a:solidFill>
                  <a:schemeClr val="accent2"/>
                </a:solidFill>
              </a:rPr>
              <a:t>codicioso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Estos algoritmos no necesariamente producen soluciones </a:t>
            </a:r>
            <a:r>
              <a:rPr lang="es-CL" sz="2400" b="1" dirty="0">
                <a:solidFill>
                  <a:schemeClr val="accent2"/>
                </a:solidFill>
              </a:rPr>
              <a:t>óptimas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ruta más cortas de </a:t>
            </a:r>
            <a:r>
              <a:rPr lang="es-CL" i="1" dirty="0"/>
              <a:t>A</a:t>
            </a:r>
            <a:r>
              <a:rPr lang="es-CL" dirty="0"/>
              <a:t> a </a:t>
            </a:r>
            <a:r>
              <a:rPr lang="es-CL" i="1" dirty="0"/>
              <a:t>G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E7BA-4A55-1540-8F4F-1027446B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Primero, tratemos de resolver una</a:t>
            </a:r>
            <a:br>
              <a:rPr lang="en-US" sz="4000"/>
            </a:br>
            <a:r>
              <a:rPr lang="en-US" sz="4000"/>
              <a:t>versión simplificada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9AFC-FE77-DD4E-8D9C-845651E3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Supongamos que todas las aristas tienen el mismo costo</a:t>
            </a:r>
          </a:p>
          <a:p>
            <a:r>
              <a:rPr lang="en-US"/>
              <a:t>… entonces la ruta más corta de </a:t>
            </a:r>
            <a:r>
              <a:rPr lang="en-US" i="1"/>
              <a:t>A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es la ruta …</a:t>
            </a:r>
          </a:p>
        </p:txBody>
      </p:sp>
    </p:spTree>
    <p:extLst>
      <p:ext uri="{BB962C8B-B14F-4D97-AF65-F5344CB8AC3E}">
        <p14:creationId xmlns:p14="http://schemas.microsoft.com/office/powerpoint/2010/main" val="295659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Grafo direccional en que todas las aristas tienen el mismo costo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656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Entonces, las rutas más cortas son las rutas con </a:t>
            </a:r>
            <a:r>
              <a:rPr lang="es-CL" sz="4000" b="1" dirty="0"/>
              <a:t>el menor número de aristas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4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BFS: algoritmo para determinar las rutas más cortas a partir de un determinado vértice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967928" y="448382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5311566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7118427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870504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2538261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931054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8348490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4440837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2470301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943333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980084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409751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3077508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7657674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6507175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507175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3170028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5072604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3077508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2562821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2470301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2246938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23574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46C44-F40B-BA45-BFDD-00E21331BD85}"/>
              </a:ext>
            </a:extLst>
          </p:cNvPr>
          <p:cNvSpPr txBox="1"/>
          <p:nvPr/>
        </p:nvSpPr>
        <p:spPr>
          <a:xfrm>
            <a:off x="251461" y="1379606"/>
            <a:ext cx="313098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En BFS, “</a:t>
            </a:r>
            <a:r>
              <a:rPr lang="en-US" sz="2000" i="1"/>
              <a:t>más cortas</a:t>
            </a:r>
            <a:r>
              <a:rPr lang="en-US" sz="2000"/>
              <a:t>” = “</a:t>
            </a:r>
            <a:r>
              <a:rPr lang="en-US" sz="2000" i="1"/>
              <a:t>con</a:t>
            </a:r>
          </a:p>
          <a:p>
            <a:r>
              <a:rPr lang="en-US" sz="2000" i="1"/>
              <a:t>el menor número de aristas</a:t>
            </a:r>
            <a:r>
              <a:rPr lang="en-US" sz="200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EE82B-920A-4E44-8B17-14A93BE5A80B}"/>
              </a:ext>
            </a:extLst>
          </p:cNvPr>
          <p:cNvSpPr txBox="1"/>
          <p:nvPr/>
        </p:nvSpPr>
        <p:spPr>
          <a:xfrm>
            <a:off x="247667" y="4228359"/>
            <a:ext cx="1782026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Partimos de </a:t>
            </a:r>
            <a:r>
              <a:rPr lang="en-US" sz="2000" i="1"/>
              <a:t>A</a:t>
            </a:r>
            <a:r>
              <a:rPr lang="en-US" sz="2000"/>
              <a:t>;</a:t>
            </a:r>
          </a:p>
          <a:p>
            <a:r>
              <a:rPr lang="en-US" sz="2000"/>
              <a:t>notamos que </a:t>
            </a:r>
            <a:r>
              <a:rPr lang="en-US" sz="2000" i="1"/>
              <a:t>A</a:t>
            </a:r>
          </a:p>
          <a:p>
            <a:r>
              <a:rPr lang="en-US" sz="2000"/>
              <a:t>está a distancia</a:t>
            </a:r>
          </a:p>
          <a:p>
            <a:r>
              <a:rPr lang="en-US" sz="20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000"/>
              <a:t> = 0 de </a:t>
            </a:r>
            <a:r>
              <a:rPr lang="en-US" sz="2000" i="1"/>
              <a:t>A</a:t>
            </a:r>
            <a:endParaRPr lang="en-US" sz="200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31E456-7361-B449-9A48-F6755A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52" y="5141475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0</a:t>
            </a:r>
          </a:p>
        </p:txBody>
      </p:sp>
    </p:spTree>
    <p:extLst>
      <p:ext uri="{BB962C8B-B14F-4D97-AF65-F5344CB8AC3E}">
        <p14:creationId xmlns:p14="http://schemas.microsoft.com/office/powerpoint/2010/main" val="290686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A continuación buscamos </a:t>
            </a:r>
            <a:r>
              <a:rPr lang="es-CL" sz="3800" b="1" dirty="0"/>
              <a:t>todos</a:t>
            </a:r>
            <a:r>
              <a:rPr lang="es-CL" sz="3800" dirty="0"/>
              <a:t> los vértices que estén a distancia </a:t>
            </a:r>
            <a:r>
              <a:rPr lang="en-US" sz="4000">
                <a:latin typeface="Calibri" charset="0"/>
                <a:cs typeface="Calibri" charset="0"/>
              </a:rPr>
              <a:t>δ</a:t>
            </a:r>
            <a:r>
              <a:rPr lang="es-CL" sz="3800" dirty="0"/>
              <a:t> = 1 de </a:t>
            </a:r>
            <a:r>
              <a:rPr lang="es-CL" sz="3800" i="1" dirty="0"/>
              <a:t>A</a:t>
            </a:r>
            <a:endParaRPr lang="es-CL" sz="3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967928" y="4483820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5311566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7118427" y="3540793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870504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2538261" y="5372456"/>
            <a:ext cx="631767" cy="6317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931054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8348490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4440837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2470301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943333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980084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409751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3077508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7657674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6507175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507175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3170028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5072604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3077508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2562821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2470301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2246938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023574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46C44-F40B-BA45-BFDD-00E21331BD85}"/>
              </a:ext>
            </a:extLst>
          </p:cNvPr>
          <p:cNvSpPr txBox="1"/>
          <p:nvPr/>
        </p:nvSpPr>
        <p:spPr>
          <a:xfrm>
            <a:off x="251461" y="1379606"/>
            <a:ext cx="364561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Son los vértices alcanzables me-</a:t>
            </a:r>
          </a:p>
          <a:p>
            <a:r>
              <a:rPr lang="en-US" sz="2000"/>
              <a:t>diante una arista desde </a:t>
            </a:r>
            <a:r>
              <a:rPr lang="en-US" sz="2000" i="1"/>
              <a:t>A</a:t>
            </a:r>
            <a:r>
              <a:rPr lang="en-US" sz="2000"/>
              <a:t>: </a:t>
            </a:r>
            <a:r>
              <a:rPr lang="en-US" sz="2000" i="1"/>
              <a:t>C</a:t>
            </a:r>
            <a:r>
              <a:rPr lang="en-US" sz="2000"/>
              <a:t> y </a:t>
            </a:r>
            <a:r>
              <a:rPr lang="en-US" sz="2000" i="1"/>
              <a:t>E</a:t>
            </a:r>
            <a:endParaRPr lang="en-US" sz="200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531E456-7361-B449-9A48-F6755A06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52" y="5141475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8F63D96-BF64-BB44-AFD8-79FDEE1B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483" y="3062576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DEE4BFE1-92DD-0343-B0A1-E79F36F5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551" y="5680870"/>
            <a:ext cx="7938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  <a:latin typeface="Calibri" charset="0"/>
                <a:cs typeface="Calibri" charset="0"/>
              </a:rPr>
              <a:t>δ = 1</a:t>
            </a:r>
          </a:p>
        </p:txBody>
      </p:sp>
    </p:spTree>
    <p:extLst>
      <p:ext uri="{BB962C8B-B14F-4D97-AF65-F5344CB8AC3E}">
        <p14:creationId xmlns:p14="http://schemas.microsoft.com/office/powerpoint/2010/main" val="293944316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10475</TotalTime>
  <Words>1917</Words>
  <Application>Microsoft Macintosh PowerPoint</Application>
  <PresentationFormat>On-screen Show (4:3)</PresentationFormat>
  <Paragraphs>672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Consolas</vt:lpstr>
      <vt:lpstr>Courier</vt:lpstr>
      <vt:lpstr>Symbol</vt:lpstr>
      <vt:lpstr>IIC2133</vt:lpstr>
      <vt:lpstr>El viaje familiar</vt:lpstr>
      <vt:lpstr>Grafo direccional con costos</vt:lpstr>
      <vt:lpstr>Rutas más baratas (o más cortas)</vt:lpstr>
      <vt:lpstr>P.ej., ruta más cortas de A a G</vt:lpstr>
      <vt:lpstr>Primero, tratemos de resolver una versión simplificada del problema</vt:lpstr>
      <vt:lpstr>Grafo direccional en que todas las aristas tienen el mismo costo</vt:lpstr>
      <vt:lpstr>Entonces, las rutas más cortas son las rutas con el menor número de aristas</vt:lpstr>
      <vt:lpstr>BFS: algoritmo para determinar las rutas más cortas a partir de un determinado vértice</vt:lpstr>
      <vt:lpstr>A continuación buscamos todos los vértices que estén a distancia δ = 1 de A</vt:lpstr>
      <vt:lpstr>Luego buscamos todos los vértices que estén a distancia δ = 2 de A</vt:lpstr>
      <vt:lpstr>Ahora buscamos todos los vértices que estén a distancia δ = 3 de A</vt:lpstr>
      <vt:lpstr>Y ahora buscamos todos los vértices que estén a distancia δ = 4 de A</vt:lpstr>
      <vt:lpstr>Propiedad de BFS</vt:lpstr>
      <vt:lpstr>Implementación de BFS</vt:lpstr>
      <vt:lpstr>BFS en pseudo código</vt:lpstr>
      <vt:lpstr>Propiedades de BFS</vt:lpstr>
      <vt:lpstr>Volvamos a nuestro problema original: rutas más cortas en un grafo con costos</vt:lpstr>
      <vt:lpstr>Árbol de rutas más cortas desde A</vt:lpstr>
      <vt:lpstr>Árbol de rutas más cortas desde B</vt:lpstr>
      <vt:lpstr>Propiedades del problema de rutas más cortas</vt:lpstr>
      <vt:lpstr>“BFS++”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en pseudo código</vt:lpstr>
      <vt:lpstr>Una ruta más corta cumple la propiedad de subestructura óptima</vt:lpstr>
      <vt:lpstr>La propiedad de desigualdad triangular</vt:lpstr>
      <vt:lpstr>Demostración de la corrección del algoritmo de Dijkstra</vt:lpstr>
      <vt:lpstr>¿Cuál es la complejidad del algoritmo?</vt:lpstr>
      <vt:lpstr>Variantes</vt:lpstr>
      <vt:lpstr>Algoritmos codiciosos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406</cp:revision>
  <dcterms:created xsi:type="dcterms:W3CDTF">2018-04-24T22:29:29Z</dcterms:created>
  <dcterms:modified xsi:type="dcterms:W3CDTF">2020-11-02T16:41:38Z</dcterms:modified>
</cp:coreProperties>
</file>