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40"/>
  </p:notesMasterIdLst>
  <p:sldIdLst>
    <p:sldId id="340" r:id="rId2"/>
    <p:sldId id="341" r:id="rId3"/>
    <p:sldId id="299" r:id="rId4"/>
    <p:sldId id="343" r:id="rId5"/>
    <p:sldId id="406" r:id="rId6"/>
    <p:sldId id="337" r:id="rId7"/>
    <p:sldId id="256" r:id="rId8"/>
    <p:sldId id="258" r:id="rId9"/>
    <p:sldId id="338" r:id="rId10"/>
    <p:sldId id="259" r:id="rId11"/>
    <p:sldId id="303" r:id="rId12"/>
    <p:sldId id="410" r:id="rId13"/>
    <p:sldId id="261" r:id="rId14"/>
    <p:sldId id="262" r:id="rId15"/>
    <p:sldId id="260" r:id="rId16"/>
    <p:sldId id="263" r:id="rId17"/>
    <p:sldId id="412" r:id="rId18"/>
    <p:sldId id="308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9" r:id="rId29"/>
    <p:sldId id="401" r:id="rId30"/>
    <p:sldId id="293" r:id="rId31"/>
    <p:sldId id="411" r:id="rId32"/>
    <p:sldId id="265" r:id="rId33"/>
    <p:sldId id="257" r:id="rId34"/>
    <p:sldId id="407" r:id="rId35"/>
    <p:sldId id="408" r:id="rId36"/>
    <p:sldId id="268" r:id="rId37"/>
    <p:sldId id="342" r:id="rId38"/>
    <p:sldId id="292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CC00"/>
    <a:srgbClr val="2683C6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62" autoAdjust="0"/>
    <p:restoredTop sz="93638" autoAdjust="0"/>
  </p:normalViewPr>
  <p:slideViewPr>
    <p:cSldViewPr snapToGrid="0" showGuides="1">
      <p:cViewPr varScale="1">
        <p:scale>
          <a:sx n="137" d="100"/>
          <a:sy n="137" d="100"/>
        </p:scale>
        <p:origin x="1232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54534-0E73-4FE3-B07B-24F4E3E4E511}" type="datetimeFigureOut">
              <a:rPr lang="es-CL" smtClean="0"/>
              <a:t>23-11-20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77DF9-CF23-43EF-B590-36783FE9A4C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553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Pensemos en el grafo del problema: cada pueblo/ciudad es un nodo, y cada camino que los conecta una arista. A cada arista hay asociado un </a:t>
            </a:r>
            <a:r>
              <a:rPr lang="es-CL" b="1" dirty="0"/>
              <a:t>costo</a:t>
            </a:r>
            <a:r>
              <a:rPr lang="es-CL" dirty="0"/>
              <a:t>: el costo de reparar ese camino.</a:t>
            </a:r>
          </a:p>
          <a:p>
            <a:endParaRPr lang="es-CL" dirty="0"/>
          </a:p>
          <a:p>
            <a:r>
              <a:rPr lang="es-CL" dirty="0"/>
              <a:t>Queremos un subconjunto de aristas tal que el costo de repararlas todas (la suma de los costos de cada una) sea lo menor posible.</a:t>
            </a:r>
          </a:p>
          <a:p>
            <a:endParaRPr lang="es-CL" dirty="0"/>
          </a:p>
          <a:p>
            <a:r>
              <a:rPr lang="es-CL" dirty="0"/>
              <a:t>El sub-grafo generado por estas aristas necesariamente es </a:t>
            </a:r>
            <a:r>
              <a:rPr lang="es-CL" b="1" dirty="0"/>
              <a:t>acíclico </a:t>
            </a:r>
            <a:r>
              <a:rPr lang="es-CL" b="0" dirty="0"/>
              <a:t>(¿por que?): es un </a:t>
            </a:r>
            <a:r>
              <a:rPr lang="es-CL" b="1" dirty="0"/>
              <a:t>árbol.</a:t>
            </a:r>
          </a:p>
          <a:p>
            <a:endParaRPr lang="es-CL" b="1" dirty="0"/>
          </a:p>
          <a:p>
            <a:r>
              <a:rPr lang="es-CL" b="0" dirty="0"/>
              <a:t>Cada nodo debe estar incluido, sino, no estaríamos garantizando la conectividad de toda la región, por lo que debe ser un árbol de </a:t>
            </a:r>
            <a:r>
              <a:rPr lang="es-CL" b="1" dirty="0"/>
              <a:t>cobertura.</a:t>
            </a:r>
            <a:endParaRPr lang="es-CL" b="0" dirty="0"/>
          </a:p>
          <a:p>
            <a:endParaRPr lang="es-CL" b="1" dirty="0"/>
          </a:p>
          <a:p>
            <a:r>
              <a:rPr lang="es-CL" b="0" dirty="0"/>
              <a:t>Estamos buscando lo que se conoce como </a:t>
            </a:r>
            <a:r>
              <a:rPr lang="es-CL" b="1" dirty="0"/>
              <a:t>árbol</a:t>
            </a:r>
            <a:r>
              <a:rPr lang="es-CL" b="0" dirty="0"/>
              <a:t> de </a:t>
            </a:r>
            <a:r>
              <a:rPr lang="es-CL" b="1" dirty="0"/>
              <a:t>cobertura mínimo</a:t>
            </a:r>
            <a:r>
              <a:rPr lang="es-CL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511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s-CL" dirty="0"/>
              <a:t>El problema debe tener </a:t>
            </a:r>
            <a:r>
              <a:rPr lang="es-CL" b="1" dirty="0"/>
              <a:t>subestructura optima</a:t>
            </a:r>
            <a:r>
              <a:rPr lang="es-CL" dirty="0"/>
              <a:t>, es decir, la solución óptima de algún sub-problema está contenida en la solución optima del problema en si.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/>
              <a:t>Al agregar la decisión codiciosa a la solución óptima de un sub-problema, obtenemos la solución óptima del problema.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7278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Nótese que los MST no son únicos. Esto dependerá únicamente de si todas las aristas del grafo tienen distinto costo.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4614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CL" dirty="0"/>
                  <a:t>Estos conjuntos de vértices son una </a:t>
                </a:r>
                <a:r>
                  <a:rPr lang="es-CL" b="1" dirty="0"/>
                  <a:t>partición</a:t>
                </a:r>
                <a:r>
                  <a:rPr lang="es-CL" dirty="0"/>
                  <a:t> del grafo, es decir,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,        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228600" indent="-228600">
                  <a:buAutoNum type="arabicParenR"/>
                </a:pPr>
                <a:r>
                  <a:rPr lang="es-CL" dirty="0"/>
                  <a:t>Al menos una de estas aristas debe pertenecer a un MST, ya que sino no sería de </a:t>
                </a:r>
                <a:r>
                  <a:rPr lang="es-CL" b="0" dirty="0"/>
                  <a:t>cobertura</a:t>
                </a:r>
              </a:p>
              <a:p>
                <a:pPr marL="228600" indent="-228600">
                  <a:buAutoNum type="arabicParenR"/>
                </a:pPr>
                <a:r>
                  <a:rPr lang="es-CL" dirty="0"/>
                  <a:t>La menor de estas aristas </a:t>
                </a:r>
                <a:r>
                  <a:rPr lang="es-CL" b="1" dirty="0"/>
                  <a:t>siempre</a:t>
                </a:r>
                <a:r>
                  <a:rPr lang="es-CL" b="0" dirty="0"/>
                  <a:t> pertenece a algún MST. </a:t>
                </a:r>
                <a:r>
                  <a:rPr lang="es-CL" b="1" dirty="0"/>
                  <a:t>Demostrar</a:t>
                </a:r>
                <a:endParaRPr lang="es-CL" b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CL" dirty="0"/>
                  <a:t>Estos conjuntos de vértices son una </a:t>
                </a:r>
                <a:r>
                  <a:rPr lang="es-CL" b="1" dirty="0"/>
                  <a:t>partición</a:t>
                </a:r>
                <a:r>
                  <a:rPr lang="es-CL" dirty="0"/>
                  <a:t> del grafo, es decir, </a:t>
                </a:r>
                <a:r>
                  <a:rPr lang="es-CL" b="0" i="0">
                    <a:latin typeface="Cambria Math" panose="02040503050406030204" pitchFamily="18" charset="0"/>
                  </a:rPr>
                  <a:t>𝑉_1∪𝑉_2=𝑉,        𝑉_1∩𝑉_2=∅</a:t>
                </a:r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228600" indent="-228600">
                  <a:buAutoNum type="arabicParenR"/>
                </a:pPr>
                <a:r>
                  <a:rPr lang="es-CL" dirty="0"/>
                  <a:t>Al menos una de estas aristas debe pertenecer a un MST, ya que sino no sería de </a:t>
                </a:r>
                <a:r>
                  <a:rPr lang="es-CL" b="0" dirty="0"/>
                  <a:t>cobertura</a:t>
                </a:r>
              </a:p>
              <a:p>
                <a:pPr marL="228600" indent="-228600">
                  <a:buAutoNum type="arabicParenR"/>
                </a:pPr>
                <a:r>
                  <a:rPr lang="es-CL" dirty="0"/>
                  <a:t>La menor de estas aristas </a:t>
                </a:r>
                <a:r>
                  <a:rPr lang="es-CL" b="1" dirty="0"/>
                  <a:t>siempre</a:t>
                </a:r>
                <a:r>
                  <a:rPr lang="es-CL" b="0" dirty="0"/>
                  <a:t> pertenece a algún MST. </a:t>
                </a:r>
                <a:r>
                  <a:rPr lang="es-CL" b="1" dirty="0"/>
                  <a:t>Demostrar</a:t>
                </a:r>
                <a:endParaRPr lang="es-CL" b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7701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 idea es ir revisando nodo por nodo, agregando una arista a la vez.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8418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¿Cómo hacemos esto de manera eficiente? En especial el paso 2. ¿Será posible usar </a:t>
            </a:r>
            <a:r>
              <a:rPr lang="es-CL"/>
              <a:t>alguna </a:t>
            </a:r>
            <a:r>
              <a:rPr lang="es-CL" b="1"/>
              <a:t>estructura de datos</a:t>
            </a:r>
            <a:r>
              <a:rPr lang="es-CL"/>
              <a:t>?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9126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 idea es ir revisando nodo por nodo, agregando una arista a la vez.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2089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Lo crucial es lo que habíamos mencionado antes, que la arista más chica que cruza el corte pertenece al MST.</a:t>
                </a:r>
              </a:p>
              <a:p>
                <a:endParaRPr lang="es-CL" dirty="0"/>
              </a:p>
              <a:p>
                <a:r>
                  <a:rPr lang="es-CL" dirty="0"/>
                  <a:t>La complejidad usando un heap como vimos es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𝐸</m:t>
                    </m:r>
                    <m:func>
                      <m:func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Lo crucial es lo que habíamos mencionado antes, de que la arista más chica que cruza el corte necesariamente pertenece al MST.</a:t>
                </a:r>
              </a:p>
              <a:p>
                <a:endParaRPr lang="es-CL" dirty="0"/>
              </a:p>
              <a:p>
                <a:r>
                  <a:rPr lang="es-CL" dirty="0"/>
                  <a:t>La complejidad usando un heap como vimos es de </a:t>
                </a:r>
                <a:r>
                  <a:rPr lang="es-CL" b="0" i="0">
                    <a:latin typeface="Cambria Math" panose="02040503050406030204" pitchFamily="18" charset="0"/>
                  </a:rPr>
                  <a:t>𝑂(𝐸 log⁡〖𝑉)〗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8752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Lo crucial es lo que habíamos mencionado antes, que la arista más chica que cruza el corte pertenece al MST.</a:t>
                </a:r>
              </a:p>
              <a:p>
                <a:endParaRPr lang="es-CL" dirty="0"/>
              </a:p>
              <a:p>
                <a:r>
                  <a:rPr lang="es-CL" dirty="0"/>
                  <a:t>La complejidad usando un heap como vimos es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𝐸</m:t>
                    </m:r>
                    <m:func>
                      <m:func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Lo crucial es lo que habíamos mencionado antes, de que la arista más chica que cruza el corte necesariamente pertenece al MST.</a:t>
                </a:r>
              </a:p>
              <a:p>
                <a:endParaRPr lang="es-CL" dirty="0"/>
              </a:p>
              <a:p>
                <a:r>
                  <a:rPr lang="es-CL" dirty="0"/>
                  <a:t>La complejidad usando un heap como vimos es de </a:t>
                </a:r>
                <a:r>
                  <a:rPr lang="es-CL" b="0" i="0">
                    <a:latin typeface="Cambria Math" panose="02040503050406030204" pitchFamily="18" charset="0"/>
                  </a:rPr>
                  <a:t>𝑂(𝐸 log⁡〖𝑉)〗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7062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Supondremos que la clave de cada nodo es inicialmente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Asumiremos que la clave de cada nodo es inicialmente </a:t>
                </a:r>
                <a:r>
                  <a:rPr lang="es-CL" b="0" i="0">
                    <a:latin typeface="Cambria Math" panose="02040503050406030204" pitchFamily="18" charset="0"/>
                  </a:rPr>
                  <a:t>∞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289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fld id="{2570D7B2-05AC-5E46-A5A9-DC14CA5FB5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7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 anchor="ctr"/>
          <a:lstStyle>
            <a:lvl1pPr marL="0" indent="0">
              <a:spcBef>
                <a:spcPts val="1776"/>
              </a:spcBef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E411-CEB2-9F4A-86AD-8CCF8AA935A5}" type="datetimeFigureOut"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C544-8313-804A-AEB7-0AB5E4B2DD3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4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  <p:sldLayoutId id="2147484163" r:id="rId7"/>
    <p:sldLayoutId id="2147484164" r:id="rId8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D15D-5193-40BB-8A72-EE2FEF78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Estrategias algorítmicas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636E8-7CCA-4B20-8DAA-A96B57F15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CL" dirty="0" err="1"/>
              <a:t>Dividir para reinar</a:t>
            </a:r>
          </a:p>
          <a:p>
            <a:pPr marL="0" indent="0">
              <a:buNone/>
            </a:pPr>
            <a:r>
              <a:rPr lang="es-CL" i="1" dirty="0" err="1"/>
              <a:t>Backtracking</a:t>
            </a:r>
            <a:endParaRPr lang="es-CL" i="1" dirty="0"/>
          </a:p>
          <a:p>
            <a:pPr marL="0" indent="0">
              <a:buNone/>
            </a:pPr>
            <a:r>
              <a:rPr lang="es-CL" dirty="0"/>
              <a:t>Algoritmos codiciosos</a:t>
            </a:r>
          </a:p>
          <a:p>
            <a:pPr marL="0" indent="0">
              <a:buNone/>
            </a:pPr>
            <a:r>
              <a:rPr lang="es-CL" dirty="0"/>
              <a:t>Programación dinámica</a:t>
            </a:r>
          </a:p>
        </p:txBody>
      </p:sp>
    </p:spTree>
    <p:extLst>
      <p:ext uri="{BB962C8B-B14F-4D97-AF65-F5344CB8AC3E}">
        <p14:creationId xmlns:p14="http://schemas.microsoft.com/office/powerpoint/2010/main" val="1992038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F834-EBCC-4D69-9553-3448DADA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MST: </a:t>
            </a:r>
            <a:r>
              <a:rPr lang="es-CL" i="1" dirty="0"/>
              <a:t>Minimum spanning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6C1E4-1A7C-442B-9C77-E3355141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01" y="1287532"/>
            <a:ext cx="8892539" cy="490407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s-CL" sz="2500" dirty="0"/>
              <a:t>El problema es descrito por un </a:t>
            </a:r>
            <a:r>
              <a:rPr lang="es-CL" sz="2500" b="1" dirty="0"/>
              <a:t>grafo no direccional con costos</a:t>
            </a:r>
          </a:p>
          <a:p>
            <a:pPr marL="0" inden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s-CL" sz="2500" dirty="0"/>
              <a:t>La solución es un </a:t>
            </a:r>
            <a:r>
              <a:rPr lang="es-CL" sz="2500" b="1" dirty="0"/>
              <a:t>subconjunto </a:t>
            </a:r>
            <a:r>
              <a:rPr lang="es-CL" sz="2500" b="1" i="1" dirty="0"/>
              <a:t>T</a:t>
            </a:r>
            <a:r>
              <a:rPr lang="es-CL" sz="2500" b="1" dirty="0"/>
              <a:t> de las aristas</a:t>
            </a:r>
            <a:r>
              <a:rPr lang="es-CL" sz="2500" dirty="0"/>
              <a:t> tal que:</a:t>
            </a:r>
          </a:p>
          <a:p>
            <a:pPr marL="635508" lvl="1" indent="-3429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s-CL" sz="2200" dirty="0"/>
              <a:t>las aristas de </a:t>
            </a:r>
            <a:r>
              <a:rPr lang="es-CL" sz="2200" i="1" dirty="0"/>
              <a:t>T</a:t>
            </a:r>
            <a:r>
              <a:rPr lang="es-CL" sz="2200" dirty="0"/>
              <a:t> no forman ciclos —forman un </a:t>
            </a:r>
            <a:r>
              <a:rPr lang="es-CL" sz="2200" b="1" dirty="0">
                <a:solidFill>
                  <a:schemeClr val="accent2"/>
                </a:solidFill>
              </a:rPr>
              <a:t>árbol</a:t>
            </a:r>
            <a:endParaRPr lang="es-CL" sz="2200" dirty="0"/>
          </a:p>
          <a:p>
            <a:pPr marL="635508" lvl="1" indent="-3429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s-CL" sz="2200" dirty="0"/>
              <a:t>las aristas de </a:t>
            </a:r>
            <a:r>
              <a:rPr lang="es-CL" sz="2200" i="1" dirty="0"/>
              <a:t>T</a:t>
            </a:r>
            <a:r>
              <a:rPr lang="es-CL" sz="2200" dirty="0"/>
              <a:t> incluyen todos los vértices —forman una </a:t>
            </a:r>
            <a:r>
              <a:rPr lang="es-CL" sz="2200" b="1" dirty="0">
                <a:solidFill>
                  <a:schemeClr val="accent2"/>
                </a:solidFill>
              </a:rPr>
              <a:t>cobertura</a:t>
            </a:r>
            <a:endParaRPr lang="es-CL" sz="2200" dirty="0"/>
          </a:p>
          <a:p>
            <a:pPr marL="635508" lvl="1" indent="-3429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s-CL" sz="2200" dirty="0"/>
              <a:t>no hay otro árbol de cobertura con menor costo total (la suma de los costos de las aristas de </a:t>
            </a:r>
            <a:r>
              <a:rPr lang="es-CL" sz="2200" i="1" dirty="0"/>
              <a:t>T</a:t>
            </a:r>
            <a:r>
              <a:rPr lang="es-CL" sz="2200" dirty="0"/>
              <a:t>) —es de </a:t>
            </a:r>
            <a:r>
              <a:rPr lang="es-CL" sz="2200" b="1" dirty="0">
                <a:solidFill>
                  <a:schemeClr val="accent2"/>
                </a:solidFill>
              </a:rPr>
              <a:t>costo</a:t>
            </a:r>
            <a:r>
              <a:rPr lang="es-CL" sz="2200" dirty="0"/>
              <a:t> </a:t>
            </a:r>
            <a:r>
              <a:rPr lang="es-CL" sz="2200" b="1" dirty="0">
                <a:solidFill>
                  <a:schemeClr val="accent2"/>
                </a:solidFill>
              </a:rPr>
              <a:t>mínimo</a:t>
            </a:r>
            <a:endParaRPr lang="es-CL" sz="2200" dirty="0"/>
          </a:p>
        </p:txBody>
      </p:sp>
    </p:spTree>
    <p:extLst>
      <p:ext uri="{BB962C8B-B14F-4D97-AF65-F5344CB8AC3E}">
        <p14:creationId xmlns:p14="http://schemas.microsoft.com/office/powerpoint/2010/main" val="2421465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11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888617" y="19050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384417" y="57912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955417" y="46482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1126617" y="57150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955417" y="35814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708017" y="26670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917817" y="18288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631817" y="1524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604580" y="868363"/>
            <a:ext cx="2149475" cy="1158875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726817" y="2247900"/>
            <a:ext cx="4191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726817" y="2324100"/>
            <a:ext cx="1981200" cy="762000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604580" y="2620963"/>
            <a:ext cx="473075" cy="1082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545717" y="2743200"/>
            <a:ext cx="762000" cy="297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842580" y="5067300"/>
            <a:ext cx="1112837" cy="769938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793617" y="5067300"/>
            <a:ext cx="2713038" cy="846138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964817" y="6134100"/>
            <a:ext cx="4419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793617" y="3382963"/>
            <a:ext cx="1036638" cy="617537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546217" y="2544763"/>
            <a:ext cx="1493838" cy="541337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423980" y="3382963"/>
            <a:ext cx="1082675" cy="2530475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803517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692142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863342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549142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615942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2101342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911342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549142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415542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7130542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4006342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6063742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4082542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537030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B2C62-51F5-644B-8BEF-4B3D808FB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670D1-C516-1342-90D0-1155F6062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/>
              <a:t>Originalmente, hace 100 años, redes de distribución de potencia</a:t>
            </a:r>
          </a:p>
          <a:p>
            <a:pPr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/>
              <a:t>Después, redes telefónicas</a:t>
            </a:r>
          </a:p>
          <a:p>
            <a:pPr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/>
              <a:t>Hoy, redes de comunicación, eléctricas, hidráulicas, de computadores, de carreteras, de tráfico aéreo</a:t>
            </a:r>
          </a:p>
          <a:p>
            <a:pPr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/>
              <a:t>… incluso redes biológicas, químicas y físicas que se encuentran en la naturaleza</a:t>
            </a:r>
          </a:p>
        </p:txBody>
      </p:sp>
    </p:spTree>
    <p:extLst>
      <p:ext uri="{BB962C8B-B14F-4D97-AF65-F5344CB8AC3E}">
        <p14:creationId xmlns:p14="http://schemas.microsoft.com/office/powerpoint/2010/main" val="3770803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77B0-65E1-4384-AD31-48EED476E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MSTs, </a:t>
            </a:r>
            <a:r>
              <a:rPr lang="es-CL" sz="4000" b="1" dirty="0"/>
              <a:t>cortes </a:t>
            </a:r>
            <a:r>
              <a:rPr lang="es-CL" sz="4000" dirty="0"/>
              <a:t>y aristas que </a:t>
            </a:r>
            <a:r>
              <a:rPr lang="es-CL" sz="4000" b="1" dirty="0"/>
              <a:t>cruzan</a:t>
            </a:r>
            <a:r>
              <a:rPr lang="es-CL" sz="4000" dirty="0"/>
              <a:t> el corte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F4DDDF5-6755-492E-9B29-50E7C72195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</a:pPr>
                <a:r>
                  <a:rPr lang="es-CL" sz="2500" b="1" dirty="0">
                    <a:solidFill>
                      <a:schemeClr val="accent2"/>
                    </a:solidFill>
                  </a:rPr>
                  <a:t>Cortemos</a:t>
                </a:r>
                <a:r>
                  <a:rPr lang="es-CL" sz="2500" dirty="0"/>
                  <a:t> (particionemos) los vértices del grafo en dos (sub) conjuntos no vacíos,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5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L" sz="25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5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CL" sz="2500" dirty="0"/>
              </a:p>
              <a:p>
                <a:pPr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</a:pPr>
                <a:endParaRPr lang="es-CL" sz="2500" dirty="0"/>
              </a:p>
              <a:p>
                <a:pPr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</a:pPr>
                <a:r>
                  <a:rPr lang="es-CL" sz="2500" dirty="0"/>
                  <a:t>Una arista </a:t>
                </a:r>
                <a:r>
                  <a:rPr lang="es-CL" sz="2500" b="1" dirty="0">
                    <a:solidFill>
                      <a:schemeClr val="accent2"/>
                    </a:solidFill>
                  </a:rPr>
                  <a:t>cruza</a:t>
                </a:r>
                <a:r>
                  <a:rPr lang="es-CL" sz="2500" b="1" dirty="0"/>
                  <a:t> </a:t>
                </a:r>
                <a:r>
                  <a:rPr lang="es-CL" sz="2500" dirty="0"/>
                  <a:t>el corte si uno de sus extremos está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5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L" sz="2500" b="1" dirty="0"/>
                  <a:t> </a:t>
                </a:r>
                <a:r>
                  <a:rPr lang="es-CL" sz="2500" dirty="0"/>
                  <a:t>y el otro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5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CL" sz="2500" b="1" dirty="0"/>
              </a:p>
              <a:p>
                <a:pPr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</a:pPr>
                <a:endParaRPr lang="es-CL" sz="2500" b="1" dirty="0"/>
              </a:p>
              <a:p>
                <a:pPr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</a:pPr>
                <a:r>
                  <a:rPr lang="es-CL" sz="2500" dirty="0"/>
                  <a:t>¿Qué podemos afirmar respecto a estas aristas y los </a:t>
                </a:r>
                <a:r>
                  <a:rPr lang="es-CL" sz="2500" b="1" dirty="0">
                    <a:solidFill>
                      <a:schemeClr val="accent2"/>
                    </a:solidFill>
                  </a:rPr>
                  <a:t>MST</a:t>
                </a:r>
                <a:r>
                  <a:rPr lang="es-CL" sz="2500" dirty="0"/>
                  <a:t>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F4DDDF5-6755-492E-9B29-50E7C72195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375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1DD6-BF48-44F2-BBBA-CECB9857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El corte (</a:t>
            </a:r>
            <a:r>
              <a:rPr lang="es-CL" sz="4000" i="1" dirty="0"/>
              <a:t>V</a:t>
            </a:r>
            <a:r>
              <a:rPr lang="es-CL" sz="4000" baseline="-25000" dirty="0"/>
              <a:t>1</a:t>
            </a:r>
            <a:r>
              <a:rPr lang="es-CL" sz="4000" dirty="0"/>
              <a:t>, </a:t>
            </a:r>
            <a:r>
              <a:rPr lang="es-CL" sz="4000" i="1" dirty="0"/>
              <a:t>V</a:t>
            </a:r>
            <a:r>
              <a:rPr lang="es-CL" sz="4000" baseline="-25000" dirty="0"/>
              <a:t>2</a:t>
            </a:r>
            <a:r>
              <a:rPr lang="es-CL" sz="4000" dirty="0"/>
              <a:t>)</a:t>
            </a:r>
            <a:br>
              <a:rPr lang="es-CL" sz="4000" dirty="0"/>
            </a:br>
            <a:r>
              <a:rPr lang="es-CL" sz="4000" dirty="0"/>
              <a:t>y las aristas que cruzan el corte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BACA36AD-3EC9-4326-8B70-2374D59B7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56795"/>
            <a:ext cx="8641076" cy="709449"/>
          </a:xfrm>
        </p:spPr>
        <p:txBody>
          <a:bodyPr>
            <a:normAutofit/>
          </a:bodyPr>
          <a:lstStyle/>
          <a:p>
            <a:pPr algn="ctr"/>
            <a:r>
              <a:rPr lang="es-CL" sz="2400" dirty="0"/>
              <a:t>¿Cuál debería ser la siguiente arista, y siguiente nodo, a incluir?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673A54-2A11-4A6E-81AA-D6DD102F8D17}"/>
              </a:ext>
            </a:extLst>
          </p:cNvPr>
          <p:cNvCxnSpPr>
            <a:cxnSpLocks/>
            <a:endCxn id="9" idx="4"/>
          </p:cNvCxnSpPr>
          <p:nvPr/>
        </p:nvCxnSpPr>
        <p:spPr>
          <a:xfrm flipV="1">
            <a:off x="3208188" y="1907628"/>
            <a:ext cx="1373174" cy="141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F0C6B1-66C4-4674-A6C9-5C79934F7F50}"/>
              </a:ext>
            </a:extLst>
          </p:cNvPr>
          <p:cNvCxnSpPr/>
          <p:nvPr/>
        </p:nvCxnSpPr>
        <p:spPr>
          <a:xfrm>
            <a:off x="3586560" y="2758966"/>
            <a:ext cx="1434662" cy="268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7E3246-3C04-4BA6-938C-5123C1014FE6}"/>
              </a:ext>
            </a:extLst>
          </p:cNvPr>
          <p:cNvCxnSpPr>
            <a:cxnSpLocks/>
          </p:cNvCxnSpPr>
          <p:nvPr/>
        </p:nvCxnSpPr>
        <p:spPr>
          <a:xfrm flipV="1">
            <a:off x="3901870" y="3673366"/>
            <a:ext cx="1403131" cy="567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C7C03C-15AF-4D30-B6F0-D24905514A37}"/>
              </a:ext>
            </a:extLst>
          </p:cNvPr>
          <p:cNvCxnSpPr/>
          <p:nvPr/>
        </p:nvCxnSpPr>
        <p:spPr>
          <a:xfrm>
            <a:off x="3539264" y="4524705"/>
            <a:ext cx="2270234" cy="362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D2DA72-D6DE-4F5E-B65A-A22647AB39AD}"/>
              </a:ext>
            </a:extLst>
          </p:cNvPr>
          <p:cNvCxnSpPr/>
          <p:nvPr/>
        </p:nvCxnSpPr>
        <p:spPr>
          <a:xfrm flipV="1">
            <a:off x="3586560" y="5092263"/>
            <a:ext cx="2080998" cy="122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A9F8153-CDF1-4D7B-8EA6-D80A3F6DB156}"/>
              </a:ext>
            </a:extLst>
          </p:cNvPr>
          <p:cNvSpPr/>
          <p:nvPr/>
        </p:nvSpPr>
        <p:spPr>
          <a:xfrm>
            <a:off x="1332173" y="1729244"/>
            <a:ext cx="2790467" cy="3880254"/>
          </a:xfrm>
          <a:custGeom>
            <a:avLst/>
            <a:gdLst>
              <a:gd name="connsiteX0" fmla="*/ 551711 w 2790467"/>
              <a:gd name="connsiteY0" fmla="*/ 146853 h 3880254"/>
              <a:gd name="connsiteX1" fmla="*/ 1403049 w 2790467"/>
              <a:gd name="connsiteY1" fmla="*/ 36495 h 3880254"/>
              <a:gd name="connsiteX2" fmla="*/ 2207090 w 2790467"/>
              <a:gd name="connsiteY2" fmla="*/ 682881 h 3880254"/>
              <a:gd name="connsiteX3" fmla="*/ 2317449 w 2790467"/>
              <a:gd name="connsiteY3" fmla="*/ 1644578 h 3880254"/>
              <a:gd name="connsiteX4" fmla="*/ 2790414 w 2790467"/>
              <a:gd name="connsiteY4" fmla="*/ 2196371 h 3880254"/>
              <a:gd name="connsiteX5" fmla="*/ 2285918 w 2790467"/>
              <a:gd name="connsiteY5" fmla="*/ 3741391 h 3880254"/>
              <a:gd name="connsiteX6" fmla="*/ 646304 w 2790467"/>
              <a:gd name="connsiteY6" fmla="*/ 3694095 h 3880254"/>
              <a:gd name="connsiteX7" fmla="*/ 141808 w 2790467"/>
              <a:gd name="connsiteY7" fmla="*/ 2748164 h 3880254"/>
              <a:gd name="connsiteX8" fmla="*/ 62980 w 2790467"/>
              <a:gd name="connsiteY8" fmla="*/ 1471157 h 3880254"/>
              <a:gd name="connsiteX9" fmla="*/ 31449 w 2790467"/>
              <a:gd name="connsiteY9" fmla="*/ 698647 h 3880254"/>
              <a:gd name="connsiteX10" fmla="*/ 551711 w 2790467"/>
              <a:gd name="connsiteY10" fmla="*/ 146853 h 388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90467" h="3880254">
                <a:moveTo>
                  <a:pt x="551711" y="146853"/>
                </a:moveTo>
                <a:cubicBezTo>
                  <a:pt x="780311" y="36494"/>
                  <a:pt x="1127153" y="-52843"/>
                  <a:pt x="1403049" y="36495"/>
                </a:cubicBezTo>
                <a:cubicBezTo>
                  <a:pt x="1678946" y="125833"/>
                  <a:pt x="2054690" y="414867"/>
                  <a:pt x="2207090" y="682881"/>
                </a:cubicBezTo>
                <a:cubicBezTo>
                  <a:pt x="2359490" y="950895"/>
                  <a:pt x="2220228" y="1392330"/>
                  <a:pt x="2317449" y="1644578"/>
                </a:cubicBezTo>
                <a:cubicBezTo>
                  <a:pt x="2414670" y="1896826"/>
                  <a:pt x="2795669" y="1846902"/>
                  <a:pt x="2790414" y="2196371"/>
                </a:cubicBezTo>
                <a:cubicBezTo>
                  <a:pt x="2785159" y="2545840"/>
                  <a:pt x="2643270" y="3491770"/>
                  <a:pt x="2285918" y="3741391"/>
                </a:cubicBezTo>
                <a:cubicBezTo>
                  <a:pt x="1928566" y="3991012"/>
                  <a:pt x="1003656" y="3859633"/>
                  <a:pt x="646304" y="3694095"/>
                </a:cubicBezTo>
                <a:cubicBezTo>
                  <a:pt x="288952" y="3528557"/>
                  <a:pt x="239029" y="3118654"/>
                  <a:pt x="141808" y="2748164"/>
                </a:cubicBezTo>
                <a:cubicBezTo>
                  <a:pt x="44587" y="2377674"/>
                  <a:pt x="81373" y="1812743"/>
                  <a:pt x="62980" y="1471157"/>
                </a:cubicBezTo>
                <a:cubicBezTo>
                  <a:pt x="44587" y="1129571"/>
                  <a:pt x="-47379" y="921992"/>
                  <a:pt x="31449" y="698647"/>
                </a:cubicBezTo>
                <a:cubicBezTo>
                  <a:pt x="110276" y="475302"/>
                  <a:pt x="323111" y="257212"/>
                  <a:pt x="551711" y="14685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dirty="0"/>
              <a:t>V</a:t>
            </a:r>
            <a:r>
              <a:rPr lang="es-CL" sz="3200" baseline="-25000" dirty="0"/>
              <a:t>1</a:t>
            </a:r>
            <a:r>
              <a:rPr lang="es-CL" sz="3200" dirty="0"/>
              <a:t> = subconjunto</a:t>
            </a:r>
          </a:p>
          <a:p>
            <a:pPr algn="ctr"/>
            <a:r>
              <a:rPr lang="es-CL" sz="3200" dirty="0"/>
              <a:t>no vacío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27FB989-CC21-4DAF-B646-FDE832356F45}"/>
              </a:ext>
            </a:extLst>
          </p:cNvPr>
          <p:cNvSpPr/>
          <p:nvPr/>
        </p:nvSpPr>
        <p:spPr>
          <a:xfrm>
            <a:off x="4571999" y="1359806"/>
            <a:ext cx="4200526" cy="4392180"/>
          </a:xfrm>
          <a:custGeom>
            <a:avLst/>
            <a:gdLst>
              <a:gd name="connsiteX0" fmla="*/ 559581 w 3493768"/>
              <a:gd name="connsiteY0" fmla="*/ 3921643 h 4392180"/>
              <a:gd name="connsiteX1" fmla="*/ 827595 w 3493768"/>
              <a:gd name="connsiteY1" fmla="*/ 2534277 h 4392180"/>
              <a:gd name="connsiteX2" fmla="*/ 338864 w 3493768"/>
              <a:gd name="connsiteY2" fmla="*/ 2045546 h 4392180"/>
              <a:gd name="connsiteX3" fmla="*/ 338864 w 3493768"/>
              <a:gd name="connsiteY3" fmla="*/ 1146912 h 4392180"/>
              <a:gd name="connsiteX4" fmla="*/ 7788 w 3493768"/>
              <a:gd name="connsiteY4" fmla="*/ 547822 h 4392180"/>
              <a:gd name="connsiteX5" fmla="*/ 717236 w 3493768"/>
              <a:gd name="connsiteY5" fmla="*/ 90622 h 4392180"/>
              <a:gd name="connsiteX6" fmla="*/ 2246491 w 3493768"/>
              <a:gd name="connsiteY6" fmla="*/ 169450 h 4392180"/>
              <a:gd name="connsiteX7" fmla="*/ 2530270 w 3493768"/>
              <a:gd name="connsiteY7" fmla="*/ 1777533 h 4392180"/>
              <a:gd name="connsiteX8" fmla="*/ 3491967 w 3493768"/>
              <a:gd name="connsiteY8" fmla="*/ 3527505 h 4392180"/>
              <a:gd name="connsiteX9" fmla="*/ 2262257 w 3493768"/>
              <a:gd name="connsiteY9" fmla="*/ 4378843 h 4392180"/>
              <a:gd name="connsiteX10" fmla="*/ 559581 w 3493768"/>
              <a:gd name="connsiteY10" fmla="*/ 3921643 h 4392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93768" h="4392180">
                <a:moveTo>
                  <a:pt x="559581" y="3921643"/>
                </a:moveTo>
                <a:cubicBezTo>
                  <a:pt x="320471" y="3614215"/>
                  <a:pt x="864381" y="2846960"/>
                  <a:pt x="827595" y="2534277"/>
                </a:cubicBezTo>
                <a:cubicBezTo>
                  <a:pt x="790809" y="2221594"/>
                  <a:pt x="420319" y="2276773"/>
                  <a:pt x="338864" y="2045546"/>
                </a:cubicBezTo>
                <a:cubicBezTo>
                  <a:pt x="257409" y="1814319"/>
                  <a:pt x="394043" y="1396533"/>
                  <a:pt x="338864" y="1146912"/>
                </a:cubicBezTo>
                <a:cubicBezTo>
                  <a:pt x="283685" y="897291"/>
                  <a:pt x="-55274" y="723870"/>
                  <a:pt x="7788" y="547822"/>
                </a:cubicBezTo>
                <a:cubicBezTo>
                  <a:pt x="70850" y="371774"/>
                  <a:pt x="344119" y="153684"/>
                  <a:pt x="717236" y="90622"/>
                </a:cubicBezTo>
                <a:cubicBezTo>
                  <a:pt x="1090353" y="27560"/>
                  <a:pt x="1944319" y="-111702"/>
                  <a:pt x="2246491" y="169450"/>
                </a:cubicBezTo>
                <a:cubicBezTo>
                  <a:pt x="2548663" y="450602"/>
                  <a:pt x="2322691" y="1217857"/>
                  <a:pt x="2530270" y="1777533"/>
                </a:cubicBezTo>
                <a:cubicBezTo>
                  <a:pt x="2737849" y="2337209"/>
                  <a:pt x="3536636" y="3093953"/>
                  <a:pt x="3491967" y="3527505"/>
                </a:cubicBezTo>
                <a:cubicBezTo>
                  <a:pt x="3447298" y="3961057"/>
                  <a:pt x="2750988" y="4307898"/>
                  <a:pt x="2262257" y="4378843"/>
                </a:cubicBezTo>
                <a:cubicBezTo>
                  <a:pt x="1773526" y="4449788"/>
                  <a:pt x="798691" y="4229071"/>
                  <a:pt x="559581" y="39216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dirty="0"/>
              <a:t>V</a:t>
            </a:r>
            <a:r>
              <a:rPr lang="es-CL" sz="3200" baseline="-25000" dirty="0"/>
              <a:t>2</a:t>
            </a:r>
            <a:r>
              <a:rPr lang="es-CL" sz="3200" dirty="0"/>
              <a:t> =</a:t>
            </a:r>
          </a:p>
          <a:p>
            <a:pPr algn="ctr"/>
            <a:r>
              <a:rPr lang="es-CL" sz="3200" dirty="0"/>
              <a:t>complemento</a:t>
            </a:r>
          </a:p>
          <a:p>
            <a:pPr algn="ctr"/>
            <a:r>
              <a:rPr lang="es-CL" sz="3200" dirty="0"/>
              <a:t>de V</a:t>
            </a:r>
            <a:r>
              <a:rPr lang="es-CL" sz="3200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30996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651F-610D-4CD4-93F8-55F79984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Buscando un MST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32101-83F1-4189-BB1A-C806ACE3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Si para cada corte la arista de menor costo está en un </a:t>
            </a:r>
            <a:r>
              <a:rPr lang="es-CL" sz="2400" b="1" dirty="0">
                <a:solidFill>
                  <a:schemeClr val="accent2"/>
                </a:solidFill>
              </a:rPr>
              <a:t>MST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… ¿cómo podemos encontrar un </a:t>
            </a:r>
            <a:r>
              <a:rPr lang="es-CL" sz="2400" b="1" dirty="0">
                <a:solidFill>
                  <a:schemeClr val="accent2"/>
                </a:solidFill>
              </a:rPr>
              <a:t>MST</a:t>
            </a:r>
            <a:r>
              <a:rPr lang="es-CL" sz="2400" dirty="0"/>
              <a:t>?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… ¿podremos construirlo una arista a la vez?</a:t>
            </a:r>
          </a:p>
        </p:txBody>
      </p:sp>
    </p:spTree>
    <p:extLst>
      <p:ext uri="{BB962C8B-B14F-4D97-AF65-F5344CB8AC3E}">
        <p14:creationId xmlns:p14="http://schemas.microsoft.com/office/powerpoint/2010/main" val="4178592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35D8-CD6E-449E-8EC5-E4DC4D1A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Algoritmo de Prim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E7713-5455-40A0-B868-E3D7AEA60B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CL" sz="2400" dirty="0"/>
                  <a:t>Para un grafo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s-CL" sz="2400" dirty="0"/>
                  <a:t>, y un nodo inicial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CL" sz="2400" dirty="0"/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sz="2400" dirty="0"/>
                  <a:t>Sean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CL" sz="2400" dirty="0"/>
                  <a:t>,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ba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sz="2400" dirty="0"/>
                  <a:t>, los nodos incluidos y los que no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sz="2400" dirty="0"/>
                  <a:t>Sea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s-CL" sz="2400" dirty="0"/>
                  <a:t> la arista de menor costo que cruza de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sz="2400" dirty="0"/>
                  <a:t> a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bar>
                  </m:oMath>
                </a14:m>
                <a:endParaRPr lang="es-CL" sz="2400" dirty="0"/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sz="2400" dirty="0"/>
                  <a:t>Sea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CL" sz="2400" dirty="0"/>
                  <a:t> el nodo de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s-CL" sz="2400" dirty="0"/>
                  <a:t> que pertenece a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bar>
                  </m:oMath>
                </a14:m>
                <a:endParaRPr lang="es-CL" sz="2400" dirty="0"/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sz="2400" dirty="0"/>
                  <a:t>Agregar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s-CL" sz="2400" dirty="0"/>
                  <a:t> al MST. Eliminar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CL" sz="2400" dirty="0"/>
                  <a:t> de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bar>
                  </m:oMath>
                </a14:m>
                <a:r>
                  <a:rPr lang="es-CL" sz="2400" dirty="0"/>
                  <a:t> y agregarlo 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s-CL" sz="2400" dirty="0"/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sz="2400" dirty="0"/>
                  <a:t>Si quedan elementos en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bar>
                  </m:oMath>
                </a14:m>
                <a:r>
                  <a:rPr lang="es-CL" sz="2400" dirty="0"/>
                  <a:t>, volver a </a:t>
                </a:r>
                <a:r>
                  <a:rPr lang="es-CL" sz="2400" dirty="0">
                    <a:solidFill>
                      <a:schemeClr val="accent2"/>
                    </a:solidFill>
                  </a:rPr>
                  <a:t>2.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E7713-5455-40A0-B868-E3D7AEA60B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183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1DD6-BF48-44F2-BBBA-CECB9857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El corte (</a:t>
            </a:r>
            <a:r>
              <a:rPr lang="es-CL" sz="4000" i="1" dirty="0"/>
              <a:t>V</a:t>
            </a:r>
            <a:r>
              <a:rPr lang="es-CL" sz="4000" baseline="-25000" dirty="0"/>
              <a:t>1</a:t>
            </a:r>
            <a:r>
              <a:rPr lang="es-CL" sz="4000" dirty="0"/>
              <a:t>, </a:t>
            </a:r>
            <a:r>
              <a:rPr lang="es-CL" sz="4000" i="1" dirty="0"/>
              <a:t>V</a:t>
            </a:r>
            <a:r>
              <a:rPr lang="es-CL" sz="4000" baseline="-25000" dirty="0"/>
              <a:t>2</a:t>
            </a:r>
            <a:r>
              <a:rPr lang="es-CL" sz="4000" dirty="0"/>
              <a:t>) y las aristas que cruzan</a:t>
            </a:r>
            <a:br>
              <a:rPr lang="es-CL" sz="4000" dirty="0"/>
            </a:br>
            <a:r>
              <a:rPr lang="es-CL" sz="4000" dirty="0"/>
              <a:t>el corte en el algoritmo de Prim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BACA36AD-3EC9-4326-8B70-2374D59B7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56795"/>
            <a:ext cx="8641076" cy="709449"/>
          </a:xfrm>
        </p:spPr>
        <p:txBody>
          <a:bodyPr>
            <a:normAutofit/>
          </a:bodyPr>
          <a:lstStyle/>
          <a:p>
            <a:pPr algn="ctr"/>
            <a:r>
              <a:rPr lang="es-CL" sz="2400" dirty="0"/>
              <a:t>¿Cuál debería ser la siguiente arista, y siguiente nodo, a incluir?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673A54-2A11-4A6E-81AA-D6DD102F8D17}"/>
              </a:ext>
            </a:extLst>
          </p:cNvPr>
          <p:cNvCxnSpPr>
            <a:cxnSpLocks/>
            <a:endCxn id="9" idx="4"/>
          </p:cNvCxnSpPr>
          <p:nvPr/>
        </p:nvCxnSpPr>
        <p:spPr>
          <a:xfrm flipV="1">
            <a:off x="3208188" y="1907628"/>
            <a:ext cx="1373174" cy="141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F0C6B1-66C4-4674-A6C9-5C79934F7F50}"/>
              </a:ext>
            </a:extLst>
          </p:cNvPr>
          <p:cNvCxnSpPr/>
          <p:nvPr/>
        </p:nvCxnSpPr>
        <p:spPr>
          <a:xfrm>
            <a:off x="3586560" y="2758966"/>
            <a:ext cx="1434662" cy="268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7E3246-3C04-4BA6-938C-5123C1014FE6}"/>
              </a:ext>
            </a:extLst>
          </p:cNvPr>
          <p:cNvCxnSpPr>
            <a:cxnSpLocks/>
          </p:cNvCxnSpPr>
          <p:nvPr/>
        </p:nvCxnSpPr>
        <p:spPr>
          <a:xfrm flipV="1">
            <a:off x="3901870" y="3673366"/>
            <a:ext cx="1403131" cy="567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C7C03C-15AF-4D30-B6F0-D24905514A37}"/>
              </a:ext>
            </a:extLst>
          </p:cNvPr>
          <p:cNvCxnSpPr/>
          <p:nvPr/>
        </p:nvCxnSpPr>
        <p:spPr>
          <a:xfrm>
            <a:off x="3539264" y="4524705"/>
            <a:ext cx="2270234" cy="362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D2DA72-D6DE-4F5E-B65A-A22647AB39AD}"/>
              </a:ext>
            </a:extLst>
          </p:cNvPr>
          <p:cNvCxnSpPr/>
          <p:nvPr/>
        </p:nvCxnSpPr>
        <p:spPr>
          <a:xfrm flipV="1">
            <a:off x="3586560" y="5092263"/>
            <a:ext cx="2080998" cy="122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FA9F8153-CDF1-4D7B-8EA6-D80A3F6DB156}"/>
                  </a:ext>
                </a:extLst>
              </p:cNvPr>
              <p:cNvSpPr/>
              <p:nvPr/>
            </p:nvSpPr>
            <p:spPr>
              <a:xfrm>
                <a:off x="1332173" y="1729244"/>
                <a:ext cx="2790467" cy="3880254"/>
              </a:xfrm>
              <a:custGeom>
                <a:avLst/>
                <a:gdLst>
                  <a:gd name="connsiteX0" fmla="*/ 551711 w 2790467"/>
                  <a:gd name="connsiteY0" fmla="*/ 146853 h 3880254"/>
                  <a:gd name="connsiteX1" fmla="*/ 1403049 w 2790467"/>
                  <a:gd name="connsiteY1" fmla="*/ 36495 h 3880254"/>
                  <a:gd name="connsiteX2" fmla="*/ 2207090 w 2790467"/>
                  <a:gd name="connsiteY2" fmla="*/ 682881 h 3880254"/>
                  <a:gd name="connsiteX3" fmla="*/ 2317449 w 2790467"/>
                  <a:gd name="connsiteY3" fmla="*/ 1644578 h 3880254"/>
                  <a:gd name="connsiteX4" fmla="*/ 2790414 w 2790467"/>
                  <a:gd name="connsiteY4" fmla="*/ 2196371 h 3880254"/>
                  <a:gd name="connsiteX5" fmla="*/ 2285918 w 2790467"/>
                  <a:gd name="connsiteY5" fmla="*/ 3741391 h 3880254"/>
                  <a:gd name="connsiteX6" fmla="*/ 646304 w 2790467"/>
                  <a:gd name="connsiteY6" fmla="*/ 3694095 h 3880254"/>
                  <a:gd name="connsiteX7" fmla="*/ 141808 w 2790467"/>
                  <a:gd name="connsiteY7" fmla="*/ 2748164 h 3880254"/>
                  <a:gd name="connsiteX8" fmla="*/ 62980 w 2790467"/>
                  <a:gd name="connsiteY8" fmla="*/ 1471157 h 3880254"/>
                  <a:gd name="connsiteX9" fmla="*/ 31449 w 2790467"/>
                  <a:gd name="connsiteY9" fmla="*/ 698647 h 3880254"/>
                  <a:gd name="connsiteX10" fmla="*/ 551711 w 2790467"/>
                  <a:gd name="connsiteY10" fmla="*/ 146853 h 3880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90467" h="3880254">
                    <a:moveTo>
                      <a:pt x="551711" y="146853"/>
                    </a:moveTo>
                    <a:cubicBezTo>
                      <a:pt x="780311" y="36494"/>
                      <a:pt x="1127153" y="-52843"/>
                      <a:pt x="1403049" y="36495"/>
                    </a:cubicBezTo>
                    <a:cubicBezTo>
                      <a:pt x="1678946" y="125833"/>
                      <a:pt x="2054690" y="414867"/>
                      <a:pt x="2207090" y="682881"/>
                    </a:cubicBezTo>
                    <a:cubicBezTo>
                      <a:pt x="2359490" y="950895"/>
                      <a:pt x="2220228" y="1392330"/>
                      <a:pt x="2317449" y="1644578"/>
                    </a:cubicBezTo>
                    <a:cubicBezTo>
                      <a:pt x="2414670" y="1896826"/>
                      <a:pt x="2795669" y="1846902"/>
                      <a:pt x="2790414" y="2196371"/>
                    </a:cubicBezTo>
                    <a:cubicBezTo>
                      <a:pt x="2785159" y="2545840"/>
                      <a:pt x="2643270" y="3491770"/>
                      <a:pt x="2285918" y="3741391"/>
                    </a:cubicBezTo>
                    <a:cubicBezTo>
                      <a:pt x="1928566" y="3991012"/>
                      <a:pt x="1003656" y="3859633"/>
                      <a:pt x="646304" y="3694095"/>
                    </a:cubicBezTo>
                    <a:cubicBezTo>
                      <a:pt x="288952" y="3528557"/>
                      <a:pt x="239029" y="3118654"/>
                      <a:pt x="141808" y="2748164"/>
                    </a:cubicBezTo>
                    <a:cubicBezTo>
                      <a:pt x="44587" y="2377674"/>
                      <a:pt x="81373" y="1812743"/>
                      <a:pt x="62980" y="1471157"/>
                    </a:cubicBezTo>
                    <a:cubicBezTo>
                      <a:pt x="44587" y="1129571"/>
                      <a:pt x="-47379" y="921992"/>
                      <a:pt x="31449" y="698647"/>
                    </a:cubicBezTo>
                    <a:cubicBezTo>
                      <a:pt x="110276" y="475302"/>
                      <a:pt x="323111" y="257212"/>
                      <a:pt x="551711" y="1468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sz="3200" dirty="0"/>
                  <a:t>V</a:t>
                </a:r>
                <a:r>
                  <a:rPr lang="es-CL" sz="3200" baseline="-25000" dirty="0"/>
                  <a:t>1</a:t>
                </a:r>
                <a:r>
                  <a:rPr lang="es-CL" sz="3200" dirty="0"/>
                  <a:t> = Nodos incluidos = </a:t>
                </a:r>
                <a14:m>
                  <m:oMath xmlns:m="http://schemas.openxmlformats.org/officeDocument/2006/math">
                    <m:r>
                      <a:rPr lang="es-CL" sz="32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s-CL" sz="3200" dirty="0"/>
              </a:p>
            </p:txBody>
          </p:sp>
        </mc:Choice>
        <mc:Fallback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FA9F8153-CDF1-4D7B-8EA6-D80A3F6DB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173" y="1729244"/>
                <a:ext cx="2790467" cy="3880254"/>
              </a:xfrm>
              <a:custGeom>
                <a:avLst/>
                <a:gdLst>
                  <a:gd name="connsiteX0" fmla="*/ 551711 w 2790467"/>
                  <a:gd name="connsiteY0" fmla="*/ 146853 h 3880254"/>
                  <a:gd name="connsiteX1" fmla="*/ 1403049 w 2790467"/>
                  <a:gd name="connsiteY1" fmla="*/ 36495 h 3880254"/>
                  <a:gd name="connsiteX2" fmla="*/ 2207090 w 2790467"/>
                  <a:gd name="connsiteY2" fmla="*/ 682881 h 3880254"/>
                  <a:gd name="connsiteX3" fmla="*/ 2317449 w 2790467"/>
                  <a:gd name="connsiteY3" fmla="*/ 1644578 h 3880254"/>
                  <a:gd name="connsiteX4" fmla="*/ 2790414 w 2790467"/>
                  <a:gd name="connsiteY4" fmla="*/ 2196371 h 3880254"/>
                  <a:gd name="connsiteX5" fmla="*/ 2285918 w 2790467"/>
                  <a:gd name="connsiteY5" fmla="*/ 3741391 h 3880254"/>
                  <a:gd name="connsiteX6" fmla="*/ 646304 w 2790467"/>
                  <a:gd name="connsiteY6" fmla="*/ 3694095 h 3880254"/>
                  <a:gd name="connsiteX7" fmla="*/ 141808 w 2790467"/>
                  <a:gd name="connsiteY7" fmla="*/ 2748164 h 3880254"/>
                  <a:gd name="connsiteX8" fmla="*/ 62980 w 2790467"/>
                  <a:gd name="connsiteY8" fmla="*/ 1471157 h 3880254"/>
                  <a:gd name="connsiteX9" fmla="*/ 31449 w 2790467"/>
                  <a:gd name="connsiteY9" fmla="*/ 698647 h 3880254"/>
                  <a:gd name="connsiteX10" fmla="*/ 551711 w 2790467"/>
                  <a:gd name="connsiteY10" fmla="*/ 146853 h 3880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90467" h="3880254">
                    <a:moveTo>
                      <a:pt x="551711" y="146853"/>
                    </a:moveTo>
                    <a:cubicBezTo>
                      <a:pt x="780311" y="36494"/>
                      <a:pt x="1127153" y="-52843"/>
                      <a:pt x="1403049" y="36495"/>
                    </a:cubicBezTo>
                    <a:cubicBezTo>
                      <a:pt x="1678946" y="125833"/>
                      <a:pt x="2054690" y="414867"/>
                      <a:pt x="2207090" y="682881"/>
                    </a:cubicBezTo>
                    <a:cubicBezTo>
                      <a:pt x="2359490" y="950895"/>
                      <a:pt x="2220228" y="1392330"/>
                      <a:pt x="2317449" y="1644578"/>
                    </a:cubicBezTo>
                    <a:cubicBezTo>
                      <a:pt x="2414670" y="1896826"/>
                      <a:pt x="2795669" y="1846902"/>
                      <a:pt x="2790414" y="2196371"/>
                    </a:cubicBezTo>
                    <a:cubicBezTo>
                      <a:pt x="2785159" y="2545840"/>
                      <a:pt x="2643270" y="3491770"/>
                      <a:pt x="2285918" y="3741391"/>
                    </a:cubicBezTo>
                    <a:cubicBezTo>
                      <a:pt x="1928566" y="3991012"/>
                      <a:pt x="1003656" y="3859633"/>
                      <a:pt x="646304" y="3694095"/>
                    </a:cubicBezTo>
                    <a:cubicBezTo>
                      <a:pt x="288952" y="3528557"/>
                      <a:pt x="239029" y="3118654"/>
                      <a:pt x="141808" y="2748164"/>
                    </a:cubicBezTo>
                    <a:cubicBezTo>
                      <a:pt x="44587" y="2377674"/>
                      <a:pt x="81373" y="1812743"/>
                      <a:pt x="62980" y="1471157"/>
                    </a:cubicBezTo>
                    <a:cubicBezTo>
                      <a:pt x="44587" y="1129571"/>
                      <a:pt x="-47379" y="921992"/>
                      <a:pt x="31449" y="698647"/>
                    </a:cubicBezTo>
                    <a:cubicBezTo>
                      <a:pt x="110276" y="475302"/>
                      <a:pt x="323111" y="257212"/>
                      <a:pt x="551711" y="146853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727FB989-CC21-4DAF-B646-FDE832356F45}"/>
                  </a:ext>
                </a:extLst>
              </p:cNvPr>
              <p:cNvSpPr/>
              <p:nvPr/>
            </p:nvSpPr>
            <p:spPr>
              <a:xfrm>
                <a:off x="4571999" y="1359806"/>
                <a:ext cx="4200526" cy="4392180"/>
              </a:xfrm>
              <a:custGeom>
                <a:avLst/>
                <a:gdLst>
                  <a:gd name="connsiteX0" fmla="*/ 559581 w 3493768"/>
                  <a:gd name="connsiteY0" fmla="*/ 3921643 h 4392180"/>
                  <a:gd name="connsiteX1" fmla="*/ 827595 w 3493768"/>
                  <a:gd name="connsiteY1" fmla="*/ 2534277 h 4392180"/>
                  <a:gd name="connsiteX2" fmla="*/ 338864 w 3493768"/>
                  <a:gd name="connsiteY2" fmla="*/ 2045546 h 4392180"/>
                  <a:gd name="connsiteX3" fmla="*/ 338864 w 3493768"/>
                  <a:gd name="connsiteY3" fmla="*/ 1146912 h 4392180"/>
                  <a:gd name="connsiteX4" fmla="*/ 7788 w 3493768"/>
                  <a:gd name="connsiteY4" fmla="*/ 547822 h 4392180"/>
                  <a:gd name="connsiteX5" fmla="*/ 717236 w 3493768"/>
                  <a:gd name="connsiteY5" fmla="*/ 90622 h 4392180"/>
                  <a:gd name="connsiteX6" fmla="*/ 2246491 w 3493768"/>
                  <a:gd name="connsiteY6" fmla="*/ 169450 h 4392180"/>
                  <a:gd name="connsiteX7" fmla="*/ 2530270 w 3493768"/>
                  <a:gd name="connsiteY7" fmla="*/ 1777533 h 4392180"/>
                  <a:gd name="connsiteX8" fmla="*/ 3491967 w 3493768"/>
                  <a:gd name="connsiteY8" fmla="*/ 3527505 h 4392180"/>
                  <a:gd name="connsiteX9" fmla="*/ 2262257 w 3493768"/>
                  <a:gd name="connsiteY9" fmla="*/ 4378843 h 4392180"/>
                  <a:gd name="connsiteX10" fmla="*/ 559581 w 3493768"/>
                  <a:gd name="connsiteY10" fmla="*/ 3921643 h 439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493768" h="4392180">
                    <a:moveTo>
                      <a:pt x="559581" y="3921643"/>
                    </a:moveTo>
                    <a:cubicBezTo>
                      <a:pt x="320471" y="3614215"/>
                      <a:pt x="864381" y="2846960"/>
                      <a:pt x="827595" y="2534277"/>
                    </a:cubicBezTo>
                    <a:cubicBezTo>
                      <a:pt x="790809" y="2221594"/>
                      <a:pt x="420319" y="2276773"/>
                      <a:pt x="338864" y="2045546"/>
                    </a:cubicBezTo>
                    <a:cubicBezTo>
                      <a:pt x="257409" y="1814319"/>
                      <a:pt x="394043" y="1396533"/>
                      <a:pt x="338864" y="1146912"/>
                    </a:cubicBezTo>
                    <a:cubicBezTo>
                      <a:pt x="283685" y="897291"/>
                      <a:pt x="-55274" y="723870"/>
                      <a:pt x="7788" y="547822"/>
                    </a:cubicBezTo>
                    <a:cubicBezTo>
                      <a:pt x="70850" y="371774"/>
                      <a:pt x="344119" y="153684"/>
                      <a:pt x="717236" y="90622"/>
                    </a:cubicBezTo>
                    <a:cubicBezTo>
                      <a:pt x="1090353" y="27560"/>
                      <a:pt x="1944319" y="-111702"/>
                      <a:pt x="2246491" y="169450"/>
                    </a:cubicBezTo>
                    <a:cubicBezTo>
                      <a:pt x="2548663" y="450602"/>
                      <a:pt x="2322691" y="1217857"/>
                      <a:pt x="2530270" y="1777533"/>
                    </a:cubicBezTo>
                    <a:cubicBezTo>
                      <a:pt x="2737849" y="2337209"/>
                      <a:pt x="3536636" y="3093953"/>
                      <a:pt x="3491967" y="3527505"/>
                    </a:cubicBezTo>
                    <a:cubicBezTo>
                      <a:pt x="3447298" y="3961057"/>
                      <a:pt x="2750988" y="4307898"/>
                      <a:pt x="2262257" y="4378843"/>
                    </a:cubicBezTo>
                    <a:cubicBezTo>
                      <a:pt x="1773526" y="4449788"/>
                      <a:pt x="798691" y="4229071"/>
                      <a:pt x="559581" y="39216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sz="3200" dirty="0"/>
                  <a:t>V</a:t>
                </a:r>
                <a:r>
                  <a:rPr lang="es-CL" sz="3200" baseline="-25000" dirty="0"/>
                  <a:t>2</a:t>
                </a:r>
                <a:r>
                  <a:rPr lang="es-CL" sz="3200" dirty="0"/>
                  <a:t> = Nodos </a:t>
                </a:r>
              </a:p>
              <a:p>
                <a:pPr algn="ctr"/>
                <a:r>
                  <a:rPr lang="es-CL" sz="3200" dirty="0"/>
                  <a:t>por</a:t>
                </a:r>
              </a:p>
              <a:p>
                <a:pPr algn="ctr"/>
                <a:r>
                  <a:rPr lang="es-CL" sz="3200" dirty="0"/>
                  <a:t> incluir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CL" sz="32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CL" sz="3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bar>
                  </m:oMath>
                </a14:m>
                <a:endParaRPr lang="es-CL" sz="3200" dirty="0"/>
              </a:p>
            </p:txBody>
          </p:sp>
        </mc:Choice>
        <mc:Fallback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727FB989-CC21-4DAF-B646-FDE832356F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1359806"/>
                <a:ext cx="4200526" cy="4392180"/>
              </a:xfrm>
              <a:custGeom>
                <a:avLst/>
                <a:gdLst>
                  <a:gd name="connsiteX0" fmla="*/ 559581 w 3493768"/>
                  <a:gd name="connsiteY0" fmla="*/ 3921643 h 4392180"/>
                  <a:gd name="connsiteX1" fmla="*/ 827595 w 3493768"/>
                  <a:gd name="connsiteY1" fmla="*/ 2534277 h 4392180"/>
                  <a:gd name="connsiteX2" fmla="*/ 338864 w 3493768"/>
                  <a:gd name="connsiteY2" fmla="*/ 2045546 h 4392180"/>
                  <a:gd name="connsiteX3" fmla="*/ 338864 w 3493768"/>
                  <a:gd name="connsiteY3" fmla="*/ 1146912 h 4392180"/>
                  <a:gd name="connsiteX4" fmla="*/ 7788 w 3493768"/>
                  <a:gd name="connsiteY4" fmla="*/ 547822 h 4392180"/>
                  <a:gd name="connsiteX5" fmla="*/ 717236 w 3493768"/>
                  <a:gd name="connsiteY5" fmla="*/ 90622 h 4392180"/>
                  <a:gd name="connsiteX6" fmla="*/ 2246491 w 3493768"/>
                  <a:gd name="connsiteY6" fmla="*/ 169450 h 4392180"/>
                  <a:gd name="connsiteX7" fmla="*/ 2530270 w 3493768"/>
                  <a:gd name="connsiteY7" fmla="*/ 1777533 h 4392180"/>
                  <a:gd name="connsiteX8" fmla="*/ 3491967 w 3493768"/>
                  <a:gd name="connsiteY8" fmla="*/ 3527505 h 4392180"/>
                  <a:gd name="connsiteX9" fmla="*/ 2262257 w 3493768"/>
                  <a:gd name="connsiteY9" fmla="*/ 4378843 h 4392180"/>
                  <a:gd name="connsiteX10" fmla="*/ 559581 w 3493768"/>
                  <a:gd name="connsiteY10" fmla="*/ 3921643 h 439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493768" h="4392180">
                    <a:moveTo>
                      <a:pt x="559581" y="3921643"/>
                    </a:moveTo>
                    <a:cubicBezTo>
                      <a:pt x="320471" y="3614215"/>
                      <a:pt x="864381" y="2846960"/>
                      <a:pt x="827595" y="2534277"/>
                    </a:cubicBezTo>
                    <a:cubicBezTo>
                      <a:pt x="790809" y="2221594"/>
                      <a:pt x="420319" y="2276773"/>
                      <a:pt x="338864" y="2045546"/>
                    </a:cubicBezTo>
                    <a:cubicBezTo>
                      <a:pt x="257409" y="1814319"/>
                      <a:pt x="394043" y="1396533"/>
                      <a:pt x="338864" y="1146912"/>
                    </a:cubicBezTo>
                    <a:cubicBezTo>
                      <a:pt x="283685" y="897291"/>
                      <a:pt x="-55274" y="723870"/>
                      <a:pt x="7788" y="547822"/>
                    </a:cubicBezTo>
                    <a:cubicBezTo>
                      <a:pt x="70850" y="371774"/>
                      <a:pt x="344119" y="153684"/>
                      <a:pt x="717236" y="90622"/>
                    </a:cubicBezTo>
                    <a:cubicBezTo>
                      <a:pt x="1090353" y="27560"/>
                      <a:pt x="1944319" y="-111702"/>
                      <a:pt x="2246491" y="169450"/>
                    </a:cubicBezTo>
                    <a:cubicBezTo>
                      <a:pt x="2548663" y="450602"/>
                      <a:pt x="2322691" y="1217857"/>
                      <a:pt x="2530270" y="1777533"/>
                    </a:cubicBezTo>
                    <a:cubicBezTo>
                      <a:pt x="2737849" y="2337209"/>
                      <a:pt x="3536636" y="3093953"/>
                      <a:pt x="3491967" y="3527505"/>
                    </a:cubicBezTo>
                    <a:cubicBezTo>
                      <a:pt x="3447298" y="3961057"/>
                      <a:pt x="2750988" y="4307898"/>
                      <a:pt x="2262257" y="4378843"/>
                    </a:cubicBezTo>
                    <a:cubicBezTo>
                      <a:pt x="1773526" y="4449788"/>
                      <a:pt x="798691" y="4229071"/>
                      <a:pt x="559581" y="3921643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264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18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88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47900"/>
            <a:ext cx="4191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44763"/>
            <a:ext cx="1493838" cy="541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266017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19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88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47900"/>
            <a:ext cx="4191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44763"/>
            <a:ext cx="1493838" cy="541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205556" y="1769577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105400" y="381393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7391400" y="2000748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858000" y="5979467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309796" y="5682605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143592" y="3805919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481405" y="5263960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4465638" y="3496944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123825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D15D-5193-40BB-8A72-EE2FEF78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Estrategias algorítmicas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636E8-7CCA-4B20-8DAA-A96B57F15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CL" dirty="0" err="1">
                <a:solidFill>
                  <a:schemeClr val="bg1">
                    <a:lumMod val="65000"/>
                  </a:schemeClr>
                </a:solidFill>
              </a:rPr>
              <a:t>Dividir para reinar</a:t>
            </a:r>
          </a:p>
          <a:p>
            <a:pPr marL="0" indent="0">
              <a:buNone/>
            </a:pPr>
            <a:r>
              <a:rPr lang="es-CL" i="1" dirty="0" err="1">
                <a:solidFill>
                  <a:schemeClr val="bg1">
                    <a:lumMod val="65000"/>
                  </a:schemeClr>
                </a:solidFill>
              </a:rPr>
              <a:t>Backtracking</a:t>
            </a:r>
            <a:endParaRPr lang="es-CL" i="1" dirty="0"/>
          </a:p>
          <a:p>
            <a:pPr marL="0" indent="0">
              <a:buNone/>
            </a:pPr>
            <a:r>
              <a:rPr lang="es-CL" b="1" dirty="0"/>
              <a:t>Algoritmos codiciosos</a:t>
            </a:r>
            <a:endParaRPr lang="es-CL" dirty="0"/>
          </a:p>
          <a:p>
            <a:pPr marL="0" indent="0">
              <a:buNone/>
            </a:pPr>
            <a:r>
              <a:rPr lang="es-CL" dirty="0">
                <a:solidFill>
                  <a:schemeClr val="bg1">
                    <a:lumMod val="65000"/>
                  </a:schemeClr>
                </a:solidFill>
              </a:rPr>
              <a:t>Programación dinámica</a:t>
            </a:r>
          </a:p>
        </p:txBody>
      </p:sp>
    </p:spTree>
    <p:extLst>
      <p:ext uri="{BB962C8B-B14F-4D97-AF65-F5344CB8AC3E}">
        <p14:creationId xmlns:p14="http://schemas.microsoft.com/office/powerpoint/2010/main" val="3470827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20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88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47900"/>
            <a:ext cx="4191000" cy="76200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44763"/>
            <a:ext cx="1493838" cy="541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205556" y="1769577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105400" y="381393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29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7391400" y="2000748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51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858000" y="5979467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309796" y="568260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143592" y="3805919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32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481405" y="5263960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4465638" y="3496944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731654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21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88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47900"/>
            <a:ext cx="4191000" cy="76200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44763"/>
            <a:ext cx="1493838" cy="541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205556" y="1769577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105400" y="381393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29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7391400" y="2000748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51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858000" y="5979467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309796" y="568260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143592" y="3805919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32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481405" y="5263960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4465638" y="3496944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28376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22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0091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39191"/>
            <a:ext cx="4191000" cy="84909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35539"/>
            <a:ext cx="1494352" cy="550561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58291"/>
            <a:ext cx="533400" cy="31329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205556" y="1769577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105400" y="381393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29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7391400" y="2000748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25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858000" y="5979467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46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309796" y="568260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143592" y="3805919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21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481405" y="5263960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4465638" y="3496944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425542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23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88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47900"/>
            <a:ext cx="4191000" cy="762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44763"/>
            <a:ext cx="1493838" cy="541337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205556" y="1769577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105400" y="381393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29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7391400" y="2000748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25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858000" y="5979467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46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309796" y="568260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143592" y="3805919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21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481405" y="5263960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4465638" y="3496944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876867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24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88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47900"/>
            <a:ext cx="4191000" cy="762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44763"/>
            <a:ext cx="1493838" cy="541337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205556" y="1769577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105400" y="381393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29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7391400" y="2000748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25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858000" y="5979467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46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309796" y="568260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143592" y="3805919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21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481405" y="5263960"/>
            <a:ext cx="44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4465638" y="3496944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4037907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25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88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47900"/>
            <a:ext cx="4191000" cy="762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44763"/>
            <a:ext cx="1493838" cy="541337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205556" y="1769577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105400" y="381393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29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7391400" y="2000748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25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858000" y="5979467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46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309796" y="568260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40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143592" y="3805919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21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481405" y="5263960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34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4465638" y="3496944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746580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26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95B3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88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47900"/>
            <a:ext cx="4191000" cy="762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28575" cmpd="sng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44763"/>
            <a:ext cx="1493838" cy="541337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205556" y="1769577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105400" y="381393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29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7391400" y="2000748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25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858000" y="5979467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46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309796" y="568260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alibri"/>
                <a:cs typeface="Calibri"/>
              </a:rPr>
              <a:t>18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143592" y="3805919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21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481405" y="5263960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34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4465638" y="3496944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867021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27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88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47900"/>
            <a:ext cx="4191000" cy="762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44763"/>
            <a:ext cx="1493838" cy="541337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205556" y="1769577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105400" y="381393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29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7391400" y="2000748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25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858000" y="5979467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46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309796" y="568260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18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143592" y="3805919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21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481405" y="5263960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34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4465638" y="3496944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62762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28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24000" y="1905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19800" y="57912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90800" y="46482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62000" y="5715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90800" y="35814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343400" y="26670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53200" y="18288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267200" y="152400"/>
            <a:ext cx="8382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239963" y="868363"/>
            <a:ext cx="2149475" cy="1158875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362200" y="2247900"/>
            <a:ext cx="4191000" cy="762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362200" y="2324100"/>
            <a:ext cx="1981200" cy="762000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239963" y="2620963"/>
            <a:ext cx="473075" cy="1082675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181100" y="2743200"/>
            <a:ext cx="762000" cy="29718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477963" y="5067300"/>
            <a:ext cx="1112837" cy="769938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429000" y="5067300"/>
            <a:ext cx="2713038" cy="846138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600200" y="6134100"/>
            <a:ext cx="4419600" cy="762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429000" y="3382963"/>
            <a:ext cx="1036638" cy="617537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181600" y="2544763"/>
            <a:ext cx="1493838" cy="541337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059363" y="3382963"/>
            <a:ext cx="1082675" cy="2530475"/>
          </a:xfrm>
          <a:prstGeom prst="straightConnector1">
            <a:avLst/>
          </a:pr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438900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327525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498725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184525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251325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736725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546725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184525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050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6765925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641725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699125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717925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205556" y="1769577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105400" y="381393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29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7391400" y="2000748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25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858000" y="5979467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46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309796" y="568260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18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143592" y="3805919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21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481405" y="5263960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34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4465638" y="3496944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652482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0FE8-ED8F-5949-A6AE-E24D15AA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 en pseudo código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1084-9DE2-694E-B255-01A4AFDA4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70000" lnSpcReduction="20000"/>
          </a:bodyPr>
          <a:lstStyle/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>
                <a:latin typeface="Consolas" charset="0"/>
                <a:ea typeface="ＭＳ Ｐゴシック" charset="0"/>
                <a:cs typeface="Courier" charset="0"/>
              </a:rPr>
              <a:t>Prim(s): </a:t>
            </a:r>
            <a:r>
              <a:rPr lang="en-US" i="1">
                <a:latin typeface="Century Schoolbook"/>
                <a:ea typeface="ＭＳ Ｐゴシック" charset="0"/>
                <a:cs typeface="Century Schoolbook"/>
              </a:rPr>
              <a:t>—</a:t>
            </a:r>
            <a:r>
              <a:rPr lang="en-US">
                <a:latin typeface="Consolas"/>
                <a:ea typeface="ＭＳ Ｐゴシック" charset="0"/>
                <a:cs typeface="Consolas"/>
              </a:rPr>
              <a:t>s</a:t>
            </a:r>
            <a:r>
              <a:rPr lang="en-US" i="1">
                <a:latin typeface="Century Schoolbook"/>
                <a:ea typeface="ＭＳ Ｐゴシック" charset="0"/>
                <a:cs typeface="Century Schoolbook"/>
              </a:rPr>
              <a:t> es el vértice de partida</a:t>
            </a:r>
            <a:endParaRPr lang="en-US" i="1">
              <a:latin typeface="Consolas" charset="0"/>
              <a:ea typeface="ＭＳ Ｐゴシック" charset="0"/>
              <a:cs typeface="Courier" charset="0"/>
            </a:endParaRP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Q </a:t>
            </a:r>
            <a:r>
              <a:rPr lang="en-US" altLang="ja-JP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←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 </a:t>
            </a:r>
            <a:r>
              <a:rPr lang="en-US" altLang="ja-JP" i="1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cola de prioridades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;  T </a:t>
            </a:r>
            <a:r>
              <a:rPr lang="en-US" altLang="ja-JP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←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 ∅</a:t>
            </a:r>
            <a:endParaRPr lang="en-US" altLang="ja-JP">
              <a:latin typeface="Century Schoolbook" panose="02040604050505020304" pitchFamily="18" charset="0"/>
              <a:ea typeface="ＭＳ Ｐゴシック" charset="0"/>
              <a:cs typeface="Consolas" charset="0"/>
            </a:endParaRP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>
                <a:latin typeface="Consolas" charset="0"/>
                <a:ea typeface="ＭＳ Ｐゴシック" charset="0"/>
                <a:cs typeface="Courier" charset="0"/>
              </a:rPr>
              <a:t>	for each u in V-{s}: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>
                <a:latin typeface="Consolas" charset="0"/>
                <a:ea typeface="ＭＳ Ｐゴシック" charset="0"/>
                <a:cs typeface="Courier" charset="0"/>
              </a:rPr>
              <a:t>		 d[u]</a:t>
            </a:r>
            <a:r>
              <a:rPr lang="en-US">
                <a:latin typeface="Consolas" charset="0"/>
                <a:ea typeface="ＭＳ Ｐゴシック" charset="0"/>
                <a:cs typeface="Consolas" charset="0"/>
              </a:rPr>
              <a:t> </a:t>
            </a:r>
            <a:r>
              <a:rPr lang="en-US" altLang="ja-JP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←</a:t>
            </a:r>
            <a:r>
              <a:rPr lang="en-US">
                <a:latin typeface="Consolas" charset="0"/>
                <a:ea typeface="ＭＳ Ｐゴシック" charset="0"/>
                <a:cs typeface="Consolas" charset="0"/>
              </a:rPr>
              <a:t> 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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; 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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[u] </a:t>
            </a:r>
            <a:r>
              <a:rPr lang="en-US" altLang="ja-JP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←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 null; Q.enqueue(s)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d[s] </a:t>
            </a:r>
            <a:r>
              <a:rPr lang="en-US" altLang="ja-JP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←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 0; 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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[s] </a:t>
            </a:r>
            <a:r>
              <a:rPr lang="en-US" altLang="ja-JP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←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 null; Q.enqueue(s)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while !Q.empty():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	u </a:t>
            </a:r>
            <a:r>
              <a:rPr lang="en-US" altLang="ja-JP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←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 Q.dequeue();  T </a:t>
            </a:r>
            <a:r>
              <a:rPr lang="en-US" altLang="ja-JP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←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 T ∪ (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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[u],u)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	for each v in 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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[u]: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		if v ∈ Q: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			if d[v] &gt; </a:t>
            </a:r>
            <a:r>
              <a:rPr lang="en-US" altLang="ja-JP" i="1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costo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(u,v):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				d[v] </a:t>
            </a:r>
            <a:r>
              <a:rPr lang="en-US" altLang="ja-JP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←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 </a:t>
            </a:r>
            <a:r>
              <a:rPr lang="en-US" altLang="ja-JP" i="1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costo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(u,v); 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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[v] </a:t>
            </a:r>
            <a:r>
              <a:rPr lang="en-US" altLang="ja-JP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←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 u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return T</a:t>
            </a:r>
            <a:endParaRPr lang="en-US">
              <a:latin typeface="Consolas" charset="0"/>
              <a:ea typeface="ＭＳ Ｐゴシック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87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Tres problemas en grafos </a:t>
            </a:r>
            <a:r>
              <a:rPr lang="en-US" sz="4400" i="1"/>
              <a:t>con costos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2570D7B2-05AC-5E46-A5A9-DC14CA5FB5D3}" type="slidenum">
              <a:rPr lang="en-US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425463"/>
          </a:xfrm>
        </p:spPr>
        <p:txBody>
          <a:bodyPr anchor="ctr">
            <a:normAutofit/>
          </a:bodyPr>
          <a:lstStyle/>
          <a:p>
            <a:pPr marL="288925" indent="-288925">
              <a:lnSpc>
                <a:spcPct val="100000"/>
              </a:lnSpc>
            </a:pPr>
            <a:r>
              <a:rPr lang="es-ES_tradnl" sz="2400">
                <a:solidFill>
                  <a:schemeClr val="tx1">
                    <a:lumMod val="85000"/>
                    <a:lumOff val="15000"/>
                  </a:schemeClr>
                </a:solidFill>
              </a:rPr>
              <a:t>a) Grafos direccionales:</a:t>
            </a:r>
          </a:p>
          <a:p>
            <a:pPr marL="929005" lvl="1" indent="-288925">
              <a:lnSpc>
                <a:spcPct val="100000"/>
              </a:lnSpc>
            </a:pPr>
            <a:r>
              <a:rPr lang="es-ES_tradnl" sz="2000">
                <a:solidFill>
                  <a:schemeClr val="tx1">
                    <a:lumMod val="85000"/>
                    <a:lumOff val="15000"/>
                  </a:schemeClr>
                </a:solidFill>
              </a:rPr>
              <a:t>encontrar la </a:t>
            </a:r>
            <a:r>
              <a:rPr lang="es-ES_tradnl" sz="2000" i="1">
                <a:solidFill>
                  <a:schemeClr val="tx1">
                    <a:lumMod val="85000"/>
                    <a:lumOff val="15000"/>
                  </a:schemeClr>
                </a:solidFill>
              </a:rPr>
              <a:t>ruta más corta desde un vértice a todos los otros </a:t>
            </a:r>
            <a:r>
              <a:rPr lang="es-ES_tradnl" sz="2000">
                <a:solidFill>
                  <a:schemeClr val="tx1">
                    <a:lumMod val="85000"/>
                    <a:lumOff val="15000"/>
                  </a:schemeClr>
                </a:solidFill>
              </a:rPr>
              <a:t>—el algoritmo de Dijkstra</a:t>
            </a:r>
          </a:p>
          <a:p>
            <a:pPr marL="288925" indent="-288925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ES_tradnl" sz="2400" b="1">
                <a:solidFill>
                  <a:schemeClr val="tx1">
                    <a:lumMod val="85000"/>
                    <a:lumOff val="15000"/>
                  </a:schemeClr>
                </a:solidFill>
              </a:rPr>
              <a:t>b) Grafos no direccionales:</a:t>
            </a:r>
          </a:p>
          <a:p>
            <a:pPr marL="929005" lvl="1" indent="-288925">
              <a:lnSpc>
                <a:spcPct val="100000"/>
              </a:lnSpc>
            </a:pPr>
            <a:r>
              <a:rPr lang="es-ES_tradnl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encontrar el </a:t>
            </a:r>
            <a:r>
              <a:rPr lang="es-ES_tradnl" sz="2000" b="1" i="1">
                <a:solidFill>
                  <a:schemeClr val="tx1">
                    <a:lumMod val="85000"/>
                    <a:lumOff val="15000"/>
                  </a:schemeClr>
                </a:solidFill>
              </a:rPr>
              <a:t>árbol de cobertura de costo mínimo</a:t>
            </a:r>
          </a:p>
          <a:p>
            <a:pPr marL="288925" indent="-288925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ES_tradnl" sz="2400">
                <a:solidFill>
                  <a:schemeClr val="tx1">
                    <a:lumMod val="50000"/>
                    <a:lumOff val="50000"/>
                  </a:schemeClr>
                </a:solidFill>
              </a:rPr>
              <a:t>c) Grafos direccionales:</a:t>
            </a:r>
          </a:p>
          <a:p>
            <a:pPr marL="929005" lvl="1" indent="-288925">
              <a:lnSpc>
                <a:spcPct val="100000"/>
              </a:lnSpc>
            </a:pPr>
            <a:r>
              <a:rPr lang="es-ES_tradnl" sz="2000">
                <a:solidFill>
                  <a:schemeClr val="tx1">
                    <a:lumMod val="50000"/>
                    <a:lumOff val="50000"/>
                  </a:schemeClr>
                </a:solidFill>
              </a:rPr>
              <a:t>encontrar las </a:t>
            </a:r>
            <a:r>
              <a:rPr lang="es-ES_tradnl" sz="2000" i="1">
                <a:solidFill>
                  <a:schemeClr val="tx1">
                    <a:lumMod val="50000"/>
                    <a:lumOff val="50000"/>
                  </a:schemeClr>
                </a:solidFill>
              </a:rPr>
              <a:t>rutas más cortas entre todos los pares de vértices</a:t>
            </a:r>
          </a:p>
        </p:txBody>
      </p:sp>
    </p:spTree>
    <p:extLst>
      <p:ext uri="{BB962C8B-B14F-4D97-AF65-F5344CB8AC3E}">
        <p14:creationId xmlns:p14="http://schemas.microsoft.com/office/powerpoint/2010/main" val="2233698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4FEF-64F2-4AEE-A4DC-F50B87825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Corrección de Prim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3E58A-E8F2-414A-AFC5-55E56F81C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 sz="2400" dirty="0"/>
              <a:t>Para demostrar que Prim es correcto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 sz="2400" dirty="0"/>
              <a:t>… basta demostrar que dado cualquier corte, la arista de menor peso que cruza el corte está en el MST (diap. # 15):</a:t>
            </a:r>
          </a:p>
          <a:p>
            <a:pPr lvl="1">
              <a:lnSpc>
                <a:spcPct val="100000"/>
              </a:lnSpc>
            </a:pPr>
            <a:r>
              <a:rPr lang="es-CL" sz="2000" dirty="0"/>
              <a:t>haciendo el supuesto de que todos los pesos son distintos, se puede demos-trar (fácilmente) por contradicción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 sz="2400" dirty="0"/>
              <a:t>… y luego demostrar que Prim efectivamente implementa esta estrategia —hints:</a:t>
            </a:r>
          </a:p>
          <a:p>
            <a:pPr lvl="1">
              <a:lnSpc>
                <a:spcPct val="100000"/>
              </a:lnSpc>
            </a:pPr>
            <a:r>
              <a:rPr lang="es-CL" sz="2000" dirty="0"/>
              <a:t>¿cómo define Prim el corte (</a:t>
            </a:r>
            <a:r>
              <a:rPr lang="es-CL" sz="2000" i="1" dirty="0"/>
              <a:t>V</a:t>
            </a:r>
            <a:r>
              <a:rPr lang="es-CL" sz="2000" baseline="-25000" dirty="0"/>
              <a:t>1</a:t>
            </a:r>
            <a:r>
              <a:rPr lang="es-CL" sz="2000" dirty="0"/>
              <a:t>, </a:t>
            </a:r>
            <a:r>
              <a:rPr lang="es-CL" sz="2000" i="1" dirty="0"/>
              <a:t>V</a:t>
            </a:r>
            <a:r>
              <a:rPr lang="es-CL" sz="2000" baseline="-25000" dirty="0"/>
              <a:t>2</a:t>
            </a:r>
            <a:r>
              <a:rPr lang="es-CL" sz="2000" dirty="0"/>
              <a:t>) sugerido en la diap. # 14?</a:t>
            </a:r>
          </a:p>
          <a:p>
            <a:pPr lvl="1">
              <a:lnSpc>
                <a:spcPct val="100000"/>
              </a:lnSpc>
            </a:pPr>
            <a:r>
              <a:rPr lang="es-CL" sz="2000" dirty="0"/>
              <a:t>¿cómo elije Prim la arista de menor peso que cruza el corte anterior?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9067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4FEF-64F2-4AEE-A4DC-F50B87825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 de Prim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3E58A-E8F2-414A-AFC5-55E56F81C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 sz="2400" dirty="0"/>
              <a:t>La complejidad está dada por la complejidad del ciclo </a:t>
            </a:r>
            <a:r>
              <a:rPr lang="es-C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endParaRPr lang="es-CL" sz="2400" b="1" dirty="0"/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 sz="2400" dirty="0"/>
              <a:t>El ciclo ocurre |</a:t>
            </a:r>
            <a:r>
              <a:rPr lang="es-CL" sz="2400" i="1" dirty="0"/>
              <a:t>V</a:t>
            </a:r>
            <a:r>
              <a:rPr lang="es-CL" sz="2400" dirty="0"/>
              <a:t>| veces, una por cada nodo </a:t>
            </a:r>
            <a:r>
              <a:rPr lang="es-CL" sz="2400" i="1" dirty="0"/>
              <a:t>u</a:t>
            </a:r>
            <a:r>
              <a:rPr lang="es-CL" sz="2400" dirty="0"/>
              <a:t> que se saca de </a:t>
            </a:r>
            <a:r>
              <a:rPr lang="es-CL" sz="2400" i="1" dirty="0"/>
              <a:t>Q</a:t>
            </a:r>
            <a:r>
              <a:rPr lang="es-CL" sz="24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s-CL" sz="2000" dirty="0"/>
              <a:t>para cada </a:t>
            </a:r>
            <a:r>
              <a:rPr lang="es-CL" sz="2000" i="1" dirty="0"/>
              <a:t>u</a:t>
            </a:r>
            <a:r>
              <a:rPr lang="es-CL" sz="2000" dirty="0"/>
              <a:t> que sale de </a:t>
            </a:r>
            <a:r>
              <a:rPr lang="es-CL" sz="2000" i="1" dirty="0"/>
              <a:t>Q</a:t>
            </a:r>
            <a:r>
              <a:rPr lang="es-CL" sz="2000" dirty="0"/>
              <a:t> se revisan todas las aristas adyacentes a </a:t>
            </a:r>
            <a:r>
              <a:rPr lang="es-CL" sz="2000" i="1" dirty="0"/>
              <a:t>u</a:t>
            </a:r>
            <a:endParaRPr lang="es-CL" sz="2000" dirty="0"/>
          </a:p>
          <a:p>
            <a:pPr lvl="1">
              <a:lnSpc>
                <a:spcPct val="100000"/>
              </a:lnSpc>
            </a:pPr>
            <a:r>
              <a:rPr lang="es-CL" sz="2000" dirty="0"/>
              <a:t>… </a:t>
            </a:r>
            <a:r>
              <a:rPr lang="es-CL" sz="2000" dirty="0">
                <a:sym typeface="Wingdings" pitchFamily="2" charset="2"/>
              </a:rPr>
              <a:t> </a:t>
            </a:r>
            <a:r>
              <a:rPr lang="es-CL" sz="2000" dirty="0"/>
              <a:t>el </a:t>
            </a:r>
            <a:r>
              <a:rPr lang="es-CL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s-CL" sz="2000" dirty="0"/>
              <a:t> revisa cada nodo y cada arista del grafo una vez </a:t>
            </a:r>
            <a:r>
              <a:rPr lang="es-CL" sz="2000" dirty="0">
                <a:sym typeface="Wingdings" pitchFamily="2" charset="2"/>
              </a:rPr>
              <a:t> O(</a:t>
            </a:r>
            <a:r>
              <a:rPr lang="es-CL" sz="2000" i="1" dirty="0">
                <a:sym typeface="Wingdings" pitchFamily="2" charset="2"/>
              </a:rPr>
              <a:t>V</a:t>
            </a:r>
            <a:r>
              <a:rPr lang="es-CL" sz="2000" dirty="0">
                <a:sym typeface="Wingdings" pitchFamily="2" charset="2"/>
              </a:rPr>
              <a:t>+</a:t>
            </a:r>
            <a:r>
              <a:rPr lang="es-CL" sz="2000" i="1" dirty="0">
                <a:sym typeface="Wingdings" pitchFamily="2" charset="2"/>
              </a:rPr>
              <a:t>E</a:t>
            </a:r>
            <a:r>
              <a:rPr lang="es-CL" sz="2000" dirty="0">
                <a:sym typeface="Wingdings" pitchFamily="2" charset="2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s-CL" sz="2000" dirty="0">
                <a:sym typeface="Wingdings" pitchFamily="2" charset="2"/>
              </a:rPr>
              <a:t>… pero en cada revisión hace una actualización  O(</a:t>
            </a:r>
            <a:r>
              <a:rPr lang="es-CL" sz="2000" i="1" dirty="0">
                <a:sym typeface="Wingdings" pitchFamily="2" charset="2"/>
              </a:rPr>
              <a:t>V</a:t>
            </a:r>
            <a:r>
              <a:rPr lang="es-CL" sz="2000" dirty="0">
                <a:sym typeface="Wingdings" pitchFamily="2" charset="2"/>
              </a:rPr>
              <a:t>+</a:t>
            </a:r>
            <a:r>
              <a:rPr lang="es-CL" sz="2000" i="1" dirty="0">
                <a:sym typeface="Wingdings" pitchFamily="2" charset="2"/>
              </a:rPr>
              <a:t>E</a:t>
            </a:r>
            <a:r>
              <a:rPr lang="es-CL" sz="2000" dirty="0">
                <a:sym typeface="Wingdings" pitchFamily="2" charset="2"/>
              </a:rPr>
              <a:t>) × </a:t>
            </a:r>
            <a:r>
              <a:rPr lang="es-CL" sz="2000" i="1" dirty="0">
                <a:sym typeface="Wingdings" pitchFamily="2" charset="2"/>
              </a:rPr>
              <a:t>algo</a:t>
            </a:r>
            <a:endParaRPr lang="es-CL" sz="2000" dirty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s-CL" sz="2400" i="1" dirty="0">
                <a:sym typeface="Wingdings" pitchFamily="2" charset="2"/>
              </a:rPr>
              <a:t>Q</a:t>
            </a:r>
            <a:r>
              <a:rPr lang="es-CL" sz="2400" dirty="0">
                <a:sym typeface="Wingdings" pitchFamily="2" charset="2"/>
              </a:rPr>
              <a:t> es una cola de prioridades según </a:t>
            </a:r>
            <a:r>
              <a:rPr lang="es-CL" sz="2400" i="1" dirty="0">
                <a:sym typeface="Wingdings" pitchFamily="2" charset="2"/>
              </a:rPr>
              <a:t>d</a:t>
            </a:r>
            <a:r>
              <a:rPr lang="es-CL" sz="2400" dirty="0">
                <a:sym typeface="Wingdings" pitchFamily="2" charset="2"/>
              </a:rPr>
              <a:t>[</a:t>
            </a:r>
            <a:r>
              <a:rPr lang="es-CL" sz="2400" i="1" dirty="0">
                <a:sym typeface="Wingdings" pitchFamily="2" charset="2"/>
              </a:rPr>
              <a:t>v</a:t>
            </a:r>
            <a:r>
              <a:rPr lang="es-CL" sz="2400" dirty="0">
                <a:sym typeface="Wingdings" pitchFamily="2" charset="2"/>
              </a:rPr>
              <a:t>]; si la implementamos como un heap binario:</a:t>
            </a:r>
          </a:p>
          <a:p>
            <a:pPr lvl="1">
              <a:lnSpc>
                <a:spcPct val="100000"/>
              </a:lnSpc>
            </a:pPr>
            <a:r>
              <a:rPr lang="es-CL" sz="2000" dirty="0">
                <a:sym typeface="Wingdings" pitchFamily="2" charset="2"/>
              </a:rPr>
              <a:t>… </a:t>
            </a:r>
            <a:r>
              <a:rPr lang="es-CL" sz="2000" i="1" dirty="0">
                <a:sym typeface="Wingdings" pitchFamily="2" charset="2"/>
              </a:rPr>
              <a:t>algo</a:t>
            </a:r>
            <a:r>
              <a:rPr lang="es-CL" sz="2000" dirty="0">
                <a:sym typeface="Wingdings" pitchFamily="2" charset="2"/>
              </a:rPr>
              <a:t> es el tiempo que toma sacar un elemento del heap ( no es O(1) )</a:t>
            </a:r>
          </a:p>
          <a:p>
            <a:pPr lvl="1">
              <a:lnSpc>
                <a:spcPct val="100000"/>
              </a:lnSpc>
            </a:pPr>
            <a:r>
              <a:rPr lang="es-CL" sz="2000" dirty="0">
                <a:sym typeface="Wingdings" pitchFamily="2" charset="2"/>
              </a:rPr>
              <a:t>… y también el tiempo que toma actualizar la posición de un elemento en el heap ( la asignación </a:t>
            </a:r>
            <a:r>
              <a:rPr lang="en-US" altLang="ja-JP" sz="2000">
                <a:latin typeface="Consolas" charset="0"/>
                <a:ea typeface="ＭＳ Ｐゴシック" charset="0"/>
                <a:cs typeface="Consolas" charset="0"/>
              </a:rPr>
              <a:t>d[v]</a:t>
            </a:r>
            <a:r>
              <a:rPr lang="en-US" altLang="ja-JP" sz="2000">
                <a:ea typeface="ＭＳ Ｐゴシック" charset="0"/>
                <a:cs typeface="Consolas" charset="0"/>
              </a:rPr>
              <a:t> </a:t>
            </a:r>
            <a:r>
              <a:rPr lang="en-US" altLang="ja-JP" sz="2000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←</a:t>
            </a:r>
            <a:r>
              <a:rPr lang="en-US" altLang="ja-JP" sz="2000">
                <a:ea typeface="ＭＳ Ｐゴシック" charset="0"/>
                <a:cs typeface="Consolas" charset="0"/>
              </a:rPr>
              <a:t> </a:t>
            </a:r>
            <a:r>
              <a:rPr lang="en-US" altLang="ja-JP" sz="2000" i="1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costo</a:t>
            </a:r>
            <a:r>
              <a:rPr lang="en-US" altLang="ja-JP" sz="2000">
                <a:latin typeface="Consolas" charset="0"/>
                <a:ea typeface="ＭＳ Ｐゴシック" charset="0"/>
                <a:cs typeface="Consolas" charset="0"/>
              </a:rPr>
              <a:t>(u,v)</a:t>
            </a:r>
            <a:r>
              <a:rPr lang="en-US" altLang="ja-JP" sz="2000">
                <a:ea typeface="ＭＳ Ｐゴシック" charset="0"/>
                <a:cs typeface="Consolas" charset="0"/>
              </a:rPr>
              <a:t> </a:t>
            </a:r>
            <a:r>
              <a:rPr lang="es-CL" sz="2000" dirty="0">
                <a:sym typeface="Wingdings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4890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5CF9909-1D2B-40C3-BB66-7A3A2F91529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0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𝒑𝒓𝒊𝒎</m:t>
                      </m:r>
                      <m:d>
                        <m:dPr>
                          <m:ctrlPr>
                            <a:rPr lang="es-CL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s-CL" sz="20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0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b="1" dirty="0"/>
                  <a:t>	</a:t>
                </a:r>
                <a14:m>
                  <m:oMath xmlns:m="http://schemas.openxmlformats.org/officeDocument/2006/math">
                    <m:r>
                      <a:rPr lang="es-CL" sz="2000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s-CL" sz="2000" b="1" i="1">
                        <a:latin typeface="Cambria Math" panose="02040503050406030204" pitchFamily="18" charset="0"/>
                      </a:rPr>
                      <m:t>←∅</m:t>
                    </m:r>
                    <m:r>
                      <m:rPr>
                        <m:nor/>
                      </m:rPr>
                      <a:rPr lang="es-CL" sz="2000" b="1" dirty="0"/>
                      <m:t>	</m:t>
                    </m:r>
                    <m:r>
                      <a:rPr lang="es-CL" sz="2000" b="1" i="1" dirty="0" smtClean="0">
                        <a:latin typeface="Cambria Math" panose="02040503050406030204" pitchFamily="18" charset="0"/>
                      </a:rPr>
                      <m:t>,      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una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0" smtClean="0">
                        <a:latin typeface="Cambria Math" panose="02040503050406030204" pitchFamily="18" charset="0"/>
                      </a:rPr>
                      <m:t>𝐜𝐨𝐥𝐚</m:t>
                    </m:r>
                    <m:r>
                      <a:rPr lang="es-CL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0" smtClean="0">
                        <a:latin typeface="Cambria Math" panose="02040503050406030204" pitchFamily="18" charset="0"/>
                      </a:rPr>
                      <m:t>𝐝𝐞</m:t>
                    </m:r>
                    <m:r>
                      <a:rPr lang="es-CL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0" smtClean="0">
                        <a:latin typeface="Cambria Math" panose="02040503050406030204" pitchFamily="18" charset="0"/>
                      </a:rPr>
                      <m:t>𝐩𝐫𝐢𝐨𝐫𝐢𝐝𝐚𝐝𝐞𝐬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ú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nicamente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con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b="1" dirty="0"/>
                  <a:t>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,      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𝒑𝒂𝒓𝒆𝒏𝒕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←∅</m:t>
                    </m:r>
                    <m:r>
                      <a:rPr lang="es-CL" sz="2000" b="1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b="1" dirty="0"/>
                  <a:t>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𝒘𝒉𝒊𝒍𝒆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≠∅: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b="1" dirty="0"/>
                  <a:t>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extraer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el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rtice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con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menor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clave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pintarlo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b="1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𝒑𝒂𝒓𝒆𝒏𝒕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≠∅, 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agregar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la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arista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CL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𝒑𝒂𝒓𝒆𝒏𝒕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b="1" dirty="0"/>
                  <a:t>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𝒇𝒐𝒓𝒆𝒂𝒄𝒉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vecino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no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pintado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000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b="1" i="1" dirty="0">
                    <a:latin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insertar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s-CL" sz="2000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b="1" dirty="0"/>
                  <a:t>	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es-CL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b="1" dirty="0"/>
                  <a:t>		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0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es-CL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𝒑𝒂𝒓𝒆𝒏𝒕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s-CL" sz="2000" b="1" dirty="0"/>
                  <a:t>	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b="1" dirty="0"/>
                  <a:t>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s-CL" sz="2000" b="1" dirty="0"/>
                  <a:t>				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5CF9909-1D2B-40C3-BB66-7A3A2F915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138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37F70-181F-E94F-AD89-3661BECA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Actividades que usan un mismo recurso</a:t>
            </a:r>
            <a:endParaRPr lang="en-US" sz="400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2976"/>
              </a:spcBef>
              <a:spcAft>
                <a:spcPts val="0"/>
              </a:spcAft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Sea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= {1, 2, ...,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} un conjunto de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actividades que deben usar un mismo recurso para poder ejecutarse; el recurso puede ser usado por sólo una actividad a la vez: 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3550">
              <a:lnSpc>
                <a:spcPct val="100000"/>
              </a:lnSpc>
              <a:spcAft>
                <a:spcPts val="0"/>
              </a:spcAft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cada actividad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tiene una hora de inicio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y una hora de término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≤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, y, si se ejecuta, transcurre durante el intervalo de tiempo [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3550">
              <a:lnSpc>
                <a:spcPct val="100000"/>
              </a:lnSpc>
              <a:spcAft>
                <a:spcPts val="0"/>
              </a:spcAft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las actividades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y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j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son </a:t>
            </a: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compatibles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si [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) y [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) no se traslapan, es decir, si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≥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≥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El problema consiste en seleccionar un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subconjunto de tamaño máximo de actividades mutuamente compatibles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483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96CC-6CFF-0349-B991-CBD22E91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2976"/>
              </a:spcBef>
              <a:spcAft>
                <a:spcPts val="0"/>
              </a:spcAft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Primero, demostraremos que hay una solución óptima que comienza con la elección codiciosa de la actividad 1 (la que termina más temprano):</a:t>
            </a:r>
          </a:p>
          <a:p>
            <a:pPr marL="457200">
              <a:lnSpc>
                <a:spcPct val="100000"/>
              </a:lnSpc>
              <a:spcAft>
                <a:spcPts val="0"/>
              </a:spcAft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sea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</a:t>
            </a:r>
            <a:r>
              <a:rPr lang="en-US" sz="200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una solución óptima</a:t>
            </a:r>
          </a:p>
          <a:p>
            <a:pPr marL="457200">
              <a:lnSpc>
                <a:spcPct val="100000"/>
              </a:lnSpc>
              <a:spcAft>
                <a:spcPts val="0"/>
              </a:spcAft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ordenemos las actividades en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por hora de término</a:t>
            </a:r>
          </a:p>
          <a:p>
            <a:pPr marL="457200">
              <a:lnSpc>
                <a:spcPct val="100000"/>
              </a:lnSpc>
              <a:spcAft>
                <a:spcPts val="0"/>
              </a:spcAft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sea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la primera actividad en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>
              <a:lnSpc>
                <a:spcPct val="100000"/>
              </a:lnSpc>
              <a:spcAft>
                <a:spcPts val="0"/>
              </a:spcAft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si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= 1, entonces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comienza con una elección codiciosa (y queda demostrado)</a:t>
            </a:r>
          </a:p>
          <a:p>
            <a:pPr marL="457200">
              <a:lnSpc>
                <a:spcPct val="100000"/>
              </a:lnSpc>
              <a:spcAft>
                <a:spcPts val="0"/>
              </a:spcAft>
            </a:pP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689586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00C19A-83BE-784A-AD71-5F92FC12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57200">
              <a:lnSpc>
                <a:spcPct val="100000"/>
              </a:lnSpc>
              <a:spcAft>
                <a:spcPts val="0"/>
              </a:spcAft>
            </a:pP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457200">
              <a:lnSpc>
                <a:spcPct val="100000"/>
              </a:lnSpc>
              <a:spcAft>
                <a:spcPts val="0"/>
              </a:spcAft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si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≠ 1, probamos que hay otra solución óptima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que sí empieza con la actividad 1:</a:t>
            </a:r>
          </a:p>
          <a:p>
            <a:pPr marL="912813">
              <a:lnSpc>
                <a:spcPct val="100000"/>
              </a:lnSpc>
              <a:spcAft>
                <a:spcPts val="0"/>
              </a:spcAft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sea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– {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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{1}</a:t>
            </a:r>
          </a:p>
          <a:p>
            <a:pPr marL="912813">
              <a:lnSpc>
                <a:spcPct val="100000"/>
              </a:lnSpc>
              <a:spcAft>
                <a:spcPts val="0"/>
              </a:spcAft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… entonces como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≤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, las actividades en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son compatibles</a:t>
            </a:r>
          </a:p>
          <a:p>
            <a:pPr marL="912813">
              <a:lnSpc>
                <a:spcPct val="100000"/>
              </a:lnSpc>
              <a:spcAft>
                <a:spcPts val="0"/>
              </a:spcAft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… y como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tiene el mismo número de actividades que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también es una solución óptima (pero que incluye a la actividad 1)</a:t>
            </a:r>
          </a:p>
        </p:txBody>
      </p:sp>
    </p:spTree>
    <p:extLst>
      <p:ext uri="{BB962C8B-B14F-4D97-AF65-F5344CB8AC3E}">
        <p14:creationId xmlns:p14="http://schemas.microsoft.com/office/powerpoint/2010/main" val="2649893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EC692F-456F-5F48-BB55-ED766A4C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Elegida la actividad 1, el problema se reduce a encontrar una solución óptima al mismo problema,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… pero sobre las actividades en S que son compatibles con la actividad 1</a:t>
            </a:r>
          </a:p>
          <a:p>
            <a:pPr marL="0" indent="0">
              <a:lnSpc>
                <a:spcPct val="110000"/>
              </a:lnSpc>
              <a:spcAft>
                <a:spcPts val="0"/>
              </a:spcAft>
              <a:buNone/>
            </a:pP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Demostraremos por contradicción que si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es una solución óptima 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… entonces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A’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– {1} es una solución óptima 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S’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= {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≥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}:</a:t>
            </a:r>
          </a:p>
          <a:p>
            <a:pPr marL="457200">
              <a:lnSpc>
                <a:spcPct val="100000"/>
              </a:lnSpc>
              <a:spcAft>
                <a:spcPts val="0"/>
              </a:spcAft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si hubiera una solución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B’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S’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con más actividades que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A’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457200">
              <a:lnSpc>
                <a:spcPct val="100000"/>
              </a:lnSpc>
              <a:spcAft>
                <a:spcPts val="0"/>
              </a:spcAft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… entonces agregando la actividad 1 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B’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daría una solución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con más actividades que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457200">
              <a:lnSpc>
                <a:spcPct val="100000"/>
              </a:lnSpc>
              <a:spcAft>
                <a:spcPts val="0"/>
              </a:spcAft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… contradiciendo que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es óptima</a:t>
            </a:r>
          </a:p>
        </p:txBody>
      </p:sp>
    </p:spTree>
    <p:extLst>
      <p:ext uri="{BB962C8B-B14F-4D97-AF65-F5344CB8AC3E}">
        <p14:creationId xmlns:p14="http://schemas.microsoft.com/office/powerpoint/2010/main" val="61203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AD568-5337-2848-96B2-CBC7691F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9E644BD-11C7-D441-8418-2F9C317849E5}"/>
              </a:ext>
            </a:extLst>
          </p:cNvPr>
          <p:cNvSpPr/>
          <p:nvPr/>
        </p:nvSpPr>
        <p:spPr>
          <a:xfrm>
            <a:off x="4095750" y="2886075"/>
            <a:ext cx="419100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7248C1-69CF-BD49-94D5-2CCC251CD145}"/>
              </a:ext>
            </a:extLst>
          </p:cNvPr>
          <p:cNvSpPr/>
          <p:nvPr/>
        </p:nvSpPr>
        <p:spPr>
          <a:xfrm>
            <a:off x="5429250" y="5351230"/>
            <a:ext cx="4191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C1889A-B8D9-A740-B49D-17E593F99F93}"/>
              </a:ext>
            </a:extLst>
          </p:cNvPr>
          <p:cNvSpPr/>
          <p:nvPr/>
        </p:nvSpPr>
        <p:spPr>
          <a:xfrm>
            <a:off x="2638425" y="5351230"/>
            <a:ext cx="4191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9894AF-82F7-7F46-B453-82D7B473B38A}"/>
              </a:ext>
            </a:extLst>
          </p:cNvPr>
          <p:cNvSpPr/>
          <p:nvPr/>
        </p:nvSpPr>
        <p:spPr>
          <a:xfrm>
            <a:off x="3829050" y="4467225"/>
            <a:ext cx="4191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58FA3A-A1BF-A340-A62D-C5BA977CA6E0}"/>
              </a:ext>
            </a:extLst>
          </p:cNvPr>
          <p:cNvSpPr/>
          <p:nvPr/>
        </p:nvSpPr>
        <p:spPr>
          <a:xfrm>
            <a:off x="4705350" y="3495675"/>
            <a:ext cx="4191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EF95BE-B47A-2341-9071-BAB5F684A61C}"/>
              </a:ext>
            </a:extLst>
          </p:cNvPr>
          <p:cNvSpPr/>
          <p:nvPr/>
        </p:nvSpPr>
        <p:spPr>
          <a:xfrm>
            <a:off x="1790700" y="1901147"/>
            <a:ext cx="4191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528D05-F82B-5944-B453-0D1A028A1149}"/>
              </a:ext>
            </a:extLst>
          </p:cNvPr>
          <p:cNvSpPr/>
          <p:nvPr/>
        </p:nvSpPr>
        <p:spPr>
          <a:xfrm>
            <a:off x="1371600" y="4057650"/>
            <a:ext cx="419100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22990B-4584-4E4E-8AD4-0F965F88F743}"/>
              </a:ext>
            </a:extLst>
          </p:cNvPr>
          <p:cNvSpPr/>
          <p:nvPr/>
        </p:nvSpPr>
        <p:spPr>
          <a:xfrm>
            <a:off x="2638425" y="3038475"/>
            <a:ext cx="419100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786CD5-D19B-1B40-A61B-E3E8E7A45C4D}"/>
              </a:ext>
            </a:extLst>
          </p:cNvPr>
          <p:cNvSpPr/>
          <p:nvPr/>
        </p:nvSpPr>
        <p:spPr>
          <a:xfrm>
            <a:off x="5429250" y="2129747"/>
            <a:ext cx="419100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80D2CA-508D-634F-8118-38FED50CD765}"/>
              </a:ext>
            </a:extLst>
          </p:cNvPr>
          <p:cNvCxnSpPr>
            <a:stCxn id="9" idx="5"/>
            <a:endCxn id="11" idx="1"/>
          </p:cNvCxnSpPr>
          <p:nvPr/>
        </p:nvCxnSpPr>
        <p:spPr>
          <a:xfrm>
            <a:off x="2148424" y="2258871"/>
            <a:ext cx="551377" cy="840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273248-8724-FE4D-89EA-E2D2D71E1819}"/>
              </a:ext>
            </a:extLst>
          </p:cNvPr>
          <p:cNvCxnSpPr>
            <a:cxnSpLocks/>
            <a:stCxn id="10" idx="7"/>
            <a:endCxn id="11" idx="3"/>
          </p:cNvCxnSpPr>
          <p:nvPr/>
        </p:nvCxnSpPr>
        <p:spPr>
          <a:xfrm flipV="1">
            <a:off x="1729324" y="3396199"/>
            <a:ext cx="970477" cy="722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978211-D507-9F41-8A25-37B4174151AE}"/>
              </a:ext>
            </a:extLst>
          </p:cNvPr>
          <p:cNvCxnSpPr>
            <a:cxnSpLocks/>
            <a:stCxn id="11" idx="6"/>
            <a:endCxn id="4" idx="2"/>
          </p:cNvCxnSpPr>
          <p:nvPr/>
        </p:nvCxnSpPr>
        <p:spPr>
          <a:xfrm flipV="1">
            <a:off x="3057525" y="3095625"/>
            <a:ext cx="1038225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DF633B7-8F48-3943-83F5-70BA7D40963F}"/>
              </a:ext>
            </a:extLst>
          </p:cNvPr>
          <p:cNvCxnSpPr>
            <a:cxnSpLocks/>
            <a:stCxn id="4" idx="7"/>
            <a:endCxn id="12" idx="3"/>
          </p:cNvCxnSpPr>
          <p:nvPr/>
        </p:nvCxnSpPr>
        <p:spPr>
          <a:xfrm flipV="1">
            <a:off x="4453474" y="2487471"/>
            <a:ext cx="1037152" cy="459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31C96C2-8CC6-C441-8EDB-326D1E0C68BB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4453474" y="3243799"/>
            <a:ext cx="313252" cy="31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7E6C93-5189-724A-8A84-AAF240587B8E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4186774" y="3853399"/>
            <a:ext cx="579952" cy="6752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6BE847-7703-8347-B64B-8D053E895352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2996149" y="4824949"/>
            <a:ext cx="894277" cy="5876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8DC0144-108C-A14A-AB66-B8FA34B53A73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4186774" y="4824949"/>
            <a:ext cx="1303852" cy="5876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D0D27F1-B800-0345-A9CB-B728F5A7C33C}"/>
              </a:ext>
            </a:extLst>
          </p:cNvPr>
          <p:cNvCxnSpPr>
            <a:cxnSpLocks/>
            <a:stCxn id="10" idx="5"/>
            <a:endCxn id="6" idx="1"/>
          </p:cNvCxnSpPr>
          <p:nvPr/>
        </p:nvCxnSpPr>
        <p:spPr>
          <a:xfrm>
            <a:off x="1729324" y="4415374"/>
            <a:ext cx="970477" cy="99723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42">
            <a:extLst>
              <a:ext uri="{FF2B5EF4-FFF2-40B4-BE49-F238E27FC236}">
                <a16:creationId xmlns:a16="http://schemas.microsoft.com/office/drawing/2014/main" id="{A8B80724-336A-7446-9629-2CA6DC5877D3}"/>
              </a:ext>
            </a:extLst>
          </p:cNvPr>
          <p:cNvSpPr/>
          <p:nvPr/>
        </p:nvSpPr>
        <p:spPr>
          <a:xfrm>
            <a:off x="1943100" y="3317053"/>
            <a:ext cx="2669647" cy="1969322"/>
          </a:xfrm>
          <a:custGeom>
            <a:avLst/>
            <a:gdLst>
              <a:gd name="connsiteX0" fmla="*/ 0 w 2669647"/>
              <a:gd name="connsiteY0" fmla="*/ 1016822 h 1969322"/>
              <a:gd name="connsiteX1" fmla="*/ 990600 w 2669647"/>
              <a:gd name="connsiteY1" fmla="*/ 235772 h 1969322"/>
              <a:gd name="connsiteX2" fmla="*/ 2133600 w 2669647"/>
              <a:gd name="connsiteY2" fmla="*/ 7172 h 1969322"/>
              <a:gd name="connsiteX3" fmla="*/ 2667000 w 2669647"/>
              <a:gd name="connsiteY3" fmla="*/ 445322 h 1969322"/>
              <a:gd name="connsiteX4" fmla="*/ 1933575 w 2669647"/>
              <a:gd name="connsiteY4" fmla="*/ 1102547 h 1969322"/>
              <a:gd name="connsiteX5" fmla="*/ 904875 w 2669647"/>
              <a:gd name="connsiteY5" fmla="*/ 1969322 h 196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9647" h="1969322">
                <a:moveTo>
                  <a:pt x="0" y="1016822"/>
                </a:moveTo>
                <a:cubicBezTo>
                  <a:pt x="317500" y="710434"/>
                  <a:pt x="635000" y="404047"/>
                  <a:pt x="990600" y="235772"/>
                </a:cubicBezTo>
                <a:cubicBezTo>
                  <a:pt x="1346200" y="67497"/>
                  <a:pt x="1854200" y="-27753"/>
                  <a:pt x="2133600" y="7172"/>
                </a:cubicBezTo>
                <a:cubicBezTo>
                  <a:pt x="2413000" y="42097"/>
                  <a:pt x="2700337" y="262760"/>
                  <a:pt x="2667000" y="445322"/>
                </a:cubicBezTo>
                <a:cubicBezTo>
                  <a:pt x="2633663" y="627884"/>
                  <a:pt x="2227262" y="848547"/>
                  <a:pt x="1933575" y="1102547"/>
                </a:cubicBezTo>
                <a:cubicBezTo>
                  <a:pt x="1639888" y="1356547"/>
                  <a:pt x="1272381" y="1662934"/>
                  <a:pt x="904875" y="1969322"/>
                </a:cubicBezTo>
              </a:path>
            </a:pathLst>
          </a:custGeom>
          <a:noFill/>
          <a:ln>
            <a:headEnd type="none" w="med" len="me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25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8A45-F26D-4247-8880-8D2DAE5D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Optimalidad </a:t>
            </a:r>
            <a:r>
              <a:rPr lang="es-CL" i="1" dirty="0"/>
              <a:t>codiciosa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57874-D5F9-44F0-9CA5-3B823DF81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Los algoritmos </a:t>
            </a:r>
            <a:r>
              <a:rPr lang="es-CL" sz="2400" b="1" i="1" dirty="0">
                <a:solidFill>
                  <a:schemeClr val="accent2"/>
                </a:solidFill>
              </a:rPr>
              <a:t>greedy</a:t>
            </a:r>
            <a:r>
              <a:rPr lang="es-CL" sz="2400" dirty="0"/>
              <a:t> son muy veloces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Pero no siempre sirven para encontrar el </a:t>
            </a:r>
            <a:r>
              <a:rPr lang="es-CL" sz="2400" b="1" dirty="0">
                <a:solidFill>
                  <a:schemeClr val="accent2"/>
                </a:solidFill>
              </a:rPr>
              <a:t>óptimo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¿Qué debe cumplirse en un problema para esto?</a:t>
            </a:r>
          </a:p>
        </p:txBody>
      </p:sp>
    </p:spTree>
    <p:extLst>
      <p:ext uri="{BB962C8B-B14F-4D97-AF65-F5344CB8AC3E}">
        <p14:creationId xmlns:p14="http://schemas.microsoft.com/office/powerpoint/2010/main" val="75189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C773-4475-B34D-AB87-34814D25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/>
              <a:t>El algoritmo de Dijkstra</a:t>
            </a:r>
            <a:br>
              <a:rPr lang="en-US" sz="4000"/>
            </a:br>
            <a:r>
              <a:rPr lang="en-US" sz="4000"/>
              <a:t>es un </a:t>
            </a:r>
            <a:r>
              <a:rPr lang="en-US" sz="4000" b="1"/>
              <a:t>algoritmo codicioso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548B-7524-9A48-8702-7EAC9D55F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 cada paso, el algoritmo hace una elección que corresponde a un </a:t>
            </a:r>
            <a:r>
              <a:rPr lang="es-CL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óptimo local</a:t>
            </a:r>
            <a:r>
              <a:rPr lang="es-C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744538" lvl="1" indent="-2587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s-CL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toma la mejor decisión que puede, con la información que tiene hasta ese momento</a:t>
            </a:r>
            <a:endParaRPr lang="es-CL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 con la esperanza de que al hacer la última elección haya logrado el (un) </a:t>
            </a:r>
            <a:r>
              <a:rPr lang="es-CL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óptimo global:</a:t>
            </a:r>
          </a:p>
          <a:p>
            <a:pPr marL="744538" lvl="1" indent="-2587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s-CL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algunos algoritmos codiciosos efectivamente encuentran el óptimo global (p.ej., Dijkstra)</a:t>
            </a:r>
          </a:p>
          <a:p>
            <a:pPr marL="744538" lvl="1" indent="-2587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s-CL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 pero no todos</a:t>
            </a:r>
          </a:p>
        </p:txBody>
      </p:sp>
    </p:spTree>
    <p:extLst>
      <p:ext uri="{BB962C8B-B14F-4D97-AF65-F5344CB8AC3E}">
        <p14:creationId xmlns:p14="http://schemas.microsoft.com/office/powerpoint/2010/main" val="325758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5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19D7251-5ED9-3247-A298-9A946A3A7B96}"/>
              </a:ext>
            </a:extLst>
          </p:cNvPr>
          <p:cNvGrpSpPr/>
          <p:nvPr/>
        </p:nvGrpSpPr>
        <p:grpSpPr>
          <a:xfrm>
            <a:off x="608263" y="247210"/>
            <a:ext cx="8217984" cy="5826503"/>
            <a:chOff x="608263" y="247210"/>
            <a:chExt cx="8217984" cy="5826503"/>
          </a:xfrm>
        </p:grpSpPr>
        <p:sp>
          <p:nvSpPr>
            <p:cNvPr id="5" name="Oval 2"/>
            <p:cNvSpPr>
              <a:spLocks noChangeArrowheads="1"/>
            </p:cNvSpPr>
            <p:nvPr/>
          </p:nvSpPr>
          <p:spPr bwMode="auto">
            <a:xfrm>
              <a:off x="4126426" y="3962400"/>
              <a:ext cx="609600" cy="6096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200">
                  <a:solidFill>
                    <a:schemeClr val="bg1"/>
                  </a:solidFill>
                  <a:latin typeface="Calibri"/>
                  <a:ea typeface="ＭＳ Ｐゴシック" charset="-128"/>
                  <a:cs typeface="Calibri"/>
                </a:rPr>
                <a:t>0</a:t>
              </a:r>
            </a:p>
          </p:txBody>
        </p:sp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6217236" y="1277014"/>
              <a:ext cx="609600" cy="609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200">
                  <a:latin typeface="Calibri"/>
                  <a:ea typeface="ＭＳ Ｐゴシック" charset="-128"/>
                  <a:cs typeface="Calibri"/>
                </a:rPr>
                <a:t>3</a:t>
              </a:r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095372" y="5338026"/>
              <a:ext cx="609600" cy="6096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200">
                  <a:solidFill>
                    <a:schemeClr val="bg1"/>
                  </a:solidFill>
                  <a:latin typeface="Calibri"/>
                  <a:ea typeface="ＭＳ Ｐゴシック" charset="-128"/>
                  <a:cs typeface="Calibri"/>
                </a:rPr>
                <a:t>4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2436" y="2959953"/>
              <a:ext cx="609600" cy="6096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200">
                  <a:solidFill>
                    <a:schemeClr val="bg1"/>
                  </a:solidFill>
                  <a:latin typeface="Calibri"/>
                  <a:ea typeface="ＭＳ Ｐゴシック" charset="-128"/>
                  <a:cs typeface="Calibri"/>
                </a:rPr>
                <a:t>2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936852" y="1427312"/>
              <a:ext cx="609600" cy="609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200">
                  <a:latin typeface="Calibri"/>
                  <a:ea typeface="ＭＳ Ｐゴシック" charset="-128"/>
                  <a:cs typeface="Calibri"/>
                </a:rPr>
                <a:t>5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7971165" y="5309849"/>
              <a:ext cx="609600" cy="6096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200">
                  <a:latin typeface="Calibri"/>
                  <a:ea typeface="ＭＳ Ｐゴシック" charset="-128"/>
                  <a:cs typeface="Calibri"/>
                </a:rPr>
                <a:t>6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2934903" y="247210"/>
              <a:ext cx="609600" cy="6096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200">
                  <a:latin typeface="Calibri"/>
                  <a:ea typeface="ＭＳ Ｐゴシック" charset="-128"/>
                  <a:cs typeface="Calibri"/>
                </a:rPr>
                <a:t>1</a:t>
              </a:r>
            </a:p>
          </p:txBody>
        </p:sp>
        <p:sp>
          <p:nvSpPr>
            <p:cNvPr id="26" name="Oval 2"/>
            <p:cNvSpPr>
              <a:spLocks noChangeArrowheads="1"/>
            </p:cNvSpPr>
            <p:nvPr/>
          </p:nvSpPr>
          <p:spPr bwMode="auto">
            <a:xfrm>
              <a:off x="2572545" y="2472857"/>
              <a:ext cx="609600" cy="6096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200">
                  <a:solidFill>
                    <a:schemeClr val="bg1"/>
                  </a:solidFill>
                  <a:latin typeface="Calibri"/>
                  <a:ea typeface="ＭＳ Ｐゴシック" charset="-128"/>
                  <a:cs typeface="Calibri"/>
                </a:rPr>
                <a:t>7</a:t>
              </a:r>
            </a:p>
          </p:txBody>
        </p:sp>
        <p:cxnSp>
          <p:nvCxnSpPr>
            <p:cNvPr id="4" name="Straight Arrow Connector 3"/>
            <p:cNvCxnSpPr>
              <a:stCxn id="10" idx="2"/>
              <a:endCxn id="7" idx="6"/>
            </p:cNvCxnSpPr>
            <p:nvPr/>
          </p:nvCxnSpPr>
          <p:spPr>
            <a:xfrm flipH="1">
              <a:off x="1704972" y="5614649"/>
              <a:ext cx="6266193" cy="28177"/>
            </a:xfrm>
            <a:prstGeom prst="straightConnector1">
              <a:avLst/>
            </a:prstGeom>
            <a:ln w="9525" cmpd="sng">
              <a:solidFill>
                <a:schemeClr val="tx2">
                  <a:lumMod val="5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411169" y="5642826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93</a:t>
              </a:r>
            </a:p>
          </p:txBody>
        </p:sp>
        <p:cxnSp>
          <p:nvCxnSpPr>
            <p:cNvPr id="29" name="Straight Arrow Connector 28"/>
            <p:cNvCxnSpPr>
              <a:stCxn id="10" idx="2"/>
              <a:endCxn id="5" idx="5"/>
            </p:cNvCxnSpPr>
            <p:nvPr/>
          </p:nvCxnSpPr>
          <p:spPr>
            <a:xfrm flipH="1" flipV="1">
              <a:off x="4646752" y="4482726"/>
              <a:ext cx="3324413" cy="1131923"/>
            </a:xfrm>
            <a:prstGeom prst="straightConnector1">
              <a:avLst/>
            </a:prstGeom>
            <a:ln w="9525" cmpd="sng">
              <a:solidFill>
                <a:schemeClr val="tx2">
                  <a:lumMod val="5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0" idx="1"/>
              <a:endCxn id="8" idx="5"/>
            </p:cNvCxnSpPr>
            <p:nvPr/>
          </p:nvCxnSpPr>
          <p:spPr>
            <a:xfrm flipH="1" flipV="1">
              <a:off x="6432762" y="3480279"/>
              <a:ext cx="1627677" cy="1918844"/>
            </a:xfrm>
            <a:prstGeom prst="straightConnector1">
              <a:avLst/>
            </a:prstGeom>
            <a:ln w="9525" cmpd="sng">
              <a:solidFill>
                <a:schemeClr val="tx2">
                  <a:lumMod val="5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640707" y="4482726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58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32762" y="4179411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40</a:t>
              </a:r>
            </a:p>
          </p:txBody>
        </p:sp>
        <p:cxnSp>
          <p:nvCxnSpPr>
            <p:cNvPr id="36" name="Straight Arrow Connector 35"/>
            <p:cNvCxnSpPr>
              <a:stCxn id="6" idx="4"/>
              <a:endCxn id="10" idx="0"/>
            </p:cNvCxnSpPr>
            <p:nvPr/>
          </p:nvCxnSpPr>
          <p:spPr>
            <a:xfrm>
              <a:off x="6522036" y="1886614"/>
              <a:ext cx="1753929" cy="3423235"/>
            </a:xfrm>
            <a:prstGeom prst="straightConnector1">
              <a:avLst/>
            </a:prstGeom>
            <a:ln w="9525" cmpd="sng">
              <a:solidFill>
                <a:schemeClr val="tx2">
                  <a:lumMod val="5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410860" y="3224733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52</a:t>
              </a:r>
            </a:p>
          </p:txBody>
        </p:sp>
        <p:cxnSp>
          <p:nvCxnSpPr>
            <p:cNvPr id="43" name="Straight Arrow Connector 42"/>
            <p:cNvCxnSpPr>
              <a:stCxn id="5" idx="6"/>
              <a:endCxn id="8" idx="3"/>
            </p:cNvCxnSpPr>
            <p:nvPr/>
          </p:nvCxnSpPr>
          <p:spPr>
            <a:xfrm flipV="1">
              <a:off x="4736026" y="3480279"/>
              <a:ext cx="1265684" cy="786921"/>
            </a:xfrm>
            <a:prstGeom prst="straightConnector1">
              <a:avLst/>
            </a:prstGeom>
            <a:ln w="38100" cmpd="sng">
              <a:solidFill>
                <a:schemeClr val="tx1">
                  <a:lumMod val="95000"/>
                  <a:lumOff val="5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070258" y="3480279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26</a:t>
              </a:r>
            </a:p>
          </p:txBody>
        </p:sp>
        <p:cxnSp>
          <p:nvCxnSpPr>
            <p:cNvPr id="46" name="Straight Arrow Connector 45"/>
            <p:cNvCxnSpPr>
              <a:stCxn id="8" idx="2"/>
              <a:endCxn id="26" idx="5"/>
            </p:cNvCxnSpPr>
            <p:nvPr/>
          </p:nvCxnSpPr>
          <p:spPr>
            <a:xfrm flipH="1" flipV="1">
              <a:off x="3092871" y="2993183"/>
              <a:ext cx="2819565" cy="271570"/>
            </a:xfrm>
            <a:prstGeom prst="straightConnector1">
              <a:avLst/>
            </a:prstGeom>
            <a:ln w="38100" cmpd="sng">
              <a:solidFill>
                <a:schemeClr val="tx1">
                  <a:lumMod val="95000"/>
                  <a:lumOff val="5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6" idx="6"/>
              <a:endCxn id="6" idx="3"/>
            </p:cNvCxnSpPr>
            <p:nvPr/>
          </p:nvCxnSpPr>
          <p:spPr>
            <a:xfrm flipV="1">
              <a:off x="3182145" y="1797340"/>
              <a:ext cx="3124365" cy="980317"/>
            </a:xfrm>
            <a:prstGeom prst="straightConnector1">
              <a:avLst/>
            </a:prstGeom>
            <a:ln w="9525" cmpd="sng">
              <a:solidFill>
                <a:schemeClr val="tx1">
                  <a:lumMod val="95000"/>
                  <a:lumOff val="5000"/>
                </a:schemeClr>
              </a:solidFill>
              <a:prstDash val="lgDash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047749" y="3112046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34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646752" y="1852246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39</a:t>
              </a:r>
            </a:p>
          </p:txBody>
        </p:sp>
        <p:cxnSp>
          <p:nvCxnSpPr>
            <p:cNvPr id="52" name="Straight Arrow Connector 51"/>
            <p:cNvCxnSpPr>
              <a:stCxn id="5" idx="3"/>
              <a:endCxn id="7" idx="7"/>
            </p:cNvCxnSpPr>
            <p:nvPr/>
          </p:nvCxnSpPr>
          <p:spPr>
            <a:xfrm flipH="1">
              <a:off x="1615698" y="4482726"/>
              <a:ext cx="2600002" cy="944574"/>
            </a:xfrm>
            <a:prstGeom prst="straightConnector1">
              <a:avLst/>
            </a:prstGeom>
            <a:ln w="38100" cmpd="sng">
              <a:solidFill>
                <a:schemeClr val="tx1">
                  <a:lumMod val="95000"/>
                  <a:lumOff val="5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962448" y="4983589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38</a:t>
              </a:r>
            </a:p>
          </p:txBody>
        </p:sp>
        <p:cxnSp>
          <p:nvCxnSpPr>
            <p:cNvPr id="55" name="Straight Arrow Connector 54"/>
            <p:cNvCxnSpPr>
              <a:stCxn id="7" idx="0"/>
              <a:endCxn id="26" idx="3"/>
            </p:cNvCxnSpPr>
            <p:nvPr/>
          </p:nvCxnSpPr>
          <p:spPr>
            <a:xfrm flipV="1">
              <a:off x="1400172" y="2993183"/>
              <a:ext cx="1261647" cy="2344843"/>
            </a:xfrm>
            <a:prstGeom prst="straightConnector1">
              <a:avLst/>
            </a:prstGeom>
            <a:ln w="9525" cmpd="sng">
              <a:solidFill>
                <a:schemeClr val="tx2">
                  <a:lumMod val="5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7" idx="0"/>
              <a:endCxn id="9" idx="4"/>
            </p:cNvCxnSpPr>
            <p:nvPr/>
          </p:nvCxnSpPr>
          <p:spPr>
            <a:xfrm flipH="1" flipV="1">
              <a:off x="1241652" y="2036912"/>
              <a:ext cx="158520" cy="3301114"/>
            </a:xfrm>
            <a:prstGeom prst="straightConnector1">
              <a:avLst/>
            </a:prstGeom>
            <a:ln w="9525" cmpd="sng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131399" y="3962400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37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26755" y="3190836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35</a:t>
              </a:r>
            </a:p>
          </p:txBody>
        </p:sp>
        <p:cxnSp>
          <p:nvCxnSpPr>
            <p:cNvPr id="69" name="Straight Arrow Connector 68"/>
            <p:cNvCxnSpPr>
              <a:stCxn id="9" idx="3"/>
              <a:endCxn id="7" idx="1"/>
            </p:cNvCxnSpPr>
            <p:nvPr/>
          </p:nvCxnSpPr>
          <p:spPr>
            <a:xfrm>
              <a:off x="1026126" y="1947638"/>
              <a:ext cx="158520" cy="3479662"/>
            </a:xfrm>
            <a:prstGeom prst="straightConnector1">
              <a:avLst/>
            </a:prstGeom>
            <a:ln w="9525" cmpd="sng">
              <a:solidFill>
                <a:schemeClr val="tx2">
                  <a:lumMod val="5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628576" y="3480279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35</a:t>
              </a:r>
            </a:p>
          </p:txBody>
        </p:sp>
        <p:cxnSp>
          <p:nvCxnSpPr>
            <p:cNvPr id="72" name="Straight Arrow Connector 71"/>
            <p:cNvCxnSpPr>
              <a:stCxn id="26" idx="1"/>
              <a:endCxn id="9" idx="6"/>
            </p:cNvCxnSpPr>
            <p:nvPr/>
          </p:nvCxnSpPr>
          <p:spPr>
            <a:xfrm flipH="1" flipV="1">
              <a:off x="1546452" y="1732112"/>
              <a:ext cx="1115367" cy="830019"/>
            </a:xfrm>
            <a:prstGeom prst="straightConnector1">
              <a:avLst/>
            </a:prstGeom>
            <a:ln w="9525" cmpd="sng">
              <a:solidFill>
                <a:schemeClr val="tx2">
                  <a:lumMod val="50000"/>
                </a:schemeClr>
              </a:solidFill>
              <a:prstDash val="lgDash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9" idx="5"/>
              <a:endCxn id="26" idx="2"/>
            </p:cNvCxnSpPr>
            <p:nvPr/>
          </p:nvCxnSpPr>
          <p:spPr>
            <a:xfrm>
              <a:off x="1457178" y="1947638"/>
              <a:ext cx="1115367" cy="830019"/>
            </a:xfrm>
            <a:prstGeom prst="straightConnector1">
              <a:avLst/>
            </a:prstGeom>
            <a:ln w="9525" cmpd="sng">
              <a:solidFill>
                <a:schemeClr val="tx2">
                  <a:lumMod val="5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949145" y="1701948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28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561218" y="2418324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28</a:t>
              </a:r>
            </a:p>
          </p:txBody>
        </p:sp>
        <p:cxnSp>
          <p:nvCxnSpPr>
            <p:cNvPr id="78" name="Straight Arrow Connector 77"/>
            <p:cNvCxnSpPr>
              <a:stCxn id="9" idx="7"/>
              <a:endCxn id="11" idx="2"/>
            </p:cNvCxnSpPr>
            <p:nvPr/>
          </p:nvCxnSpPr>
          <p:spPr>
            <a:xfrm flipV="1">
              <a:off x="1457178" y="552010"/>
              <a:ext cx="1477725" cy="964576"/>
            </a:xfrm>
            <a:prstGeom prst="straightConnector1">
              <a:avLst/>
            </a:prstGeom>
            <a:ln w="9525" cmpd="sng">
              <a:solidFill>
                <a:schemeClr val="tx2">
                  <a:lumMod val="5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11" idx="6"/>
              <a:endCxn id="6" idx="1"/>
            </p:cNvCxnSpPr>
            <p:nvPr/>
          </p:nvCxnSpPr>
          <p:spPr>
            <a:xfrm>
              <a:off x="3544503" y="552010"/>
              <a:ext cx="2762007" cy="814278"/>
            </a:xfrm>
            <a:prstGeom prst="straightConnector1">
              <a:avLst/>
            </a:prstGeom>
            <a:ln w="9525" cmpd="sng">
              <a:solidFill>
                <a:schemeClr val="tx2">
                  <a:lumMod val="5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729017" y="581799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32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646752" y="487478"/>
              <a:ext cx="470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latin typeface="Calibri"/>
                  <a:cs typeface="Calibri"/>
                </a:rPr>
                <a:t>29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268447" y="4614257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008000"/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26836" y="1277014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008000"/>
                  </a:solidFill>
                  <a:latin typeface="Calibri"/>
                  <a:cs typeface="Calibri"/>
                </a:rPr>
                <a:t>99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10159" y="856810"/>
              <a:ext cx="4909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008000"/>
                  </a:solidFill>
                  <a:latin typeface="Calibri"/>
                  <a:cs typeface="Calibri"/>
                </a:rPr>
                <a:t>∞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3681" y="917664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008000"/>
                  </a:solidFill>
                  <a:latin typeface="Calibri"/>
                  <a:cs typeface="Calibri"/>
                </a:rPr>
                <a:t>73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34903" y="2001348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008000"/>
                  </a:solidFill>
                  <a:latin typeface="Calibri"/>
                  <a:cs typeface="Calibri"/>
                </a:rPr>
                <a:t>60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927671" y="2447792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008000"/>
                  </a:solidFill>
                  <a:latin typeface="Calibri"/>
                  <a:cs typeface="Calibri"/>
                </a:rPr>
                <a:t>26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35282" y="4814806"/>
              <a:ext cx="4909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008000"/>
                  </a:solidFill>
                  <a:latin typeface="Calibri"/>
                  <a:cs typeface="Calibri"/>
                </a:rPr>
                <a:t>∞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8263" y="5414476"/>
              <a:ext cx="548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008000"/>
                  </a:solidFill>
                  <a:latin typeface="Calibri"/>
                  <a:cs typeface="Calibri"/>
                </a:rPr>
                <a:t>38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669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6</a:t>
            </a:fld>
            <a:endParaRPr lang="en-US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4126426" y="3962400"/>
            <a:ext cx="609600" cy="609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6217236" y="1277014"/>
            <a:ext cx="609600" cy="609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095372" y="5338026"/>
            <a:ext cx="609600" cy="609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5912436" y="2959953"/>
            <a:ext cx="609600" cy="609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936852" y="1427312"/>
            <a:ext cx="609600" cy="609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7971165" y="5309849"/>
            <a:ext cx="609600" cy="609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2934903" y="247210"/>
            <a:ext cx="609600" cy="609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sp>
        <p:nvSpPr>
          <p:cNvPr id="26" name="Oval 2"/>
          <p:cNvSpPr>
            <a:spLocks noChangeArrowheads="1"/>
          </p:cNvSpPr>
          <p:nvPr/>
        </p:nvSpPr>
        <p:spPr bwMode="auto">
          <a:xfrm>
            <a:off x="2572545" y="2472857"/>
            <a:ext cx="609600" cy="609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7</a:t>
            </a:r>
          </a:p>
        </p:txBody>
      </p:sp>
      <p:cxnSp>
        <p:nvCxnSpPr>
          <p:cNvPr id="4" name="Straight Arrow Connector 3"/>
          <p:cNvCxnSpPr>
            <a:stCxn id="10" idx="2"/>
            <a:endCxn id="7" idx="6"/>
          </p:cNvCxnSpPr>
          <p:nvPr/>
        </p:nvCxnSpPr>
        <p:spPr>
          <a:xfrm flipH="1">
            <a:off x="1704972" y="5614649"/>
            <a:ext cx="6266193" cy="28177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11169" y="564282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93</a:t>
            </a:r>
          </a:p>
        </p:txBody>
      </p:sp>
      <p:cxnSp>
        <p:nvCxnSpPr>
          <p:cNvPr id="29" name="Straight Arrow Connector 28"/>
          <p:cNvCxnSpPr>
            <a:stCxn id="10" idx="2"/>
            <a:endCxn id="5" idx="5"/>
          </p:cNvCxnSpPr>
          <p:nvPr/>
        </p:nvCxnSpPr>
        <p:spPr>
          <a:xfrm flipH="1" flipV="1">
            <a:off x="4646752" y="4482726"/>
            <a:ext cx="3324413" cy="1131923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8" idx="5"/>
          </p:cNvCxnSpPr>
          <p:nvPr/>
        </p:nvCxnSpPr>
        <p:spPr>
          <a:xfrm flipH="1" flipV="1">
            <a:off x="6432762" y="3480279"/>
            <a:ext cx="1627677" cy="1918844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40707" y="448272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58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32762" y="4179411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40</a:t>
            </a:r>
          </a:p>
        </p:txBody>
      </p:sp>
      <p:cxnSp>
        <p:nvCxnSpPr>
          <p:cNvPr id="36" name="Straight Arrow Connector 35"/>
          <p:cNvCxnSpPr>
            <a:stCxn id="6" idx="4"/>
            <a:endCxn id="10" idx="0"/>
          </p:cNvCxnSpPr>
          <p:nvPr/>
        </p:nvCxnSpPr>
        <p:spPr>
          <a:xfrm>
            <a:off x="6522036" y="1886614"/>
            <a:ext cx="1753929" cy="3423235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10860" y="3224733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52</a:t>
            </a:r>
          </a:p>
        </p:txBody>
      </p:sp>
      <p:cxnSp>
        <p:nvCxnSpPr>
          <p:cNvPr id="43" name="Straight Arrow Connector 42"/>
          <p:cNvCxnSpPr>
            <a:stCxn id="5" idx="6"/>
            <a:endCxn id="8" idx="3"/>
          </p:cNvCxnSpPr>
          <p:nvPr/>
        </p:nvCxnSpPr>
        <p:spPr>
          <a:xfrm flipV="1">
            <a:off x="4736026" y="3480279"/>
            <a:ext cx="1265684" cy="786921"/>
          </a:xfrm>
          <a:prstGeom prst="straightConnector1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70258" y="348027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26</a:t>
            </a:r>
          </a:p>
        </p:txBody>
      </p:sp>
      <p:cxnSp>
        <p:nvCxnSpPr>
          <p:cNvPr id="46" name="Straight Arrow Connector 45"/>
          <p:cNvCxnSpPr>
            <a:stCxn id="8" idx="2"/>
            <a:endCxn id="26" idx="5"/>
          </p:cNvCxnSpPr>
          <p:nvPr/>
        </p:nvCxnSpPr>
        <p:spPr>
          <a:xfrm flipH="1" flipV="1">
            <a:off x="3092871" y="2993183"/>
            <a:ext cx="2819565" cy="271570"/>
          </a:xfrm>
          <a:prstGeom prst="straightConnector1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6" idx="6"/>
            <a:endCxn id="6" idx="3"/>
          </p:cNvCxnSpPr>
          <p:nvPr/>
        </p:nvCxnSpPr>
        <p:spPr>
          <a:xfrm flipV="1">
            <a:off x="3182145" y="1797340"/>
            <a:ext cx="3124365" cy="980317"/>
          </a:xfrm>
          <a:prstGeom prst="straightConnector1">
            <a:avLst/>
          </a:prstGeom>
          <a:ln w="9525" cmpd="sng">
            <a:solidFill>
              <a:schemeClr val="tx1">
                <a:lumMod val="95000"/>
                <a:lumOff val="5000"/>
              </a:schemeClr>
            </a:solidFill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47749" y="311204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46752" y="185224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39</a:t>
            </a:r>
          </a:p>
        </p:txBody>
      </p:sp>
      <p:cxnSp>
        <p:nvCxnSpPr>
          <p:cNvPr id="52" name="Straight Arrow Connector 51"/>
          <p:cNvCxnSpPr>
            <a:stCxn id="5" idx="3"/>
            <a:endCxn id="7" idx="7"/>
          </p:cNvCxnSpPr>
          <p:nvPr/>
        </p:nvCxnSpPr>
        <p:spPr>
          <a:xfrm flipH="1">
            <a:off x="1615698" y="4482726"/>
            <a:ext cx="2600002" cy="944574"/>
          </a:xfrm>
          <a:prstGeom prst="straightConnector1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962448" y="498358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38</a:t>
            </a:r>
          </a:p>
        </p:txBody>
      </p:sp>
      <p:cxnSp>
        <p:nvCxnSpPr>
          <p:cNvPr id="55" name="Straight Arrow Connector 54"/>
          <p:cNvCxnSpPr>
            <a:stCxn id="7" idx="0"/>
            <a:endCxn id="26" idx="3"/>
          </p:cNvCxnSpPr>
          <p:nvPr/>
        </p:nvCxnSpPr>
        <p:spPr>
          <a:xfrm flipV="1">
            <a:off x="1400172" y="2993183"/>
            <a:ext cx="1261647" cy="2344843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0"/>
            <a:endCxn id="9" idx="4"/>
          </p:cNvCxnSpPr>
          <p:nvPr/>
        </p:nvCxnSpPr>
        <p:spPr>
          <a:xfrm flipH="1" flipV="1">
            <a:off x="1241652" y="2036912"/>
            <a:ext cx="158520" cy="3301114"/>
          </a:xfrm>
          <a:prstGeom prst="straightConnector1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31399" y="3962400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26755" y="319083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35</a:t>
            </a:r>
          </a:p>
        </p:txBody>
      </p:sp>
      <p:cxnSp>
        <p:nvCxnSpPr>
          <p:cNvPr id="69" name="Straight Arrow Connector 68"/>
          <p:cNvCxnSpPr>
            <a:stCxn id="9" idx="3"/>
            <a:endCxn id="7" idx="1"/>
          </p:cNvCxnSpPr>
          <p:nvPr/>
        </p:nvCxnSpPr>
        <p:spPr>
          <a:xfrm>
            <a:off x="1026126" y="1947638"/>
            <a:ext cx="158520" cy="3479662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28576" y="348027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35</a:t>
            </a:r>
          </a:p>
        </p:txBody>
      </p:sp>
      <p:cxnSp>
        <p:nvCxnSpPr>
          <p:cNvPr id="72" name="Straight Arrow Connector 71"/>
          <p:cNvCxnSpPr>
            <a:stCxn id="26" idx="1"/>
            <a:endCxn id="9" idx="6"/>
          </p:cNvCxnSpPr>
          <p:nvPr/>
        </p:nvCxnSpPr>
        <p:spPr>
          <a:xfrm flipH="1" flipV="1">
            <a:off x="1546452" y="1732112"/>
            <a:ext cx="1115367" cy="830019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" idx="5"/>
            <a:endCxn id="26" idx="2"/>
          </p:cNvCxnSpPr>
          <p:nvPr/>
        </p:nvCxnSpPr>
        <p:spPr>
          <a:xfrm>
            <a:off x="1457178" y="1947638"/>
            <a:ext cx="1115367" cy="830019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prstDash val="lg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949145" y="1701948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28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561218" y="2418324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28</a:t>
            </a:r>
          </a:p>
        </p:txBody>
      </p:sp>
      <p:cxnSp>
        <p:nvCxnSpPr>
          <p:cNvPr id="78" name="Straight Arrow Connector 77"/>
          <p:cNvCxnSpPr>
            <a:stCxn id="9" idx="7"/>
            <a:endCxn id="11" idx="2"/>
          </p:cNvCxnSpPr>
          <p:nvPr/>
        </p:nvCxnSpPr>
        <p:spPr>
          <a:xfrm flipV="1">
            <a:off x="1457178" y="552010"/>
            <a:ext cx="1477725" cy="964576"/>
          </a:xfrm>
          <a:prstGeom prst="straightConnector1">
            <a:avLst/>
          </a:prstGeom>
          <a:ln w="9525" cmpd="sng">
            <a:solidFill>
              <a:schemeClr val="tx1">
                <a:lumMod val="95000"/>
                <a:lumOff val="5000"/>
              </a:schemeClr>
            </a:solidFill>
            <a:prstDash val="lg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1" idx="6"/>
            <a:endCxn id="6" idx="1"/>
          </p:cNvCxnSpPr>
          <p:nvPr/>
        </p:nvCxnSpPr>
        <p:spPr>
          <a:xfrm>
            <a:off x="3544503" y="552010"/>
            <a:ext cx="2762007" cy="814278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729017" y="58179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46752" y="487478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68447" y="4614257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26836" y="1277014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99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10159" y="856810"/>
            <a:ext cx="730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105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3681" y="917664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73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934903" y="2001348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27671" y="2447792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26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335282" y="4814806"/>
            <a:ext cx="490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08263" y="5414476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2731309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81B0-8216-4B31-A8A8-99AFCCC7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Conectividad digital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2CAA-45CF-4E60-A440-84A907D23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231775" indent="-231775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sz="2200" dirty="0"/>
              <a:t>El intendente de la Región del Maule ha decidido mejorar significativamente la conectividad digital de la región</a:t>
            </a:r>
          </a:p>
          <a:p>
            <a:pPr marL="231775" indent="-231775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sz="2200" dirty="0"/>
              <a:t>La idea es instalar fibra óptica subterránea entre todos los pares de puntos relevantes de la región —cada instalación tiene un costo</a:t>
            </a:r>
          </a:p>
          <a:p>
            <a:pPr marL="231775" indent="-231775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sz="2200" dirty="0"/>
              <a:t>Sólo que hay demasiada fibra óptica que instalar como para hacerlo todo de una vez</a:t>
            </a:r>
          </a:p>
          <a:p>
            <a:pPr marL="231775" indent="-231775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sz="2200" dirty="0"/>
              <a:t>Lo prioritario es conectar las ciudades más pobladas, que tienen escuelas, universidades, hospitales, compañías de bomberos, super-mercados, etc.</a:t>
            </a:r>
          </a:p>
          <a:p>
            <a:pPr marL="0" indent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rPr lang="es-CL" sz="2200" dirty="0"/>
              <a:t>¿Cuál es la forma más barata de hacer esto?</a:t>
            </a:r>
          </a:p>
        </p:txBody>
      </p:sp>
    </p:spTree>
    <p:extLst>
      <p:ext uri="{BB962C8B-B14F-4D97-AF65-F5344CB8AC3E}">
        <p14:creationId xmlns:p14="http://schemas.microsoft.com/office/powerpoint/2010/main" val="3287853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43240-F655-4885-B17C-35726E4680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1026" name="Picture 2" descr="http://www.turismovirtual.cl/vii/vii.jpg">
            <a:extLst>
              <a:ext uri="{FF2B5EF4-FFF2-40B4-BE49-F238E27FC236}">
                <a16:creationId xmlns:a16="http://schemas.microsoft.com/office/drawing/2014/main" id="{FFBC5FED-48E9-475D-B1C2-8A0EB2C59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234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9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888617" y="19050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384417" y="57912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955417" y="46482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1126617" y="57150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955417" y="35814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708017" y="26670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917817" y="18288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631817" y="1524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7"/>
            <a:endCxn id="12" idx="3"/>
          </p:cNvCxnSpPr>
          <p:nvPr/>
        </p:nvCxnSpPr>
        <p:spPr bwMode="auto">
          <a:xfrm flipV="1">
            <a:off x="2604580" y="868363"/>
            <a:ext cx="2149475" cy="1158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726817" y="2247900"/>
            <a:ext cx="4191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726817" y="2324100"/>
            <a:ext cx="19812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604580" y="2620963"/>
            <a:ext cx="473075" cy="1082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545717" y="2743200"/>
            <a:ext cx="762000" cy="297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842580" y="5067300"/>
            <a:ext cx="111283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793617" y="5067300"/>
            <a:ext cx="2713038" cy="846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964817" y="6134100"/>
            <a:ext cx="4419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793617" y="3382963"/>
            <a:ext cx="1036638" cy="617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546217" y="2544763"/>
            <a:ext cx="1493838" cy="541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423980" y="3382963"/>
            <a:ext cx="1082675" cy="2530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803517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692142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863342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549142" y="885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615942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2101342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911342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549142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415542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7130542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4006342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6063742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4082542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DEEDCD-0FD7-2B4B-8E16-E77BEC584252}"/>
              </a:ext>
            </a:extLst>
          </p:cNvPr>
          <p:cNvSpPr txBox="1"/>
          <p:nvPr/>
        </p:nvSpPr>
        <p:spPr>
          <a:xfrm>
            <a:off x="315176" y="1162824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cuidad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0B57743-3F2F-B943-9549-F36A8F4B1C42}"/>
              </a:ext>
            </a:extLst>
          </p:cNvPr>
          <p:cNvCxnSpPr>
            <a:stCxn id="2" idx="3"/>
          </p:cNvCxnSpPr>
          <p:nvPr/>
        </p:nvCxnSpPr>
        <p:spPr>
          <a:xfrm flipV="1">
            <a:off x="1126617" y="571500"/>
            <a:ext cx="3302508" cy="775990"/>
          </a:xfrm>
          <a:prstGeom prst="straightConnector1">
            <a:avLst/>
          </a:prstGeom>
          <a:ln w="6350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2F920B-E167-844F-B2C6-99EBF8DC07C1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720897" y="1532156"/>
            <a:ext cx="1121683" cy="557292"/>
          </a:xfrm>
          <a:prstGeom prst="straightConnector1">
            <a:avLst/>
          </a:prstGeom>
          <a:ln w="6350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AEC4F4C-7CC2-0A4E-9ADF-29CA2A243B3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720897" y="1532156"/>
            <a:ext cx="481921" cy="4059019"/>
          </a:xfrm>
          <a:prstGeom prst="straightConnector1">
            <a:avLst/>
          </a:prstGeom>
          <a:ln w="6350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BE590E1-ABFB-6C42-B54A-9702A4AE4F09}"/>
              </a:ext>
            </a:extLst>
          </p:cNvPr>
          <p:cNvSpPr txBox="1"/>
          <p:nvPr/>
        </p:nvSpPr>
        <p:spPr>
          <a:xfrm>
            <a:off x="7331242" y="496997"/>
            <a:ext cx="1192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costo de la</a:t>
            </a:r>
          </a:p>
          <a:p>
            <a:r>
              <a:rPr lang="en-US">
                <a:solidFill>
                  <a:srgbClr val="00B050"/>
                </a:solidFill>
              </a:rPr>
              <a:t>instalación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C224A5E-8C64-EA44-92E2-44521825370E}"/>
              </a:ext>
            </a:extLst>
          </p:cNvPr>
          <p:cNvCxnSpPr>
            <a:cxnSpLocks/>
            <a:stCxn id="44" idx="1"/>
            <a:endCxn id="27" idx="3"/>
          </p:cNvCxnSpPr>
          <p:nvPr/>
        </p:nvCxnSpPr>
        <p:spPr>
          <a:xfrm flipH="1">
            <a:off x="4045792" y="820163"/>
            <a:ext cx="3285450" cy="296495"/>
          </a:xfrm>
          <a:prstGeom prst="straightConnector1">
            <a:avLst/>
          </a:prstGeom>
          <a:ln w="6350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D4FE4E-D18C-7C4C-AC41-7C4A53916441}"/>
              </a:ext>
            </a:extLst>
          </p:cNvPr>
          <p:cNvCxnSpPr>
            <a:cxnSpLocks/>
            <a:stCxn id="44" idx="1"/>
            <a:endCxn id="25" idx="0"/>
          </p:cNvCxnSpPr>
          <p:nvPr/>
        </p:nvCxnSpPr>
        <p:spPr>
          <a:xfrm flipH="1">
            <a:off x="4940467" y="820163"/>
            <a:ext cx="2390775" cy="980062"/>
          </a:xfrm>
          <a:prstGeom prst="straightConnector1">
            <a:avLst/>
          </a:prstGeom>
          <a:ln w="6350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B403A4-D87C-074B-9EC8-01391AB1CBBC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6384417" y="820163"/>
            <a:ext cx="946825" cy="1797338"/>
          </a:xfrm>
          <a:prstGeom prst="straightConnector1">
            <a:avLst/>
          </a:prstGeom>
          <a:ln w="6350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635374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10651</TotalTime>
  <Words>2120</Words>
  <Application>Microsoft Macintosh PowerPoint</Application>
  <PresentationFormat>On-screen Show (4:3)</PresentationFormat>
  <Paragraphs>603</Paragraphs>
  <Slides>38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ＭＳ Ｐゴシック</vt:lpstr>
      <vt:lpstr>Arial</vt:lpstr>
      <vt:lpstr>Calibri</vt:lpstr>
      <vt:lpstr>Calibri Light</vt:lpstr>
      <vt:lpstr>Cambria Math</vt:lpstr>
      <vt:lpstr>Century Schoolbook</vt:lpstr>
      <vt:lpstr>Consolas</vt:lpstr>
      <vt:lpstr>Courier</vt:lpstr>
      <vt:lpstr>Symbol</vt:lpstr>
      <vt:lpstr>Wingdings</vt:lpstr>
      <vt:lpstr>IIC2133</vt:lpstr>
      <vt:lpstr>Estrategias algorítmicas</vt:lpstr>
      <vt:lpstr>Estrategias algorítmicas</vt:lpstr>
      <vt:lpstr>Tres problemas en grafos con costos</vt:lpstr>
      <vt:lpstr>El algoritmo de Dijkstra es un algoritmo codicioso</vt:lpstr>
      <vt:lpstr>PowerPoint Presentation</vt:lpstr>
      <vt:lpstr>PowerPoint Presentation</vt:lpstr>
      <vt:lpstr>Conectividad digital</vt:lpstr>
      <vt:lpstr>PowerPoint Presentation</vt:lpstr>
      <vt:lpstr>PowerPoint Presentation</vt:lpstr>
      <vt:lpstr>MST: Minimum spanning tree</vt:lpstr>
      <vt:lpstr>PowerPoint Presentation</vt:lpstr>
      <vt:lpstr>MSTs</vt:lpstr>
      <vt:lpstr>MSTs, cortes y aristas que cruzan el corte</vt:lpstr>
      <vt:lpstr>El corte (V1, V2) y las aristas que cruzan el corte</vt:lpstr>
      <vt:lpstr>Buscando un MST</vt:lpstr>
      <vt:lpstr>Algoritmo de Prim</vt:lpstr>
      <vt:lpstr>El corte (V1, V2) y las aristas que cruzan el corte en el algoritmo de Prim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Prim en pseudo código</vt:lpstr>
      <vt:lpstr>Corrección de Prim</vt:lpstr>
      <vt:lpstr>Complejidad de Prim</vt:lpstr>
      <vt:lpstr>PowerPoint Presentation</vt:lpstr>
      <vt:lpstr>Actividades que usan un mismo recurso</vt:lpstr>
      <vt:lpstr>PowerPoint Presentation</vt:lpstr>
      <vt:lpstr>PowerPoint Presentation</vt:lpstr>
      <vt:lpstr>PowerPoint Presentation</vt:lpstr>
      <vt:lpstr>PowerPoint Presentation</vt:lpstr>
      <vt:lpstr>Optimalidad codiciosa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proceso</dc:title>
  <dc:creator>Vicente Errázuriz Quiroga</dc:creator>
  <cp:lastModifiedBy>Yadran</cp:lastModifiedBy>
  <cp:revision>282</cp:revision>
  <dcterms:created xsi:type="dcterms:W3CDTF">2018-04-24T22:29:29Z</dcterms:created>
  <dcterms:modified xsi:type="dcterms:W3CDTF">2020-11-23T14:51:15Z</dcterms:modified>
</cp:coreProperties>
</file>