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56"/>
  </p:notesMasterIdLst>
  <p:sldIdLst>
    <p:sldId id="298" r:id="rId2"/>
    <p:sldId id="321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13" r:id="rId11"/>
    <p:sldId id="367" r:id="rId12"/>
    <p:sldId id="305" r:id="rId13"/>
    <p:sldId id="306" r:id="rId14"/>
    <p:sldId id="314" r:id="rId15"/>
    <p:sldId id="307" r:id="rId16"/>
    <p:sldId id="308" r:id="rId17"/>
    <p:sldId id="315" r:id="rId18"/>
    <p:sldId id="309" r:id="rId19"/>
    <p:sldId id="316" r:id="rId20"/>
    <p:sldId id="310" r:id="rId21"/>
    <p:sldId id="317" r:id="rId22"/>
    <p:sldId id="311" r:id="rId23"/>
    <p:sldId id="312" r:id="rId24"/>
    <p:sldId id="318" r:id="rId25"/>
    <p:sldId id="296" r:id="rId26"/>
    <p:sldId id="319" r:id="rId27"/>
    <p:sldId id="322" r:id="rId28"/>
    <p:sldId id="324" r:id="rId29"/>
    <p:sldId id="340" r:id="rId30"/>
    <p:sldId id="341" r:id="rId31"/>
    <p:sldId id="343" r:id="rId32"/>
    <p:sldId id="345" r:id="rId33"/>
    <p:sldId id="332" r:id="rId34"/>
    <p:sldId id="347" r:id="rId35"/>
    <p:sldId id="348" r:id="rId36"/>
    <p:sldId id="349" r:id="rId37"/>
    <p:sldId id="353" r:id="rId38"/>
    <p:sldId id="352" r:id="rId39"/>
    <p:sldId id="354" r:id="rId40"/>
    <p:sldId id="351" r:id="rId41"/>
    <p:sldId id="355" r:id="rId42"/>
    <p:sldId id="356" r:id="rId43"/>
    <p:sldId id="342" r:id="rId44"/>
    <p:sldId id="358" r:id="rId45"/>
    <p:sldId id="357" r:id="rId46"/>
    <p:sldId id="365" r:id="rId47"/>
    <p:sldId id="366" r:id="rId48"/>
    <p:sldId id="325" r:id="rId49"/>
    <p:sldId id="359" r:id="rId50"/>
    <p:sldId id="360" r:id="rId51"/>
    <p:sldId id="361" r:id="rId52"/>
    <p:sldId id="362" r:id="rId53"/>
    <p:sldId id="363" r:id="rId54"/>
    <p:sldId id="36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FFC3"/>
    <a:srgbClr val="FFE591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8" autoAdjust="0"/>
    <p:restoredTop sz="94973" autoAdjust="0"/>
  </p:normalViewPr>
  <p:slideViewPr>
    <p:cSldViewPr snapToGrid="0" showGuides="1">
      <p:cViewPr varScale="1">
        <p:scale>
          <a:sx n="85" d="100"/>
          <a:sy n="85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22-11-20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arista de menor costo del grafo siempre forma parte del MST.</a:t>
            </a:r>
          </a:p>
          <a:p>
            <a:r>
              <a:rPr lang="es-CL" dirty="0"/>
              <a:t>Si esta arista es la única arista incidente a uno de sus dos nodos, entonces la siguiente arista de menor costo también pertenece al MST.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663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1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99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188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025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728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730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64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23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5381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006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8206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4828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6366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457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9450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9174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Inicialmente cada nodo está en un conjunto distinto —¡ esto debiera verse reflejado en el algoritmo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146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8266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varias alternativas:</a:t>
            </a:r>
          </a:p>
          <a:p>
            <a:pPr marL="171450" indent="-171450">
              <a:buFontTx/>
              <a:buChar char="-"/>
            </a:pPr>
            <a:r>
              <a:rPr lang="es-CL" dirty="0"/>
              <a:t>Podemos pintar los nodos de un color correspondiente a su conjunto: así identificar a cual pertenecen es fácil. Pero unirlos es inevitablemente pesado</a:t>
            </a:r>
          </a:p>
          <a:p>
            <a:pPr marL="171450" indent="-171450">
              <a:buFontTx/>
              <a:buChar char="-"/>
            </a:pPr>
            <a:r>
              <a:rPr lang="es-CL" dirty="0"/>
              <a:t>Podemos tratar los conjuntos como árboles, </a:t>
            </a:r>
            <a:r>
              <a:rPr lang="es-CL" dirty="0" err="1"/>
              <a:t>asi</a:t>
            </a:r>
            <a:r>
              <a:rPr lang="es-CL" dirty="0"/>
              <a:t> unirlos es O(1), pero identificar a cual pertenecen es log(n). </a:t>
            </a:r>
          </a:p>
          <a:p>
            <a:pPr marL="171450" indent="-171450">
              <a:buFontTx/>
              <a:buChar char="-"/>
            </a:pPr>
            <a:endParaRPr lang="es-CL" dirty="0"/>
          </a:p>
          <a:p>
            <a:pPr marL="0" indent="0">
              <a:buFontTx/>
              <a:buNone/>
            </a:pPr>
            <a:r>
              <a:rPr lang="es-CL" dirty="0"/>
              <a:t>Hay que combinar ambas alternativas </a:t>
            </a:r>
            <a:r>
              <a:rPr lang="es-CL" dirty="0">
                <a:sym typeface="Wingdings" panose="05000000000000000000" pitchFamily="2" charset="2"/>
              </a:rPr>
              <a:t>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4715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312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043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5911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unir dos conjuntos, simplemente se cuelga uno de los representantes del otro.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3157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uno de los árboles es más alto que otro, hace diferencia cual se cuelga de cual: hay que colgar el corto del largo.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552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5548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0919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Make-set y unión son siempre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Lo interesante es que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depende de como hacemos la unión:</a:t>
                </a:r>
              </a:p>
              <a:p>
                <a:endParaRPr lang="es-CL" dirty="0"/>
              </a:p>
              <a:p>
                <a:r>
                  <a:rPr lang="es-CL" dirty="0"/>
                  <a:t>Si en la unión colgamos siempre el primero al segundo, o viceversa, eventualmente puede armarse una lista ligada, por lo que </a:t>
                </a:r>
                <a:r>
                  <a:rPr lang="es-CL" dirty="0" err="1"/>
                  <a:t>findset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colgamos siempre el más corto al más largo, la altura del árbol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b="0" dirty="0"/>
              </a:p>
              <a:p>
                <a:endParaRPr lang="es-CL" dirty="0"/>
              </a:p>
              <a:p>
                <a:r>
                  <a:rPr lang="es-CL" dirty="0"/>
                  <a:t>Si además comprimimos caminos,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pasa a ser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s-CL" dirty="0"/>
                  <a:t>, donde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L" dirty="0"/>
                  <a:t> es una función</a:t>
                </a:r>
                <a:r>
                  <a:rPr lang="es-CL" baseline="0" dirty="0"/>
                  <a:t> que crece extremadamente lento: para </a:t>
                </a:r>
                <a14:m>
                  <m:oMath xmlns:m="http://schemas.openxmlformats.org/officeDocument/2006/math">
                    <m:r>
                      <a:rPr lang="es-CL" b="0" i="0" baseline="0" smtClean="0">
                        <a:latin typeface="Cambria Math" panose="02040503050406030204" pitchFamily="18" charset="0"/>
                      </a:rPr>
                      <m:t>2048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r>
                  <a:rPr lang="es-CL" dirty="0"/>
                  <a:t> 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Make-set y unión son siempre </a:t>
                </a:r>
                <a:r>
                  <a:rPr lang="es-CL" b="0" i="0">
                    <a:latin typeface="Cambria Math" panose="02040503050406030204" pitchFamily="18" charset="0"/>
                  </a:rPr>
                  <a:t>𝑂(1).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Lo interesante es que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depende de como hacemos la unión:</a:t>
                </a:r>
              </a:p>
              <a:p>
                <a:endParaRPr lang="es-CL" dirty="0"/>
              </a:p>
              <a:p>
                <a:r>
                  <a:rPr lang="es-CL" dirty="0"/>
                  <a:t>Si en la unión colgamos siempre el primero al segundo, o viceversa, eventualmente puede armarse una lista ligada, por lo que </a:t>
                </a:r>
                <a:r>
                  <a:rPr lang="es-CL" dirty="0" err="1"/>
                  <a:t>findset</a:t>
                </a:r>
                <a:r>
                  <a:rPr lang="es-CL" dirty="0"/>
                  <a:t>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𝑂(𝑛).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colgamos siempre el más corto al más largo, la altura del árbol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𝑂(log⁡〖𝑛)〗.</a:t>
                </a:r>
                <a:endParaRPr lang="es-CL" b="0" dirty="0"/>
              </a:p>
              <a:p>
                <a:endParaRPr lang="es-CL" dirty="0"/>
              </a:p>
              <a:p>
                <a:r>
                  <a:rPr lang="es-CL" dirty="0"/>
                  <a:t>Si además comprimimos caminos,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pasa a ser </a:t>
                </a:r>
                <a:r>
                  <a:rPr lang="es-CL" b="0" i="0">
                    <a:latin typeface="Cambria Math" panose="02040503050406030204" pitchFamily="18" charset="0"/>
                  </a:rPr>
                  <a:t>𝑂(𝛼(𝑛))</a:t>
                </a:r>
                <a:r>
                  <a:rPr lang="es-CL" dirty="0"/>
                  <a:t>, donde </a:t>
                </a:r>
                <a:r>
                  <a:rPr lang="es-CL" b="0" i="0">
                    <a:latin typeface="Cambria Math" panose="02040503050406030204" pitchFamily="18" charset="0"/>
                  </a:rPr>
                  <a:t>\ 𝛼</a:t>
                </a:r>
                <a:r>
                  <a:rPr lang="es-CL" dirty="0"/>
                  <a:t> es una función</a:t>
                </a:r>
                <a:r>
                  <a:rPr lang="es-CL" baseline="0" dirty="0"/>
                  <a:t> que crece extremadamente lento: para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2048≤𝑛≤〖16〗^512</a:t>
                </a:r>
                <a:r>
                  <a:rPr lang="es-CL" dirty="0"/>
                  <a:t> , </a:t>
                </a:r>
                <a:r>
                  <a:rPr lang="es-CL" b="0" i="0">
                    <a:latin typeface="Cambria Math" panose="02040503050406030204" pitchFamily="18" charset="0"/>
                  </a:rPr>
                  <a:t>𝛼(𝑛)=4</a:t>
                </a: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636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8681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185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474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618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890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484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07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606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347D-0061-43B9-A2F2-E23100DE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del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806C-D6FE-4946-A964-C4C5900D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¿Hay alguna arista que </a:t>
            </a:r>
            <a:r>
              <a:rPr lang="es-CL" sz="2400" b="1" dirty="0">
                <a:solidFill>
                  <a:schemeClr val="accent2"/>
                </a:solidFill>
              </a:rPr>
              <a:t>siempre</a:t>
            </a:r>
            <a:r>
              <a:rPr lang="es-CL" sz="2400" dirty="0"/>
              <a:t> pertenezca a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¿Se cumple esto recursivamente? ¿En qué casos?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¿Podremos aprovecharlo en un algoritmo </a:t>
            </a:r>
            <a:r>
              <a:rPr lang="es-CL" sz="2400" b="1" dirty="0">
                <a:solidFill>
                  <a:schemeClr val="accent2"/>
                </a:solidFill>
              </a:rPr>
              <a:t>codicioso</a:t>
            </a:r>
            <a:r>
              <a:rPr lang="es-CL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6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6781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F39F-87BC-744C-905F-572626C3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¿Cómo se define el corte en este caso?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8F1F-C1AC-5E4E-8B7C-110EF61D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/>
              <a:t>En cada paso, al considerar la próxima arista más liviana,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/>
              <a:t>… el corte queda formado por el conjunto de los nodos conectados mediante aristas negras a uno de los nodos de la arista considerada (y por su complemento):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2000"/>
              <a:t>en el ej., la próxima arista considerada es la arista (B,D) de costo 30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2000"/>
              <a:t>el corte puede ser ({A,B}, {C,D,E,F,G})</a:t>
            </a:r>
          </a:p>
          <a:p>
            <a:pPr marL="406400" lvl="1" inden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/>
              <a:t>… o bien ({E,D,F,G}, {A,B,C})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2000"/>
              <a:t>en ambos casos, la arista (B,D) </a:t>
            </a:r>
            <a:r>
              <a:rPr lang="en-US" sz="2000" i="1"/>
              <a:t>cruza el corte</a:t>
            </a:r>
            <a:r>
              <a:rPr lang="en-US" sz="2000"/>
              <a:t> (es decir, no forma un ciclo) y por lo tanto la agregamos a la solución</a:t>
            </a:r>
          </a:p>
        </p:txBody>
      </p:sp>
    </p:spTree>
    <p:extLst>
      <p:ext uri="{BB962C8B-B14F-4D97-AF65-F5344CB8AC3E}">
        <p14:creationId xmlns:p14="http://schemas.microsoft.com/office/powerpoint/2010/main" val="253550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6903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Si la nueva arista forma un ciclo, significa que </a:t>
            </a:r>
            <a:r>
              <a:rPr lang="es-CL" sz="4000" i="1" dirty="0"/>
              <a:t>no cruza el corte</a:t>
            </a:r>
            <a:r>
              <a:rPr lang="es-CL" sz="4000" dirty="0"/>
              <a:t> y la descartamos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1132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94786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94786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608944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608944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85576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85576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85576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87820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51356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60566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705961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27988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43487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29329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10910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20119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96751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22363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20119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033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9672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Si el grafo tiene |</a:t>
            </a:r>
            <a:r>
              <a:rPr lang="es-CL" sz="4000" i="1" dirty="0"/>
              <a:t>V</a:t>
            </a:r>
            <a:r>
              <a:rPr lang="es-CL" sz="4000" dirty="0"/>
              <a:t>| vértices,</a:t>
            </a:r>
            <a:br>
              <a:rPr lang="es-CL" sz="4000" dirty="0"/>
            </a:br>
            <a:r>
              <a:rPr lang="es-CL" sz="4000" dirty="0"/>
              <a:t>entonces el MST tiene |</a:t>
            </a:r>
            <a:r>
              <a:rPr lang="es-CL" sz="4000" i="1" dirty="0"/>
              <a:t>V</a:t>
            </a:r>
            <a:r>
              <a:rPr lang="es-CL" sz="4000" dirty="0"/>
              <a:t>|–1 aristas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6408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Una vez que el MST tiene |</a:t>
            </a:r>
            <a:r>
              <a:rPr lang="es-CL" sz="4000" i="1" dirty="0"/>
              <a:t>V</a:t>
            </a:r>
            <a:r>
              <a:rPr lang="es-CL" sz="4000" dirty="0"/>
              <a:t>|–1 aristas,</a:t>
            </a:r>
            <a:br>
              <a:rPr lang="es-CL" sz="4000" dirty="0"/>
            </a:br>
            <a:r>
              <a:rPr lang="es-CL" sz="4000" dirty="0"/>
              <a:t>cualquier otra arista forma un ciclo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59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… y en la práctica no es necesario</a:t>
            </a:r>
            <a:br>
              <a:rPr lang="es-CL" sz="4000" dirty="0"/>
            </a:br>
            <a:r>
              <a:rPr lang="es-CL" sz="4000" dirty="0"/>
              <a:t>revisar las aristas restantes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22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210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Ejemplo de un MST para un grafo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662292" y="23080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8953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7244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0824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cxnSpLocks/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1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33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A212-7BEB-4C22-9B7E-D2F88A39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Corrección de </a:t>
            </a:r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kruskal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65DC-CCE1-4B79-B441-87B0413E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kruskal</a:t>
            </a:r>
            <a:r>
              <a:rPr lang="es-CL" dirty="0"/>
              <a:t> es otra implementación de la estrategia codiciosa estudiada la clase pasada: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dirty="0"/>
              <a:t>dado un corte, elegir la arista más liviana que cruza el corte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dirty="0"/>
              <a:t>Por lo tanto, lo que hay que demostrar es que </a:t>
            </a:r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kruskal</a:t>
            </a:r>
            <a:r>
              <a:rPr lang="es-CL" dirty="0"/>
              <a:t> es efectivamante una implementación de esa estrategia</a:t>
            </a:r>
          </a:p>
        </p:txBody>
      </p:sp>
    </p:spTree>
    <p:extLst>
      <p:ext uri="{BB962C8B-B14F-4D97-AF65-F5344CB8AC3E}">
        <p14:creationId xmlns:p14="http://schemas.microsoft.com/office/powerpoint/2010/main" val="23078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“detalle” no menor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forma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ciclo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834854B-A67E-4549-B55E-32032F7DE494}"/>
              </a:ext>
            </a:extLst>
          </p:cNvPr>
          <p:cNvSpPr/>
          <p:nvPr/>
        </p:nvSpPr>
        <p:spPr>
          <a:xfrm>
            <a:off x="251461" y="1287532"/>
            <a:ext cx="7158332" cy="21414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18602-3356-4F2B-8816-BDA211D8C3A7}"/>
              </a:ext>
            </a:extLst>
          </p:cNvPr>
          <p:cNvSpPr/>
          <p:nvPr/>
        </p:nvSpPr>
        <p:spPr>
          <a:xfrm>
            <a:off x="583324" y="4903898"/>
            <a:ext cx="4729656" cy="10488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2E723-24C8-4B13-9E8D-DE18C119AD56}"/>
              </a:ext>
            </a:extLst>
          </p:cNvPr>
          <p:cNvSpPr txBox="1"/>
          <p:nvPr/>
        </p:nvSpPr>
        <p:spPr>
          <a:xfrm>
            <a:off x="251461" y="5598121"/>
            <a:ext cx="864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¿Cómo revisamos esto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474077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Observación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604BF5-3FB1-46C0-8B98-396F2462D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617214"/>
                <a:ext cx="9144000" cy="57439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s-CL" sz="2500" b="0" dirty="0"/>
                  <a:t>Agregar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500" dirty="0"/>
                  <a:t> forma un ciclo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ssi</a:t>
                </a:r>
                <a:r>
                  <a:rPr lang="es-CL" sz="2500" dirty="0"/>
                  <a:t>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500" dirty="0"/>
                  <a:t> y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sz="2500" dirty="0"/>
                  <a:t> están en el mismo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sub-árbol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604BF5-3FB1-46C0-8B98-396F2462D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617214"/>
                <a:ext cx="9144000" cy="574390"/>
              </a:xfrm>
              <a:blipFill>
                <a:blip r:embed="rId3"/>
                <a:stretch>
                  <a:fillRect b="-29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731685" y="1821451"/>
            <a:ext cx="1120872" cy="143927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268136" y="1821451"/>
            <a:ext cx="1101863" cy="143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785575" y="2455017"/>
            <a:ext cx="1099526" cy="80570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300678" y="2455017"/>
            <a:ext cx="1111636" cy="80769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731685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258630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785575" y="3676299"/>
            <a:ext cx="1099526" cy="80570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300678" y="3678289"/>
            <a:ext cx="1111636" cy="803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817755" y="3468510"/>
            <a:ext cx="2466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354204" y="1613662"/>
            <a:ext cx="2444828" cy="633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092889" y="2541085"/>
            <a:ext cx="0" cy="1854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344699" y="4689791"/>
            <a:ext cx="2454333" cy="633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799032" y="1953372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chemeClr val="tx2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766489" y="1319805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chemeClr val="tx2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756985" y="5029500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chemeClr val="tx2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83929" y="3174652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chemeClr val="tx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799032" y="4395934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chemeClr val="tx2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326245" y="3176643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chemeClr val="tx2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1230040" y="3174652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4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4AB4-4D37-465C-B1A3-CFAB0AC4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Conjuntos disjuntos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BC28-1360-4EFF-837D-88E1A97B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Un nodo puede pertenecer a un solo </a:t>
            </a:r>
            <a:r>
              <a:rPr lang="es-CL" sz="2400" b="1" dirty="0">
                <a:solidFill>
                  <a:schemeClr val="accent2"/>
                </a:solidFill>
              </a:rPr>
              <a:t>sub-árbol </a:t>
            </a:r>
            <a:r>
              <a:rPr lang="es-CL" sz="2400" dirty="0"/>
              <a:t>del grafo</a:t>
            </a:r>
            <a:endParaRPr lang="es-CL" sz="2400" b="1" dirty="0"/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Los </a:t>
            </a:r>
            <a:r>
              <a:rPr lang="es-CL" sz="2400" b="1" dirty="0">
                <a:solidFill>
                  <a:schemeClr val="accent2"/>
                </a:solidFill>
              </a:rPr>
              <a:t>conjuntos</a:t>
            </a:r>
            <a:r>
              <a:rPr lang="es-CL" sz="2400" dirty="0"/>
              <a:t> de nodos de cada sub-árbol son </a:t>
            </a:r>
            <a:r>
              <a:rPr lang="es-CL" sz="2400" b="1" dirty="0">
                <a:solidFill>
                  <a:schemeClr val="accent2"/>
                </a:solidFill>
              </a:rPr>
              <a:t>disjuntos</a:t>
            </a:r>
          </a:p>
          <a:p>
            <a:pPr>
              <a:lnSpc>
                <a:spcPct val="100000"/>
              </a:lnSpc>
            </a:pPr>
            <a:endParaRPr lang="es-CL" sz="2400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2400" dirty="0"/>
              <a:t>¿Cómo podemos modelar esto para aprovecharlo?</a:t>
            </a:r>
          </a:p>
        </p:txBody>
      </p:sp>
    </p:spTree>
    <p:extLst>
      <p:ext uri="{BB962C8B-B14F-4D97-AF65-F5344CB8AC3E}">
        <p14:creationId xmlns:p14="http://schemas.microsoft.com/office/powerpoint/2010/main" val="3003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kruskal</a:t>
            </a:r>
            <a:r>
              <a:rPr lang="es-CL" dirty="0"/>
              <a:t> con conjuntos disjuntos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n-US" sz="2400" b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	Considerar cada nodo como formando un conjunto por sí mismo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mismo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conjunto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i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Unir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conjuntos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37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Sub-árboles como conjuntos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04BF5-3FB1-46C0-8B98-396F2462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7214"/>
            <a:ext cx="9144000" cy="5743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2500" b="0" dirty="0"/>
              <a:t>Agregar una arista significa unir dos conjuntos</a:t>
            </a:r>
            <a:endParaRPr lang="es-CL" sz="2500" b="1" dirty="0">
              <a:solidFill>
                <a:schemeClr val="accent2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731685" y="1821451"/>
            <a:ext cx="1120872" cy="143927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268136" y="1821451"/>
            <a:ext cx="1101863" cy="143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cxnSpLocks/>
            <a:stCxn id="59" idx="7"/>
            <a:endCxn id="56" idx="3"/>
          </p:cNvCxnSpPr>
          <p:nvPr/>
        </p:nvCxnSpPr>
        <p:spPr>
          <a:xfrm flipV="1">
            <a:off x="4785575" y="2455017"/>
            <a:ext cx="1099526" cy="805703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300678" y="2455017"/>
            <a:ext cx="1111636" cy="807695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731685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258630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785575" y="3676299"/>
            <a:ext cx="1099526" cy="805703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300678" y="3678289"/>
            <a:ext cx="1111636" cy="803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817755" y="3468510"/>
            <a:ext cx="2466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354204" y="1613662"/>
            <a:ext cx="2444828" cy="633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092889" y="2541085"/>
            <a:ext cx="0" cy="1854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344699" y="4689791"/>
            <a:ext cx="2454333" cy="633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799032" y="1953372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766489" y="1319805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756985" y="5029500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83929" y="3174652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799032" y="4395934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326245" y="3176643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1230040" y="3174652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Kruskal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forma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ciclo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59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EAAE-F394-45F4-8A7D-C1365E6F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Operaciones necesarias</a:t>
            </a:r>
            <a:br>
              <a:rPr lang="es-CL" sz="4000" dirty="0"/>
            </a:br>
            <a:r>
              <a:rPr lang="es-CL" sz="4000" dirty="0"/>
              <a:t>sobre conjuntos disjuntos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BA5D-143A-4087-8602-9DFEF683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Nos interesan dos cosas: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</a:t>
            </a:r>
            <a:r>
              <a:rPr lang="es-CL" sz="2400" b="1" dirty="0">
                <a:solidFill>
                  <a:schemeClr val="accent4"/>
                </a:solidFill>
              </a:rPr>
              <a:t>Identificar</a:t>
            </a:r>
            <a:r>
              <a:rPr lang="es-CL" sz="2400" dirty="0"/>
              <a:t> en qué conjunto está un elemento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</a:t>
            </a:r>
            <a:r>
              <a:rPr lang="es-CL" sz="2400" b="1" dirty="0">
                <a:solidFill>
                  <a:schemeClr val="accent4"/>
                </a:solidFill>
              </a:rPr>
              <a:t>Unir</a:t>
            </a:r>
            <a:r>
              <a:rPr lang="es-CL" sz="2400" dirty="0"/>
              <a:t> dos conjuntos (y que sólo quede esta unión y no los conjuntos originales)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podemos hacer esto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234899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E43F-1603-4B15-8C08-FBD028CD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F443-B360-472E-8011-A76FACC7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Para cada conjunto, escogemos un </a:t>
            </a:r>
            <a:r>
              <a:rPr lang="es-CL" sz="2400" b="1" dirty="0">
                <a:solidFill>
                  <a:schemeClr val="accent2"/>
                </a:solidFill>
              </a:rPr>
              <a:t>representante </a:t>
            </a:r>
            <a:r>
              <a:rPr lang="es-CL" sz="2400" dirty="0">
                <a:solidFill>
                  <a:schemeClr val="tx1"/>
                </a:solidFill>
              </a:rPr>
              <a:t>: uno de sus elementos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Cada nodo tiene una </a:t>
            </a:r>
            <a:r>
              <a:rPr lang="es-CL" sz="2400" b="1" dirty="0">
                <a:solidFill>
                  <a:schemeClr val="accent2"/>
                </a:solidFill>
              </a:rPr>
              <a:t>referencia</a:t>
            </a:r>
            <a:r>
              <a:rPr lang="es-CL" sz="2400" dirty="0"/>
              <a:t> a su representante, incluyendo el propio representante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Dos nodos están en el </a:t>
            </a:r>
            <a:r>
              <a:rPr lang="es-CL" sz="2400" b="1" dirty="0">
                <a:solidFill>
                  <a:schemeClr val="accent2"/>
                </a:solidFill>
              </a:rPr>
              <a:t>mismo</a:t>
            </a:r>
            <a:r>
              <a:rPr lang="es-CL" sz="2400" dirty="0"/>
              <a:t> conjunto si y sólo si tienen el mismo representante </a:t>
            </a:r>
          </a:p>
        </p:txBody>
      </p:sp>
    </p:spTree>
    <p:extLst>
      <p:ext uri="{BB962C8B-B14F-4D97-AF65-F5344CB8AC3E}">
        <p14:creationId xmlns:p14="http://schemas.microsoft.com/office/powerpoint/2010/main" val="3971109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/>
          </a:bodyPr>
          <a:lstStyle/>
          <a:p>
            <a:r>
              <a:rPr lang="es-CL" dirty="0"/>
              <a:t>Conjuntos disjuntos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787839-9819-49FC-8E46-B39E27373ECC}"/>
              </a:ext>
            </a:extLst>
          </p:cNvPr>
          <p:cNvCxnSpPr>
            <a:cxnSpLocks/>
          </p:cNvCxnSpPr>
          <p:nvPr/>
        </p:nvCxnSpPr>
        <p:spPr>
          <a:xfrm>
            <a:off x="5376041" y="1144820"/>
            <a:ext cx="0" cy="51771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FBD27D-DEAF-4564-9CB8-A83EB781858D}"/>
              </a:ext>
            </a:extLst>
          </p:cNvPr>
          <p:cNvCxnSpPr>
            <a:cxnSpLocks/>
            <a:stCxn id="43" idx="3"/>
            <a:endCxn id="47" idx="7"/>
          </p:cNvCxnSpPr>
          <p:nvPr/>
        </p:nvCxnSpPr>
        <p:spPr>
          <a:xfrm flipH="1">
            <a:off x="715800" y="2520044"/>
            <a:ext cx="1038749" cy="1333818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34D6F4-776D-4E05-90DC-7E94F95F44F7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2139679" y="2520044"/>
            <a:ext cx="1021132" cy="1333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3BDF9E-96FB-4EE7-A61E-22C59A3832A9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3545940" y="3107190"/>
            <a:ext cx="1018967" cy="746671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A04530-ED06-4F7C-A64A-BD7C25F75FCA}"/>
              </a:ext>
            </a:extLst>
          </p:cNvPr>
          <p:cNvCxnSpPr>
            <a:stCxn id="47" idx="5"/>
            <a:endCxn id="44" idx="1"/>
          </p:cNvCxnSpPr>
          <p:nvPr/>
        </p:nvCxnSpPr>
        <p:spPr>
          <a:xfrm>
            <a:off x="715800" y="4238992"/>
            <a:ext cx="1029940" cy="1333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73553B-6A5D-4FA5-AFD6-76AB24397318}"/>
              </a:ext>
            </a:extLst>
          </p:cNvPr>
          <p:cNvCxnSpPr>
            <a:stCxn id="44" idx="7"/>
            <a:endCxn id="45" idx="3"/>
          </p:cNvCxnSpPr>
          <p:nvPr/>
        </p:nvCxnSpPr>
        <p:spPr>
          <a:xfrm flipV="1">
            <a:off x="2130870" y="4238992"/>
            <a:ext cx="1029940" cy="1333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5D042B-DE89-489D-B912-C19B206545D0}"/>
              </a:ext>
            </a:extLst>
          </p:cNvPr>
          <p:cNvCxnSpPr>
            <a:stCxn id="46" idx="1"/>
            <a:endCxn id="45" idx="5"/>
          </p:cNvCxnSpPr>
          <p:nvPr/>
        </p:nvCxnSpPr>
        <p:spPr>
          <a:xfrm flipH="1" flipV="1">
            <a:off x="3545940" y="4238992"/>
            <a:ext cx="1018967" cy="746671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85D0B9-CB6F-48A5-9D85-BB17C4FBAD32}"/>
              </a:ext>
            </a:extLst>
          </p:cNvPr>
          <p:cNvCxnSpPr>
            <a:cxnSpLocks/>
            <a:stCxn id="47" idx="6"/>
            <a:endCxn id="45" idx="2"/>
          </p:cNvCxnSpPr>
          <p:nvPr/>
        </p:nvCxnSpPr>
        <p:spPr>
          <a:xfrm>
            <a:off x="795564" y="4046427"/>
            <a:ext cx="22854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0FDC5F-F616-4B97-B9DD-406D1DC89A88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2219441" y="2327479"/>
            <a:ext cx="2265702" cy="587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1F8C4-084C-445D-A7EC-E836B279D00A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4757470" y="3186952"/>
            <a:ext cx="0" cy="1718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C32C47-3EE4-4ED2-86F0-BF22E6BF68BE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 flipV="1">
            <a:off x="2210633" y="5178228"/>
            <a:ext cx="2274511" cy="58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B6EDFDF-8045-42B3-9BB9-7D97762FFF7B}"/>
              </a:ext>
            </a:extLst>
          </p:cNvPr>
          <p:cNvSpPr/>
          <p:nvPr/>
        </p:nvSpPr>
        <p:spPr>
          <a:xfrm>
            <a:off x="4485143" y="264229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779CE-04F9-4B01-8BA3-0EDB95BB8E0E}"/>
              </a:ext>
            </a:extLst>
          </p:cNvPr>
          <p:cNvSpPr/>
          <p:nvPr/>
        </p:nvSpPr>
        <p:spPr>
          <a:xfrm>
            <a:off x="1674787" y="2055152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2AA343-2943-4A2B-A361-A1674CC14F2D}"/>
              </a:ext>
            </a:extLst>
          </p:cNvPr>
          <p:cNvSpPr/>
          <p:nvPr/>
        </p:nvSpPr>
        <p:spPr>
          <a:xfrm>
            <a:off x="1665979" y="5493047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4C3EA7-BA32-4886-962E-5F6B33D9139A}"/>
              </a:ext>
            </a:extLst>
          </p:cNvPr>
          <p:cNvSpPr/>
          <p:nvPr/>
        </p:nvSpPr>
        <p:spPr>
          <a:xfrm>
            <a:off x="3081048" y="377409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593CB4-E798-4DE4-86C9-F9C2F1B99F7C}"/>
              </a:ext>
            </a:extLst>
          </p:cNvPr>
          <p:cNvCxnSpPr>
            <a:stCxn id="50" idx="0"/>
            <a:endCxn id="49" idx="3"/>
          </p:cNvCxnSpPr>
          <p:nvPr/>
        </p:nvCxnSpPr>
        <p:spPr>
          <a:xfrm flipV="1">
            <a:off x="7349317" y="3906104"/>
            <a:ext cx="391971" cy="6849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091199-77B4-4BFB-9774-31A64ECF30D2}"/>
              </a:ext>
            </a:extLst>
          </p:cNvPr>
          <p:cNvCxnSpPr>
            <a:stCxn id="51" idx="0"/>
            <a:endCxn id="49" idx="5"/>
          </p:cNvCxnSpPr>
          <p:nvPr/>
        </p:nvCxnSpPr>
        <p:spPr>
          <a:xfrm flipH="1" flipV="1">
            <a:off x="8126417" y="3906104"/>
            <a:ext cx="405672" cy="6849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F816D36-7505-462A-B36B-5673B7A83511}"/>
              </a:ext>
            </a:extLst>
          </p:cNvPr>
          <p:cNvSpPr/>
          <p:nvPr/>
        </p:nvSpPr>
        <p:spPr>
          <a:xfrm>
            <a:off x="4485143" y="4905901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C9C5E-E6D1-4B08-946D-0648E1183778}"/>
              </a:ext>
            </a:extLst>
          </p:cNvPr>
          <p:cNvSpPr/>
          <p:nvPr/>
        </p:nvSpPr>
        <p:spPr>
          <a:xfrm>
            <a:off x="250909" y="3774101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74608-8348-488E-AF22-7EF8E2D8284E}"/>
              </a:ext>
            </a:extLst>
          </p:cNvPr>
          <p:cNvSpPr txBox="1"/>
          <p:nvPr/>
        </p:nvSpPr>
        <p:spPr>
          <a:xfrm>
            <a:off x="6543994" y="1338376"/>
            <a:ext cx="166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Conjuntos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C63961-227C-4CAD-8EF3-F575CE24BEBB}"/>
              </a:ext>
            </a:extLst>
          </p:cNvPr>
          <p:cNvSpPr/>
          <p:nvPr/>
        </p:nvSpPr>
        <p:spPr>
          <a:xfrm>
            <a:off x="7661525" y="3441212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E28F6D-ACB1-46DF-BBE9-B897DE3A21BC}"/>
              </a:ext>
            </a:extLst>
          </p:cNvPr>
          <p:cNvSpPr/>
          <p:nvPr/>
        </p:nvSpPr>
        <p:spPr>
          <a:xfrm>
            <a:off x="7076989" y="459107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B28B24-2A76-4FD1-8302-20D322E80508}"/>
              </a:ext>
            </a:extLst>
          </p:cNvPr>
          <p:cNvSpPr/>
          <p:nvPr/>
        </p:nvSpPr>
        <p:spPr>
          <a:xfrm>
            <a:off x="8259761" y="459107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EBA5B6-92BB-43D0-A4F3-42FC743F67E1}"/>
              </a:ext>
            </a:extLst>
          </p:cNvPr>
          <p:cNvSpPr/>
          <p:nvPr/>
        </p:nvSpPr>
        <p:spPr>
          <a:xfrm>
            <a:off x="6000919" y="3441212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908A3FF-6B43-4DE5-B7A2-BF25ED8BE4DA}"/>
              </a:ext>
            </a:extLst>
          </p:cNvPr>
          <p:cNvSpPr/>
          <p:nvPr/>
        </p:nvSpPr>
        <p:spPr>
          <a:xfrm>
            <a:off x="6000919" y="232747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350030-C052-4DB6-A4DA-922212FEEBF7}"/>
              </a:ext>
            </a:extLst>
          </p:cNvPr>
          <p:cNvSpPr/>
          <p:nvPr/>
        </p:nvSpPr>
        <p:spPr>
          <a:xfrm>
            <a:off x="6000919" y="5135734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026277-CFC1-4768-9284-EA782DF9208C}"/>
              </a:ext>
            </a:extLst>
          </p:cNvPr>
          <p:cNvCxnSpPr>
            <a:cxnSpLocks/>
            <a:stCxn id="61" idx="0"/>
            <a:endCxn id="66" idx="4"/>
          </p:cNvCxnSpPr>
          <p:nvPr/>
        </p:nvCxnSpPr>
        <p:spPr>
          <a:xfrm flipV="1">
            <a:off x="6273247" y="2872134"/>
            <a:ext cx="0" cy="56907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E944EC0-77B4-45A8-A991-027D58F6FF0D}"/>
              </a:ext>
            </a:extLst>
          </p:cNvPr>
          <p:cNvSpPr txBox="1"/>
          <p:nvPr/>
        </p:nvSpPr>
        <p:spPr>
          <a:xfrm>
            <a:off x="1737851" y="1296691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Sub-árboles</a:t>
            </a: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CBE981F6-EFF4-4DF6-9526-E2ACB79DCC04}"/>
              </a:ext>
            </a:extLst>
          </p:cNvPr>
          <p:cNvSpPr/>
          <p:nvPr/>
        </p:nvSpPr>
        <p:spPr>
          <a:xfrm rot="20570183">
            <a:off x="6077441" y="1976038"/>
            <a:ext cx="378996" cy="394183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A0864D38-2491-40E5-BFD0-403A54CECD97}"/>
              </a:ext>
            </a:extLst>
          </p:cNvPr>
          <p:cNvSpPr/>
          <p:nvPr/>
        </p:nvSpPr>
        <p:spPr>
          <a:xfrm rot="20570183">
            <a:off x="7744354" y="3103800"/>
            <a:ext cx="378996" cy="394183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990ADC6F-0752-4D95-A395-32779609590D}"/>
              </a:ext>
            </a:extLst>
          </p:cNvPr>
          <p:cNvSpPr/>
          <p:nvPr/>
        </p:nvSpPr>
        <p:spPr>
          <a:xfrm rot="20570183">
            <a:off x="6089991" y="4788571"/>
            <a:ext cx="378996" cy="394183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1134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118A-9131-4054-BB57-A2D5AF0F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Operaciones sobre conjuntos disjuntos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8E7DF-02CC-445E-8AFE-8BC1ABD63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CL" sz="2400" dirty="0"/>
                  <a:t>Definimos 3 funciones para esta estructura:</a:t>
                </a:r>
              </a:p>
              <a:p>
                <a:pPr>
                  <a:lnSpc>
                    <a:spcPct val="120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𝒎𝒂𝒌𝒆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dirty="0"/>
                  <a:t> inicializa </a:t>
                </a:r>
                <a14:m>
                  <m:oMath xmlns:m="http://schemas.openxmlformats.org/officeDocument/2006/math">
                    <m:r>
                      <a:rPr lang="es-CL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L" sz="2400" dirty="0"/>
                  <a:t> como su propio representante —cada </a:t>
                </a:r>
                <a14:m>
                  <m:oMath xmlns:m="http://schemas.openxmlformats.org/officeDocument/2006/math">
                    <m:r>
                      <a:rPr lang="es-CL" sz="24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L" sz="2400" dirty="0"/>
                  <a:t> está en un conjunto por sí solo inicialmente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𝒇𝒊𝒏𝒅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b="1" dirty="0"/>
                  <a:t> </a:t>
                </a:r>
                <a:r>
                  <a:rPr lang="es-CL" sz="2400" dirty="0"/>
                  <a:t>retorna el representante del nodo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L" sz="2400" dirty="0"/>
                  <a:t> —el conjunto al que pertenece </a:t>
                </a:r>
                <a14:m>
                  <m:oMath xmlns:m="http://schemas.openxmlformats.org/officeDocument/2006/math">
                    <m:r>
                      <a:rPr lang="es-CL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sz="2400" b="1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𝒖𝒏𝒊𝒐𝒏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dirty="0"/>
                  <a:t> une los conjuntos a los que pertenecen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L" sz="2400" dirty="0"/>
                  <a:t> e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s-CL" sz="2400" dirty="0"/>
                  <a:t> —quedando sólo la unión y desapareciendo los conjuntos originales</a:t>
                </a:r>
                <a:endParaRPr lang="es-CL" sz="2400" b="1" dirty="0"/>
              </a:p>
              <a:p>
                <a:pPr marL="0" indent="0">
                  <a:lnSpc>
                    <a:spcPct val="120000"/>
                  </a:lnSpc>
                  <a:spcBef>
                    <a:spcPts val="2400"/>
                  </a:spcBef>
                  <a:buNone/>
                </a:pPr>
                <a:r>
                  <a:rPr lang="es-CL" sz="2400" dirty="0"/>
                  <a:t>Todas son bastante directas, y pueden implementarse eficientemente; ¿cómo?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8E7DF-02CC-445E-8AFE-8BC1ABD63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1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924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A4C452-D748-4EC3-8E18-721D4B900F55}"/>
              </a:ext>
            </a:extLst>
          </p:cNvPr>
          <p:cNvCxnSpPr>
            <a:stCxn id="38" idx="0"/>
            <a:endCxn id="37" idx="3"/>
          </p:cNvCxnSpPr>
          <p:nvPr/>
        </p:nvCxnSpPr>
        <p:spPr>
          <a:xfrm flipV="1">
            <a:off x="7560756" y="4986793"/>
            <a:ext cx="307308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834C3F-81D2-4EB2-81DE-EFACE983DDFE}"/>
              </a:ext>
            </a:extLst>
          </p:cNvPr>
          <p:cNvCxnSpPr>
            <a:stCxn id="39" idx="0"/>
            <a:endCxn id="37" idx="5"/>
          </p:cNvCxnSpPr>
          <p:nvPr/>
        </p:nvCxnSpPr>
        <p:spPr>
          <a:xfrm flipH="1" flipV="1">
            <a:off x="8204208" y="4986793"/>
            <a:ext cx="305499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13BE77-3ABA-4586-8F93-586657EA2AF9}"/>
              </a:ext>
            </a:extLst>
          </p:cNvPr>
          <p:cNvCxnSpPr>
            <a:cxnSpLocks/>
            <a:stCxn id="40" idx="0"/>
            <a:endCxn id="33" idx="3"/>
          </p:cNvCxnSpPr>
          <p:nvPr/>
        </p:nvCxnSpPr>
        <p:spPr>
          <a:xfrm flipV="1">
            <a:off x="7143166" y="4162991"/>
            <a:ext cx="278414" cy="4324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5031DA-945F-4978-8A88-2B24E8983EC6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7757724" y="4162991"/>
            <a:ext cx="278412" cy="41804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A243AE0-0375-4C0E-89B3-934936BCC78D}"/>
              </a:ext>
            </a:extLst>
          </p:cNvPr>
          <p:cNvCxnSpPr>
            <a:cxnSpLocks/>
            <a:stCxn id="57" idx="0"/>
            <a:endCxn id="70" idx="4"/>
          </p:cNvCxnSpPr>
          <p:nvPr/>
        </p:nvCxnSpPr>
        <p:spPr>
          <a:xfrm flipV="1">
            <a:off x="1520145" y="4242891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766B6C-A155-470F-B169-CCB4733FB10B}"/>
              </a:ext>
            </a:extLst>
          </p:cNvPr>
          <p:cNvCxnSpPr>
            <a:cxnSpLocks/>
            <a:stCxn id="58" idx="0"/>
            <a:endCxn id="70" idx="5"/>
          </p:cNvCxnSpPr>
          <p:nvPr/>
        </p:nvCxnSpPr>
        <p:spPr>
          <a:xfrm flipH="1" flipV="1">
            <a:off x="1688217" y="4173273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92266B-DB0A-4783-8FE4-4FCAB43720A0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V="1">
            <a:off x="634293" y="5070843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EA6D49-2001-4613-908D-4FE441F2DB50}"/>
              </a:ext>
            </a:extLst>
          </p:cNvPr>
          <p:cNvCxnSpPr>
            <a:cxnSpLocks/>
            <a:stCxn id="61" idx="0"/>
            <a:endCxn id="70" idx="3"/>
          </p:cNvCxnSpPr>
          <p:nvPr/>
        </p:nvCxnSpPr>
        <p:spPr>
          <a:xfrm flipV="1">
            <a:off x="634293" y="4173273"/>
            <a:ext cx="717780" cy="4221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AB87CA-B981-4762-828F-CC8F0BCB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Unión</a:t>
            </a:r>
            <a:endParaRPr lang="es-CL" dirty="0"/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4EBFB405-5BA4-4B91-94AE-4A1C861A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62650"/>
            <a:ext cx="8641076" cy="628953"/>
          </a:xfrm>
        </p:spPr>
        <p:txBody>
          <a:bodyPr>
            <a:normAutofit fontScale="92500"/>
          </a:bodyPr>
          <a:lstStyle/>
          <a:p>
            <a:pPr algn="ctr"/>
            <a:r>
              <a:rPr lang="es-CL" dirty="0"/>
              <a:t>¿Cuál elegimos?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FC0789-E306-4650-AA3E-4D6AFB6749A3}"/>
              </a:ext>
            </a:extLst>
          </p:cNvPr>
          <p:cNvSpPr/>
          <p:nvPr/>
        </p:nvSpPr>
        <p:spPr>
          <a:xfrm>
            <a:off x="128245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F665B4-435C-469D-BC4B-5B21139B261D}"/>
              </a:ext>
            </a:extLst>
          </p:cNvPr>
          <p:cNvSpPr/>
          <p:nvPr/>
        </p:nvSpPr>
        <p:spPr>
          <a:xfrm>
            <a:off x="217542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E0876E-2644-465F-8A71-DAFB35AD890C}"/>
              </a:ext>
            </a:extLst>
          </p:cNvPr>
          <p:cNvSpPr/>
          <p:nvPr/>
        </p:nvSpPr>
        <p:spPr>
          <a:xfrm>
            <a:off x="396603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DB24AF8-DAE0-450D-B833-210D1D6ACBC3}"/>
              </a:ext>
            </a:extLst>
          </p:cNvPr>
          <p:cNvSpPr/>
          <p:nvPr/>
        </p:nvSpPr>
        <p:spPr>
          <a:xfrm>
            <a:off x="396603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1219435-B1BE-4422-9352-3E036ABC38EC}"/>
              </a:ext>
            </a:extLst>
          </p:cNvPr>
          <p:cNvSpPr/>
          <p:nvPr/>
        </p:nvSpPr>
        <p:spPr>
          <a:xfrm rot="20570183">
            <a:off x="1360057" y="3456087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C003785-30C2-4928-AA71-935797899250}"/>
              </a:ext>
            </a:extLst>
          </p:cNvPr>
          <p:cNvSpPr/>
          <p:nvPr/>
        </p:nvSpPr>
        <p:spPr>
          <a:xfrm>
            <a:off x="1282455" y="3767511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140F85-CA27-4B57-820D-E6425EE0F329}"/>
              </a:ext>
            </a:extLst>
          </p:cNvPr>
          <p:cNvSpPr/>
          <p:nvPr/>
        </p:nvSpPr>
        <p:spPr>
          <a:xfrm>
            <a:off x="7351962" y="3757229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C06F209-451F-44D2-A365-187DBC5A2830}"/>
              </a:ext>
            </a:extLst>
          </p:cNvPr>
          <p:cNvSpPr/>
          <p:nvPr/>
        </p:nvSpPr>
        <p:spPr>
          <a:xfrm rot="20570183">
            <a:off x="7424255" y="3449955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A95541-410F-46A8-9DCC-21C226E6F142}"/>
              </a:ext>
            </a:extLst>
          </p:cNvPr>
          <p:cNvSpPr/>
          <p:nvPr/>
        </p:nvSpPr>
        <p:spPr>
          <a:xfrm>
            <a:off x="7798446" y="4581031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6914E8-F712-4771-845F-DD5A2E3392EA}"/>
              </a:ext>
            </a:extLst>
          </p:cNvPr>
          <p:cNvSpPr/>
          <p:nvPr/>
        </p:nvSpPr>
        <p:spPr>
          <a:xfrm>
            <a:off x="7323066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A4663B-0228-4A39-923F-A5D183DFC4EA}"/>
              </a:ext>
            </a:extLst>
          </p:cNvPr>
          <p:cNvSpPr/>
          <p:nvPr/>
        </p:nvSpPr>
        <p:spPr>
          <a:xfrm>
            <a:off x="8272017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942AB2-ADC2-430E-B738-BEE89CABD07B}"/>
              </a:ext>
            </a:extLst>
          </p:cNvPr>
          <p:cNvSpPr/>
          <p:nvPr/>
        </p:nvSpPr>
        <p:spPr>
          <a:xfrm>
            <a:off x="6905476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9E3B42-AE7A-4147-AF51-414C842CD792}"/>
              </a:ext>
            </a:extLst>
          </p:cNvPr>
          <p:cNvCxnSpPr>
            <a:cxnSpLocks/>
            <a:stCxn id="75" idx="0"/>
            <a:endCxn id="76" idx="4"/>
          </p:cNvCxnSpPr>
          <p:nvPr/>
        </p:nvCxnSpPr>
        <p:spPr>
          <a:xfrm flipV="1">
            <a:off x="5736095" y="2306016"/>
            <a:ext cx="0" cy="3478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B8AE5C8-D72F-4A88-BF36-4B5DD21CC94B}"/>
              </a:ext>
            </a:extLst>
          </p:cNvPr>
          <p:cNvSpPr/>
          <p:nvPr/>
        </p:nvSpPr>
        <p:spPr>
          <a:xfrm>
            <a:off x="317021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7FCCBE-6456-42EF-B3AF-E71CA55FD2F1}"/>
              </a:ext>
            </a:extLst>
          </p:cNvPr>
          <p:cNvSpPr/>
          <p:nvPr/>
        </p:nvSpPr>
        <p:spPr>
          <a:xfrm>
            <a:off x="406318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1F291C33-B696-4CA9-BB48-AC6B10A6BE6C}"/>
              </a:ext>
            </a:extLst>
          </p:cNvPr>
          <p:cNvSpPr/>
          <p:nvPr/>
        </p:nvSpPr>
        <p:spPr>
          <a:xfrm rot="20570183">
            <a:off x="3697870" y="1519212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97D04EE-5228-4C5C-B159-10C7052CC0CD}"/>
              </a:ext>
            </a:extLst>
          </p:cNvPr>
          <p:cNvSpPr/>
          <p:nvPr/>
        </p:nvSpPr>
        <p:spPr>
          <a:xfrm>
            <a:off x="3620268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12C342-55CE-4E63-AB8B-B80015C681E4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flipV="1">
            <a:off x="3407905" y="2236398"/>
            <a:ext cx="281981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39CF5D-FF97-4496-B093-8993D6F6ECE1}"/>
              </a:ext>
            </a:extLst>
          </p:cNvPr>
          <p:cNvCxnSpPr>
            <a:cxnSpLocks/>
            <a:stCxn id="64" idx="0"/>
            <a:endCxn id="71" idx="5"/>
          </p:cNvCxnSpPr>
          <p:nvPr/>
        </p:nvCxnSpPr>
        <p:spPr>
          <a:xfrm flipH="1" flipV="1">
            <a:off x="4026030" y="2236398"/>
            <a:ext cx="274845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49487C6-6105-4D81-B58F-E72467C57E6D}"/>
              </a:ext>
            </a:extLst>
          </p:cNvPr>
          <p:cNvSpPr/>
          <p:nvPr/>
        </p:nvSpPr>
        <p:spPr>
          <a:xfrm>
            <a:off x="5498405" y="26539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2DCB9F-78BE-4CE4-9CBB-296FE850AE37}"/>
              </a:ext>
            </a:extLst>
          </p:cNvPr>
          <p:cNvSpPr/>
          <p:nvPr/>
        </p:nvSpPr>
        <p:spPr>
          <a:xfrm>
            <a:off x="5498405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A30DFBD-0BAD-479D-A530-2FFF2F930576}"/>
              </a:ext>
            </a:extLst>
          </p:cNvPr>
          <p:cNvSpPr/>
          <p:nvPr/>
        </p:nvSpPr>
        <p:spPr>
          <a:xfrm rot="20570183">
            <a:off x="5565195" y="1523895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/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i="1" dirty="0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Arrow: Bent 86">
            <a:extLst>
              <a:ext uri="{FF2B5EF4-FFF2-40B4-BE49-F238E27FC236}">
                <a16:creationId xmlns:a16="http://schemas.microsoft.com/office/drawing/2014/main" id="{FA501AEC-DC54-4731-A23E-D4A6F4C73A29}"/>
              </a:ext>
            </a:extLst>
          </p:cNvPr>
          <p:cNvSpPr/>
          <p:nvPr/>
        </p:nvSpPr>
        <p:spPr>
          <a:xfrm rot="10800000" flipH="1">
            <a:off x="4474249" y="3845965"/>
            <a:ext cx="1777948" cy="868680"/>
          </a:xfrm>
          <a:prstGeom prst="bentArrow">
            <a:avLst>
              <a:gd name="adj1" fmla="val 21546"/>
              <a:gd name="adj2" fmla="val 26783"/>
              <a:gd name="adj3" fmla="val 28567"/>
              <a:gd name="adj4" fmla="val 714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8" name="Arrow: Bent 87">
            <a:extLst>
              <a:ext uri="{FF2B5EF4-FFF2-40B4-BE49-F238E27FC236}">
                <a16:creationId xmlns:a16="http://schemas.microsoft.com/office/drawing/2014/main" id="{36E4172E-6D14-476A-901E-AA18D8F8835D}"/>
              </a:ext>
            </a:extLst>
          </p:cNvPr>
          <p:cNvSpPr/>
          <p:nvPr/>
        </p:nvSpPr>
        <p:spPr>
          <a:xfrm rot="10800000">
            <a:off x="2986949" y="3845965"/>
            <a:ext cx="1677394" cy="868680"/>
          </a:xfrm>
          <a:prstGeom prst="bentArrow">
            <a:avLst>
              <a:gd name="adj1" fmla="val 23217"/>
              <a:gd name="adj2" fmla="val 26783"/>
              <a:gd name="adj3" fmla="val 28567"/>
              <a:gd name="adj4" fmla="val 714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64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A4C452-D748-4EC3-8E18-721D4B900F55}"/>
              </a:ext>
            </a:extLst>
          </p:cNvPr>
          <p:cNvCxnSpPr>
            <a:stCxn id="38" idx="0"/>
            <a:endCxn id="37" idx="3"/>
          </p:cNvCxnSpPr>
          <p:nvPr/>
        </p:nvCxnSpPr>
        <p:spPr>
          <a:xfrm flipV="1">
            <a:off x="7664577" y="4241402"/>
            <a:ext cx="307308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834C3F-81D2-4EB2-81DE-EFACE983DDFE}"/>
              </a:ext>
            </a:extLst>
          </p:cNvPr>
          <p:cNvCxnSpPr>
            <a:stCxn id="39" idx="0"/>
            <a:endCxn id="37" idx="5"/>
          </p:cNvCxnSpPr>
          <p:nvPr/>
        </p:nvCxnSpPr>
        <p:spPr>
          <a:xfrm flipH="1" flipV="1">
            <a:off x="8308029" y="4241402"/>
            <a:ext cx="305499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13BE77-3ABA-4586-8F93-586657EA2AF9}"/>
              </a:ext>
            </a:extLst>
          </p:cNvPr>
          <p:cNvCxnSpPr>
            <a:cxnSpLocks/>
            <a:stCxn id="40" idx="0"/>
            <a:endCxn id="33" idx="3"/>
          </p:cNvCxnSpPr>
          <p:nvPr/>
        </p:nvCxnSpPr>
        <p:spPr>
          <a:xfrm flipV="1">
            <a:off x="7246987" y="3417600"/>
            <a:ext cx="278414" cy="4324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5031DA-945F-4978-8A88-2B24E8983EC6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7861545" y="3417600"/>
            <a:ext cx="278412" cy="41804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A243AE0-0375-4C0E-89B3-934936BCC78D}"/>
              </a:ext>
            </a:extLst>
          </p:cNvPr>
          <p:cNvCxnSpPr>
            <a:cxnSpLocks/>
            <a:stCxn id="57" idx="0"/>
            <a:endCxn id="70" idx="4"/>
          </p:cNvCxnSpPr>
          <p:nvPr/>
        </p:nvCxnSpPr>
        <p:spPr>
          <a:xfrm flipV="1">
            <a:off x="1520145" y="4242891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766B6C-A155-470F-B169-CCB4733FB10B}"/>
              </a:ext>
            </a:extLst>
          </p:cNvPr>
          <p:cNvCxnSpPr>
            <a:cxnSpLocks/>
            <a:stCxn id="58" idx="0"/>
            <a:endCxn id="70" idx="5"/>
          </p:cNvCxnSpPr>
          <p:nvPr/>
        </p:nvCxnSpPr>
        <p:spPr>
          <a:xfrm flipH="1" flipV="1">
            <a:off x="1688217" y="4173273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92266B-DB0A-4783-8FE4-4FCAB43720A0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V="1">
            <a:off x="634293" y="5070843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EA6D49-2001-4613-908D-4FE441F2DB50}"/>
              </a:ext>
            </a:extLst>
          </p:cNvPr>
          <p:cNvCxnSpPr>
            <a:cxnSpLocks/>
            <a:stCxn id="61" idx="0"/>
            <a:endCxn id="70" idx="3"/>
          </p:cNvCxnSpPr>
          <p:nvPr/>
        </p:nvCxnSpPr>
        <p:spPr>
          <a:xfrm flipV="1">
            <a:off x="634293" y="4173273"/>
            <a:ext cx="717780" cy="4221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AB87CA-B981-4762-828F-CC8F0BCB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Unión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FC0789-E306-4650-AA3E-4D6AFB6749A3}"/>
              </a:ext>
            </a:extLst>
          </p:cNvPr>
          <p:cNvSpPr/>
          <p:nvPr/>
        </p:nvSpPr>
        <p:spPr>
          <a:xfrm>
            <a:off x="128245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F665B4-435C-469D-BC4B-5B21139B261D}"/>
              </a:ext>
            </a:extLst>
          </p:cNvPr>
          <p:cNvSpPr/>
          <p:nvPr/>
        </p:nvSpPr>
        <p:spPr>
          <a:xfrm>
            <a:off x="217542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E0876E-2644-465F-8A71-DAFB35AD890C}"/>
              </a:ext>
            </a:extLst>
          </p:cNvPr>
          <p:cNvSpPr/>
          <p:nvPr/>
        </p:nvSpPr>
        <p:spPr>
          <a:xfrm>
            <a:off x="396603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DB24AF8-DAE0-450D-B833-210D1D6ACBC3}"/>
              </a:ext>
            </a:extLst>
          </p:cNvPr>
          <p:cNvSpPr/>
          <p:nvPr/>
        </p:nvSpPr>
        <p:spPr>
          <a:xfrm>
            <a:off x="396603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1219435-B1BE-4422-9352-3E036ABC38EC}"/>
              </a:ext>
            </a:extLst>
          </p:cNvPr>
          <p:cNvSpPr/>
          <p:nvPr/>
        </p:nvSpPr>
        <p:spPr>
          <a:xfrm rot="20570183">
            <a:off x="1360057" y="3456087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C003785-30C2-4928-AA71-935797899250}"/>
              </a:ext>
            </a:extLst>
          </p:cNvPr>
          <p:cNvSpPr/>
          <p:nvPr/>
        </p:nvSpPr>
        <p:spPr>
          <a:xfrm>
            <a:off x="1282455" y="3767511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140F85-CA27-4B57-820D-E6425EE0F329}"/>
              </a:ext>
            </a:extLst>
          </p:cNvPr>
          <p:cNvSpPr/>
          <p:nvPr/>
        </p:nvSpPr>
        <p:spPr>
          <a:xfrm>
            <a:off x="7455783" y="3011838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C06F209-451F-44D2-A365-187DBC5A2830}"/>
              </a:ext>
            </a:extLst>
          </p:cNvPr>
          <p:cNvSpPr/>
          <p:nvPr/>
        </p:nvSpPr>
        <p:spPr>
          <a:xfrm rot="20570183">
            <a:off x="7528076" y="2704564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A95541-410F-46A8-9DCC-21C226E6F142}"/>
              </a:ext>
            </a:extLst>
          </p:cNvPr>
          <p:cNvSpPr/>
          <p:nvPr/>
        </p:nvSpPr>
        <p:spPr>
          <a:xfrm>
            <a:off x="7902267" y="3835640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6914E8-F712-4771-845F-DD5A2E3392EA}"/>
              </a:ext>
            </a:extLst>
          </p:cNvPr>
          <p:cNvSpPr/>
          <p:nvPr/>
        </p:nvSpPr>
        <p:spPr>
          <a:xfrm>
            <a:off x="7426887" y="4747642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A4663B-0228-4A39-923F-A5D183DFC4EA}"/>
              </a:ext>
            </a:extLst>
          </p:cNvPr>
          <p:cNvSpPr/>
          <p:nvPr/>
        </p:nvSpPr>
        <p:spPr>
          <a:xfrm>
            <a:off x="8375838" y="4747642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942AB2-ADC2-430E-B738-BEE89CABD07B}"/>
              </a:ext>
            </a:extLst>
          </p:cNvPr>
          <p:cNvSpPr/>
          <p:nvPr/>
        </p:nvSpPr>
        <p:spPr>
          <a:xfrm>
            <a:off x="7009297" y="3850072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9E3B42-AE7A-4147-AF51-414C842CD792}"/>
              </a:ext>
            </a:extLst>
          </p:cNvPr>
          <p:cNvCxnSpPr>
            <a:cxnSpLocks/>
            <a:stCxn id="75" idx="0"/>
            <a:endCxn id="76" idx="4"/>
          </p:cNvCxnSpPr>
          <p:nvPr/>
        </p:nvCxnSpPr>
        <p:spPr>
          <a:xfrm flipV="1">
            <a:off x="5736095" y="2306016"/>
            <a:ext cx="0" cy="3478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B8AE5C8-D72F-4A88-BF36-4B5DD21CC94B}"/>
              </a:ext>
            </a:extLst>
          </p:cNvPr>
          <p:cNvSpPr/>
          <p:nvPr/>
        </p:nvSpPr>
        <p:spPr>
          <a:xfrm>
            <a:off x="317021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7FCCBE-6456-42EF-B3AF-E71CA55FD2F1}"/>
              </a:ext>
            </a:extLst>
          </p:cNvPr>
          <p:cNvSpPr/>
          <p:nvPr/>
        </p:nvSpPr>
        <p:spPr>
          <a:xfrm>
            <a:off x="406318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1F291C33-B696-4CA9-BB48-AC6B10A6BE6C}"/>
              </a:ext>
            </a:extLst>
          </p:cNvPr>
          <p:cNvSpPr/>
          <p:nvPr/>
        </p:nvSpPr>
        <p:spPr>
          <a:xfrm rot="20570183">
            <a:off x="3697870" y="1519212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97D04EE-5228-4C5C-B159-10C7052CC0CD}"/>
              </a:ext>
            </a:extLst>
          </p:cNvPr>
          <p:cNvSpPr/>
          <p:nvPr/>
        </p:nvSpPr>
        <p:spPr>
          <a:xfrm>
            <a:off x="3620268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12C342-55CE-4E63-AB8B-B80015C681E4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flipV="1">
            <a:off x="3407905" y="2236398"/>
            <a:ext cx="281981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39CF5D-FF97-4496-B093-8993D6F6ECE1}"/>
              </a:ext>
            </a:extLst>
          </p:cNvPr>
          <p:cNvCxnSpPr>
            <a:cxnSpLocks/>
            <a:stCxn id="64" idx="0"/>
            <a:endCxn id="71" idx="5"/>
          </p:cNvCxnSpPr>
          <p:nvPr/>
        </p:nvCxnSpPr>
        <p:spPr>
          <a:xfrm flipH="1" flipV="1">
            <a:off x="4026030" y="2236398"/>
            <a:ext cx="274845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49487C6-6105-4D81-B58F-E72467C57E6D}"/>
              </a:ext>
            </a:extLst>
          </p:cNvPr>
          <p:cNvSpPr/>
          <p:nvPr/>
        </p:nvSpPr>
        <p:spPr>
          <a:xfrm>
            <a:off x="5498405" y="26539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2DCB9F-78BE-4CE4-9CBB-296FE850AE37}"/>
              </a:ext>
            </a:extLst>
          </p:cNvPr>
          <p:cNvSpPr/>
          <p:nvPr/>
        </p:nvSpPr>
        <p:spPr>
          <a:xfrm>
            <a:off x="5498405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A30DFBD-0BAD-479D-A530-2FFF2F930576}"/>
              </a:ext>
            </a:extLst>
          </p:cNvPr>
          <p:cNvSpPr/>
          <p:nvPr/>
        </p:nvSpPr>
        <p:spPr>
          <a:xfrm rot="20570183">
            <a:off x="5565195" y="1523895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/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i="1" dirty="0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Bent 79">
            <a:extLst>
              <a:ext uri="{FF2B5EF4-FFF2-40B4-BE49-F238E27FC236}">
                <a16:creationId xmlns:a16="http://schemas.microsoft.com/office/drawing/2014/main" id="{F51FDC01-ADEB-4840-B9CA-AC077C105C8E}"/>
              </a:ext>
            </a:extLst>
          </p:cNvPr>
          <p:cNvSpPr/>
          <p:nvPr/>
        </p:nvSpPr>
        <p:spPr>
          <a:xfrm rot="10800000" flipH="1">
            <a:off x="4474249" y="3845965"/>
            <a:ext cx="1777948" cy="868680"/>
          </a:xfrm>
          <a:prstGeom prst="bentArrow">
            <a:avLst>
              <a:gd name="adj1" fmla="val 21546"/>
              <a:gd name="adj2" fmla="val 26783"/>
              <a:gd name="adj3" fmla="val 28567"/>
              <a:gd name="adj4" fmla="val 714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C87A5-AD7C-4AA4-AB89-934BD026C95C}"/>
              </a:ext>
            </a:extLst>
          </p:cNvPr>
          <p:cNvSpPr/>
          <p:nvPr/>
        </p:nvSpPr>
        <p:spPr>
          <a:xfrm>
            <a:off x="3166352" y="345767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721C17-42C9-45C6-8182-367B60A510D1}"/>
              </a:ext>
            </a:extLst>
          </p:cNvPr>
          <p:cNvCxnSpPr>
            <a:cxnSpLocks/>
            <a:stCxn id="41" idx="0"/>
            <a:endCxn id="63" idx="4"/>
          </p:cNvCxnSpPr>
          <p:nvPr/>
        </p:nvCxnSpPr>
        <p:spPr>
          <a:xfrm flipV="1">
            <a:off x="3404042" y="3119536"/>
            <a:ext cx="3863" cy="3381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E5B2B25-0634-40B9-84AA-6B413DA93266}"/>
              </a:ext>
            </a:extLst>
          </p:cNvPr>
          <p:cNvSpPr/>
          <p:nvPr/>
        </p:nvSpPr>
        <p:spPr>
          <a:xfrm>
            <a:off x="1287015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148F55-B07B-408C-8219-86F6B81C3A42}"/>
              </a:ext>
            </a:extLst>
          </p:cNvPr>
          <p:cNvCxnSpPr>
            <a:cxnSpLocks/>
            <a:stCxn id="43" idx="0"/>
            <a:endCxn id="57" idx="4"/>
          </p:cNvCxnSpPr>
          <p:nvPr/>
        </p:nvCxnSpPr>
        <p:spPr>
          <a:xfrm flipH="1" flipV="1">
            <a:off x="1520145" y="5070843"/>
            <a:ext cx="456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AA3EEB1-AE71-468E-B3C0-803F16EF5428}"/>
              </a:ext>
            </a:extLst>
          </p:cNvPr>
          <p:cNvSpPr/>
          <p:nvPr/>
        </p:nvSpPr>
        <p:spPr>
          <a:xfrm>
            <a:off x="7426887" y="5624247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A84B5D-3C54-4CFB-9B9E-8C3C06BB0632}"/>
              </a:ext>
            </a:extLst>
          </p:cNvPr>
          <p:cNvCxnSpPr>
            <a:cxnSpLocks/>
            <a:stCxn id="45" idx="0"/>
            <a:endCxn id="38" idx="4"/>
          </p:cNvCxnSpPr>
          <p:nvPr/>
        </p:nvCxnSpPr>
        <p:spPr>
          <a:xfrm flipV="1">
            <a:off x="7664577" y="5223022"/>
            <a:ext cx="0" cy="40122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Bent 52">
            <a:extLst>
              <a:ext uri="{FF2B5EF4-FFF2-40B4-BE49-F238E27FC236}">
                <a16:creationId xmlns:a16="http://schemas.microsoft.com/office/drawing/2014/main" id="{2B9947CB-2568-43C5-94E2-E0C1073D6AE8}"/>
              </a:ext>
            </a:extLst>
          </p:cNvPr>
          <p:cNvSpPr/>
          <p:nvPr/>
        </p:nvSpPr>
        <p:spPr>
          <a:xfrm rot="10800000">
            <a:off x="2986949" y="3845965"/>
            <a:ext cx="1677394" cy="868680"/>
          </a:xfrm>
          <a:prstGeom prst="bentArrow">
            <a:avLst>
              <a:gd name="adj1" fmla="val 23217"/>
              <a:gd name="adj2" fmla="val 26783"/>
              <a:gd name="adj3" fmla="val 28567"/>
              <a:gd name="adj4" fmla="val 714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0" name="Content Placeholder 83">
            <a:extLst>
              <a:ext uri="{FF2B5EF4-FFF2-40B4-BE49-F238E27FC236}">
                <a16:creationId xmlns:a16="http://schemas.microsoft.com/office/drawing/2014/main" id="{E544C7CF-DCDF-4231-A64C-C68758E4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62650"/>
            <a:ext cx="8641076" cy="628953"/>
          </a:xfrm>
        </p:spPr>
        <p:txBody>
          <a:bodyPr>
            <a:normAutofit fontScale="92500"/>
          </a:bodyPr>
          <a:lstStyle/>
          <a:p>
            <a:pPr algn="ctr"/>
            <a:r>
              <a:rPr lang="es-CL" dirty="0"/>
              <a:t>¡No son equivalentes!</a:t>
            </a:r>
          </a:p>
        </p:txBody>
      </p:sp>
    </p:spTree>
    <p:extLst>
      <p:ext uri="{BB962C8B-B14F-4D97-AF65-F5344CB8AC3E}">
        <p14:creationId xmlns:p14="http://schemas.microsoft.com/office/powerpoint/2010/main" val="1539597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find-set(</a:t>
            </a:r>
            <a:r>
              <a:rPr lang="es-CL" i="1"/>
              <a:t>E</a:t>
            </a:r>
            <a:r>
              <a:rPr lang="es-CL"/>
              <a:t>) = …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62791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find-set(</a:t>
            </a:r>
            <a:r>
              <a:rPr lang="es-CL" i="1"/>
              <a:t>E</a:t>
            </a:r>
            <a:r>
              <a:rPr lang="es-CL"/>
              <a:t>) = find-set(</a:t>
            </a:r>
            <a:r>
              <a:rPr lang="es-CL" i="1"/>
              <a:t>D</a:t>
            </a:r>
            <a:r>
              <a:rPr lang="es-CL"/>
              <a:t>)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4085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find-set(</a:t>
            </a:r>
            <a:r>
              <a:rPr lang="es-CL" i="1"/>
              <a:t>E</a:t>
            </a:r>
            <a:r>
              <a:rPr lang="es-CL"/>
              <a:t>) = find-set(</a:t>
            </a:r>
            <a:r>
              <a:rPr lang="es-CL" i="1"/>
              <a:t>F</a:t>
            </a:r>
            <a:r>
              <a:rPr lang="es-CL"/>
              <a:t>)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19256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find-set(</a:t>
            </a:r>
            <a:r>
              <a:rPr lang="es-CL" i="1"/>
              <a:t>E</a:t>
            </a:r>
            <a:r>
              <a:rPr lang="es-CL"/>
              <a:t>) = </a:t>
            </a:r>
            <a:r>
              <a:rPr lang="es-CL" i="1"/>
              <a:t>F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1061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kruskal</a:t>
            </a:r>
            <a:r>
              <a:rPr lang="es-CL" dirty="0"/>
              <a:t>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73798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/>
              <a:t>¿Cómo podemos aprovechar esta información una vez que la tenemos?</a:t>
            </a:r>
            <a:endParaRPr lang="es-CL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53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Compresión de caminos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>
            <a:headEnd type="stealth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A1B4B732-C4F0-4BA2-A2CA-C85534EAF771}"/>
              </a:ext>
            </a:extLst>
          </p:cNvPr>
          <p:cNvSpPr/>
          <p:nvPr/>
        </p:nvSpPr>
        <p:spPr>
          <a:xfrm>
            <a:off x="4256424" y="2376615"/>
            <a:ext cx="717779" cy="1303332"/>
          </a:xfrm>
          <a:prstGeom prst="arc">
            <a:avLst>
              <a:gd name="adj1" fmla="val 16361943"/>
              <a:gd name="adj2" fmla="val 4869566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9C970E69-F24D-4F6D-B0D6-5CB8B5E9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5421"/>
            <a:ext cx="8641076" cy="763514"/>
          </a:xfrm>
        </p:spPr>
        <p:txBody>
          <a:bodyPr>
            <a:normAutofit/>
          </a:bodyPr>
          <a:lstStyle/>
          <a:p>
            <a:pPr algn="ctr"/>
            <a:r>
              <a:rPr lang="es-CL" sz="2400" dirty="0"/>
              <a:t>¡Acortando el camino al representante!</a:t>
            </a:r>
          </a:p>
        </p:txBody>
      </p:sp>
    </p:spTree>
    <p:extLst>
      <p:ext uri="{BB962C8B-B14F-4D97-AF65-F5344CB8AC3E}">
        <p14:creationId xmlns:p14="http://schemas.microsoft.com/office/powerpoint/2010/main" val="812173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Compresión de caminos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644571" y="2351314"/>
            <a:ext cx="648768" cy="42690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>
            <a:headEnd type="stealth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6106053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D643B7-F30F-4CC5-8F27-A7492B162EFE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4736513" y="2286415"/>
            <a:ext cx="160723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1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98D-9E74-4E50-B59B-BF057348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Complejidad de </a:t>
            </a:r>
            <a:r>
              <a:rPr lang="es-CL">
                <a:latin typeface="Consolas" panose="020B0609020204030204" pitchFamily="49" charset="0"/>
                <a:cs typeface="Consolas" panose="020B0609020204030204" pitchFamily="49" charset="0"/>
              </a:rPr>
              <a:t>kruskal</a:t>
            </a:r>
            <a:endParaRPr lang="es-C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A56B02-2254-4A11-A261-65A355890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Si pretendemos operar sobre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 conjuntos disjuntos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… ¿cuál es la complejidad de estas operaciones?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… ¿y usando las mejoras?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A56B02-2254-4A11-A261-65A355890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59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>
                <a:latin typeface="Consolas" panose="020B0609020204030204" pitchFamily="49" charset="0"/>
                <a:cs typeface="Consolas" panose="020B0609020204030204" pitchFamily="49" charset="0"/>
              </a:rPr>
              <a:t>kruskal</a:t>
            </a:r>
            <a:r>
              <a:rPr lang="es-CL" dirty="0"/>
              <a:t> con conjuntos disjuntos</a:t>
            </a:r>
            <a:br>
              <a:rPr lang="es-CL" dirty="0"/>
            </a:br>
            <a:r>
              <a:rPr lang="es-CL" sz="3600" dirty="0"/>
              <a:t>(como los acabamos de ver)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𝒎𝒂𝒌𝒆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𝒇𝒊𝒏𝒅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𝒇𝒊𝒏𝒅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b="1" i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12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0E6-917B-4E25-82F9-F7C434E7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dirty="0"/>
              <a:t>¿Cuál es la complejidad de </a:t>
            </a:r>
            <a:r>
              <a:rPr lang="es-CL" sz="3600" dirty="0">
                <a:latin typeface="Consolas" panose="020B0609020204030204" pitchFamily="49" charset="0"/>
                <a:cs typeface="Consolas" panose="020B0609020204030204" pitchFamily="49" charset="0"/>
              </a:rPr>
              <a:t>kruskal</a:t>
            </a:r>
            <a:r>
              <a:rPr lang="es-CL" sz="3600" dirty="0"/>
              <a:t> con cojuntos disjuntos y compresión de caminos?</a:t>
            </a:r>
            <a:endParaRPr lang="es-CL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29A6-CFB2-439A-A7CA-11A0CCF5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Primero, hay que ordenar las |</a:t>
            </a:r>
            <a:r>
              <a:rPr lang="es-CL" sz="2400" i="1" dirty="0"/>
              <a:t>E</a:t>
            </a:r>
            <a:r>
              <a:rPr lang="es-CL" sz="2400" dirty="0"/>
              <a:t>| aristas </a:t>
            </a:r>
            <a:r>
              <a:rPr lang="es-CL" sz="2400" dirty="0">
                <a:sym typeface="Wingdings" pitchFamily="2" charset="2"/>
              </a:rPr>
              <a:t> O(</a:t>
            </a:r>
            <a:r>
              <a:rPr lang="es-CL" sz="2400" i="1" dirty="0">
                <a:sym typeface="Wingdings" pitchFamily="2" charset="2"/>
              </a:rPr>
              <a:t>E</a:t>
            </a:r>
            <a:r>
              <a:rPr lang="es-CL" sz="2400" dirty="0">
                <a:sym typeface="Wingdings" pitchFamily="2" charset="2"/>
              </a:rPr>
              <a:t>log</a:t>
            </a:r>
            <a:r>
              <a:rPr lang="es-CL" sz="2400" i="1" dirty="0">
                <a:sym typeface="Wingdings" pitchFamily="2" charset="2"/>
              </a:rPr>
              <a:t>E</a:t>
            </a:r>
            <a:r>
              <a:rPr lang="es-CL" sz="2400" dirty="0">
                <a:sym typeface="Wingdings" pitchFamily="2" charset="2"/>
              </a:rPr>
              <a:t>)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Luego, hay que construir |</a:t>
            </a:r>
            <a:r>
              <a:rPr lang="es-CL" sz="2400" i="1" dirty="0"/>
              <a:t>V</a:t>
            </a:r>
            <a:r>
              <a:rPr lang="es-CL" sz="2400" dirty="0"/>
              <a:t>| conjuntos (de un elemento cada uno) </a:t>
            </a:r>
            <a:r>
              <a:rPr lang="es-CL" sz="2400" dirty="0">
                <a:sym typeface="Wingdings" pitchFamily="2" charset="2"/>
              </a:rPr>
              <a:t> O(</a:t>
            </a:r>
            <a:r>
              <a:rPr lang="es-CL" sz="2400" i="1" dirty="0">
                <a:sym typeface="Wingdings" pitchFamily="2" charset="2"/>
              </a:rPr>
              <a:t>V</a:t>
            </a:r>
            <a:r>
              <a:rPr lang="es-CL" sz="2400" dirty="0">
                <a:sym typeface="Wingdings" pitchFamily="2" charset="2"/>
              </a:rPr>
              <a:t>)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Durante la ejecución del segundo </a:t>
            </a:r>
            <a:r>
              <a:rPr lang="es-CL" sz="2400" i="1" dirty="0"/>
              <a:t>loop</a:t>
            </a:r>
            <a:r>
              <a:rPr lang="es-CL" sz="2400" dirty="0"/>
              <a:t>, se realizan |</a:t>
            </a:r>
            <a:r>
              <a:rPr lang="es-CL" sz="2400" i="1" dirty="0"/>
              <a:t>V</a:t>
            </a:r>
            <a:r>
              <a:rPr lang="es-CL" sz="2400" dirty="0"/>
              <a:t>|–1 uniones</a:t>
            </a:r>
          </a:p>
          <a:p>
            <a:pPr marL="11061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CL" sz="2400" dirty="0"/>
              <a:t>… y 2|</a:t>
            </a:r>
            <a:r>
              <a:rPr lang="es-CL" sz="2400" i="1" dirty="0"/>
              <a:t>E</a:t>
            </a:r>
            <a:r>
              <a:rPr lang="es-CL" sz="2400" dirty="0"/>
              <a:t>| operaciones </a:t>
            </a:r>
            <a:r>
              <a:rPr lang="es-CL" sz="2400" i="1" dirty="0"/>
              <a:t>find set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Cada operación </a:t>
            </a:r>
            <a:r>
              <a:rPr lang="es-CL" sz="2400" i="1" dirty="0"/>
              <a:t>union</a:t>
            </a:r>
            <a:r>
              <a:rPr lang="es-CL" sz="2400" dirty="0"/>
              <a:t> toma O(1) </a:t>
            </a:r>
            <a:r>
              <a:rPr lang="es-CL" sz="2400" dirty="0">
                <a:sym typeface="Wingdings" pitchFamily="2" charset="2"/>
              </a:rPr>
              <a:t> O(</a:t>
            </a:r>
            <a:r>
              <a:rPr lang="es-CL" sz="2400" i="1" dirty="0">
                <a:sym typeface="Wingdings" pitchFamily="2" charset="2"/>
              </a:rPr>
              <a:t>V</a:t>
            </a:r>
            <a:r>
              <a:rPr lang="es-CL" sz="2400" dirty="0">
                <a:sym typeface="Wingdings" pitchFamily="2" charset="2"/>
              </a:rPr>
              <a:t>) para el total de</a:t>
            </a:r>
            <a:r>
              <a:rPr lang="es-CL" sz="2400" dirty="0"/>
              <a:t> |</a:t>
            </a:r>
            <a:r>
              <a:rPr lang="es-CL" sz="2400" i="1" dirty="0"/>
              <a:t>V</a:t>
            </a:r>
            <a:r>
              <a:rPr lang="es-CL" sz="2400" dirty="0"/>
              <a:t>|–1</a:t>
            </a:r>
            <a:r>
              <a:rPr lang="es-CL" sz="2400" dirty="0">
                <a:sym typeface="Wingdings" pitchFamily="2" charset="2"/>
              </a:rPr>
              <a:t> operaciones </a:t>
            </a:r>
            <a:r>
              <a:rPr lang="es-CL" sz="2400" i="1" dirty="0">
                <a:sym typeface="Wingdings" pitchFamily="2" charset="2"/>
              </a:rPr>
              <a:t>union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>
                <a:sym typeface="Wingdings" pitchFamily="2" charset="2"/>
              </a:rPr>
              <a:t>¿Cuánto toman en total las 2|</a:t>
            </a:r>
            <a:r>
              <a:rPr lang="es-CL" sz="2400" i="1" dirty="0">
                <a:sym typeface="Wingdings" pitchFamily="2" charset="2"/>
              </a:rPr>
              <a:t>E</a:t>
            </a:r>
            <a:r>
              <a:rPr lang="es-CL" sz="2400" dirty="0">
                <a:sym typeface="Wingdings" pitchFamily="2" charset="2"/>
              </a:rPr>
              <a:t>| operaciones </a:t>
            </a:r>
            <a:r>
              <a:rPr lang="es-CL" sz="2400" i="1" dirty="0">
                <a:sym typeface="Wingdings" pitchFamily="2" charset="2"/>
              </a:rPr>
              <a:t>find set</a:t>
            </a:r>
            <a:r>
              <a:rPr lang="es-CL" sz="2400" dirty="0">
                <a:sym typeface="Wingdings" pitchFamily="2" charset="2"/>
              </a:rPr>
              <a:t>?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460990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3E4-F27B-9D4E-BA86-EEDE5049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dirty="0">
                <a:sym typeface="Wingdings" pitchFamily="2" charset="2"/>
              </a:rPr>
              <a:t>¿Cuánto toman en total</a:t>
            </a:r>
            <a:br>
              <a:rPr lang="es-CL" sz="3600" dirty="0">
                <a:sym typeface="Wingdings" pitchFamily="2" charset="2"/>
              </a:rPr>
            </a:br>
            <a:r>
              <a:rPr lang="es-CL" sz="3600" dirty="0">
                <a:sym typeface="Wingdings" pitchFamily="2" charset="2"/>
              </a:rPr>
              <a:t>las 2|</a:t>
            </a:r>
            <a:r>
              <a:rPr lang="es-CL" sz="3600" i="1" dirty="0">
                <a:sym typeface="Wingdings" pitchFamily="2" charset="2"/>
              </a:rPr>
              <a:t>E</a:t>
            </a:r>
            <a:r>
              <a:rPr lang="es-CL" sz="3600" dirty="0">
                <a:sym typeface="Wingdings" pitchFamily="2" charset="2"/>
              </a:rPr>
              <a:t>| operaciones </a:t>
            </a:r>
            <a:r>
              <a:rPr lang="es-CL" sz="3600" i="1" dirty="0">
                <a:sym typeface="Wingdings" pitchFamily="2" charset="2"/>
              </a:rPr>
              <a:t>find set</a:t>
            </a:r>
            <a:r>
              <a:rPr lang="es-CL" sz="3600" dirty="0">
                <a:sym typeface="Wingdings" pitchFamily="2" charset="2"/>
              </a:rPr>
              <a:t>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8258-3DF5-0F4B-ACC3-1EAB2955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CL" sz="2000" dirty="0">
                <a:sym typeface="Wingdings" pitchFamily="2" charset="2"/>
              </a:rPr>
              <a:t>La complejidad de una operación </a:t>
            </a:r>
            <a:r>
              <a:rPr lang="es-CL" sz="2000" i="1" dirty="0">
                <a:sym typeface="Wingdings" pitchFamily="2" charset="2"/>
              </a:rPr>
              <a:t>find set</a:t>
            </a:r>
            <a:r>
              <a:rPr lang="es-CL" sz="2000" dirty="0">
                <a:sym typeface="Wingdings" pitchFamily="2" charset="2"/>
              </a:rPr>
              <a:t> depende de a cuál elemento se aplica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CL" sz="2000" dirty="0">
                <a:sym typeface="Wingdings" pitchFamily="2" charset="2"/>
              </a:rPr>
              <a:t>… aunque en el largo plazo todos los árboles podrían terminar teniendo profun-didad 1, si hay suficientes operaciones </a:t>
            </a:r>
            <a:r>
              <a:rPr lang="es-CL" sz="2000" i="1" dirty="0">
                <a:sym typeface="Wingdings" pitchFamily="2" charset="2"/>
              </a:rPr>
              <a:t>find set</a:t>
            </a:r>
            <a:endParaRPr lang="es-CL" sz="2000" dirty="0">
              <a:sym typeface="Wingdings" pitchFamily="2" charset="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CL" sz="2000" dirty="0">
                <a:sym typeface="Wingdings" pitchFamily="2" charset="2"/>
              </a:rPr>
              <a:t>Se puede demostrar que el costo promedio de una operación </a:t>
            </a:r>
            <a:r>
              <a:rPr lang="es-CL" sz="2000" i="1" dirty="0">
                <a:sym typeface="Wingdings" pitchFamily="2" charset="2"/>
              </a:rPr>
              <a:t>find set</a:t>
            </a:r>
            <a:r>
              <a:rPr lang="es-CL" sz="2000" dirty="0">
                <a:sym typeface="Wingdings" pitchFamily="2" charset="2"/>
              </a:rPr>
              <a:t> en un conjunto de </a:t>
            </a:r>
            <a:r>
              <a:rPr lang="es-CL" sz="2000" i="1" dirty="0">
                <a:sym typeface="Wingdings" pitchFamily="2" charset="2"/>
              </a:rPr>
              <a:t>n</a:t>
            </a:r>
            <a:r>
              <a:rPr lang="es-CL" sz="2000" dirty="0">
                <a:sym typeface="Wingdings" pitchFamily="2" charset="2"/>
              </a:rPr>
              <a:t> elementos es O(log</a:t>
            </a:r>
            <a:r>
              <a:rPr lang="es-CL" sz="2000" i="1" dirty="0">
                <a:sym typeface="Wingdings" pitchFamily="2" charset="2"/>
              </a:rPr>
              <a:t>*n</a:t>
            </a:r>
            <a:r>
              <a:rPr lang="es-CL" sz="2000" dirty="0"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CL" sz="2000" dirty="0">
                <a:sym typeface="Wingdings" pitchFamily="2" charset="2"/>
              </a:rPr>
              <a:t>… en que log* es el número de veces que log</a:t>
            </a:r>
            <a:r>
              <a:rPr lang="es-CL" sz="2000" baseline="-25000" dirty="0">
                <a:sym typeface="Wingdings" pitchFamily="2" charset="2"/>
              </a:rPr>
              <a:t>2</a:t>
            </a:r>
            <a:r>
              <a:rPr lang="es-CL" sz="2000" dirty="0">
                <a:sym typeface="Wingdings" pitchFamily="2" charset="2"/>
              </a:rPr>
              <a:t> tiene que ser aplicado iterativa-mente hasta que el resultado sea ≤ 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CL" sz="2000" dirty="0">
                <a:sym typeface="Wingdings" pitchFamily="2" charset="2"/>
              </a:rPr>
              <a:t>P.ej., leyendo de derecha a izquierda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s-CL" sz="2000" dirty="0">
                <a:sym typeface="Wingdings" pitchFamily="2" charset="2"/>
              </a:rPr>
              <a:t>0.54 = log</a:t>
            </a:r>
            <a:r>
              <a:rPr lang="es-CL" sz="2000" baseline="-25000" dirty="0">
                <a:sym typeface="Wingdings" pitchFamily="2" charset="2"/>
              </a:rPr>
              <a:t>2</a:t>
            </a:r>
            <a:r>
              <a:rPr lang="es-CL" sz="2000" dirty="0">
                <a:sym typeface="Wingdings" pitchFamily="2" charset="2"/>
              </a:rPr>
              <a:t>( 1.45 = log</a:t>
            </a:r>
            <a:r>
              <a:rPr lang="es-CL" sz="2000" baseline="-25000" dirty="0">
                <a:sym typeface="Wingdings" pitchFamily="2" charset="2"/>
              </a:rPr>
              <a:t>2</a:t>
            </a:r>
            <a:r>
              <a:rPr lang="es-CL" sz="2000" dirty="0">
                <a:sym typeface="Wingdings" pitchFamily="2" charset="2"/>
              </a:rPr>
              <a:t>( 2.73 = log</a:t>
            </a:r>
            <a:r>
              <a:rPr lang="es-CL" sz="2000" baseline="-25000" dirty="0">
                <a:sym typeface="Wingdings" pitchFamily="2" charset="2"/>
              </a:rPr>
              <a:t>2</a:t>
            </a:r>
            <a:r>
              <a:rPr lang="es-CL" sz="2000" dirty="0">
                <a:sym typeface="Wingdings" pitchFamily="2" charset="2"/>
              </a:rPr>
              <a:t>(6.64 = log</a:t>
            </a:r>
            <a:r>
              <a:rPr lang="es-CL" sz="2000" baseline="-25000" dirty="0">
                <a:sym typeface="Wingdings" pitchFamily="2" charset="2"/>
              </a:rPr>
              <a:t>2</a:t>
            </a:r>
            <a:r>
              <a:rPr lang="es-CL" sz="2000" dirty="0">
                <a:sym typeface="Wingdings" pitchFamily="2" charset="2"/>
              </a:rPr>
              <a:t>( 100 ))))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CL" sz="2000" dirty="0">
                <a:sym typeface="Wingdings" pitchFamily="2" charset="2"/>
              </a:rPr>
              <a:t>… de modo que log*(100) = 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5227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F3ED-418F-2A4C-BE62-6255EEDF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 función log* crece muy lentamente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C805-92EF-714B-8061-211A25D8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400"/>
              <a:t>El </a:t>
            </a:r>
            <a:r>
              <a:rPr lang="en-US" sz="2400" i="1"/>
              <a:t>n</a:t>
            </a:r>
            <a:r>
              <a:rPr lang="en-US" sz="2400"/>
              <a:t> más pequeño para el cual log*</a:t>
            </a:r>
            <a:r>
              <a:rPr lang="en-US" sz="2400" i="1"/>
              <a:t>n</a:t>
            </a:r>
            <a:r>
              <a:rPr lang="en-US" sz="2400"/>
              <a:t> es 5 es </a:t>
            </a:r>
            <a:r>
              <a:rPr lang="en-US" sz="2400" i="1"/>
              <a:t>n</a:t>
            </a:r>
            <a:r>
              <a:rPr lang="en-US" sz="2400"/>
              <a:t> = 2</a:t>
            </a:r>
            <a:r>
              <a:rPr lang="en-US" sz="2400" baseline="30000"/>
              <a:t>16</a:t>
            </a:r>
            <a:r>
              <a:rPr lang="en-US" sz="2400"/>
              <a:t> = 65536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/>
              <a:t>… y va a quedarse en 5 para todos los números razonables (hasta 2</a:t>
            </a:r>
            <a:r>
              <a:rPr lang="en-US" sz="2400" baseline="30000"/>
              <a:t>65536</a:t>
            </a:r>
            <a:r>
              <a:rPr lang="en-US" sz="2400"/>
              <a:t>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ym typeface="Wingdings" pitchFamily="2" charset="2"/>
              </a:rPr>
              <a:t>(  </a:t>
            </a:r>
            <a:r>
              <a:rPr lang="en-US" sz="2400"/>
              <a:t>Para cualquier uso práctico, consideramos que log*</a:t>
            </a:r>
            <a:r>
              <a:rPr lang="en-US" sz="2400" i="1"/>
              <a:t>n</a:t>
            </a:r>
            <a:r>
              <a:rPr lang="en-US" sz="2400"/>
              <a:t> es casi constante, aunque teóricamente tiende a ∞ 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/>
              <a:t>Así, las 2|</a:t>
            </a:r>
            <a:r>
              <a:rPr lang="en-US" sz="2400" i="1"/>
              <a:t>E</a:t>
            </a:r>
            <a:r>
              <a:rPr lang="en-US" sz="2400"/>
              <a:t>| operaciones </a:t>
            </a:r>
            <a:r>
              <a:rPr lang="en-US" sz="2400" i="1"/>
              <a:t>find set</a:t>
            </a:r>
            <a:r>
              <a:rPr lang="en-US" sz="2400"/>
              <a:t> toman O(</a:t>
            </a:r>
            <a:r>
              <a:rPr lang="en-US" sz="2400" i="1"/>
              <a:t>E</a:t>
            </a:r>
            <a:r>
              <a:rPr lang="en-US" sz="2400"/>
              <a:t>log*</a:t>
            </a:r>
            <a:r>
              <a:rPr lang="en-US" sz="2400" i="1"/>
              <a:t>E</a:t>
            </a:r>
            <a:r>
              <a:rPr lang="en-US" sz="2400"/>
              <a:t>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/>
              <a:t>… y la complejidad de </a:t>
            </a:r>
            <a:r>
              <a:rPr lang="en-US" sz="2400" i="1"/>
              <a:t>kruskal</a:t>
            </a:r>
            <a:r>
              <a:rPr lang="en-US" sz="2400"/>
              <a:t> es O(</a:t>
            </a:r>
            <a:r>
              <a:rPr lang="en-US" sz="2400" i="1"/>
              <a:t>E</a:t>
            </a:r>
            <a:r>
              <a:rPr lang="en-US" sz="2400"/>
              <a:t>log</a:t>
            </a:r>
            <a:r>
              <a:rPr lang="en-US" sz="2400" i="1"/>
              <a:t>E</a:t>
            </a:r>
            <a:r>
              <a:rPr lang="en-US" sz="2400"/>
              <a:t>) + O(V) + O(</a:t>
            </a:r>
            <a:r>
              <a:rPr lang="en-US" sz="2400" i="1"/>
              <a:t>E</a:t>
            </a:r>
            <a:r>
              <a:rPr lang="en-US" sz="2400"/>
              <a:t>log*</a:t>
            </a:r>
            <a:r>
              <a:rPr lang="en-US" sz="2400" i="1"/>
              <a:t>E</a:t>
            </a:r>
            <a:r>
              <a:rPr lang="en-US" sz="2400"/>
              <a:t>) = O(</a:t>
            </a:r>
            <a:r>
              <a:rPr lang="en-US" sz="2400" i="1"/>
              <a:t>E</a:t>
            </a:r>
            <a:r>
              <a:rPr lang="en-US" sz="2400"/>
              <a:t>log</a:t>
            </a:r>
            <a:r>
              <a:rPr lang="en-US" sz="2400" i="1"/>
              <a:t>E</a:t>
            </a:r>
            <a:r>
              <a:rPr lang="en-US" sz="2400"/>
              <a:t>) = </a:t>
            </a:r>
            <a:r>
              <a:rPr lang="en-US" sz="2400" b="1"/>
              <a:t>O(</a:t>
            </a:r>
            <a:r>
              <a:rPr lang="en-US" sz="2400" b="1" i="1"/>
              <a:t>E</a:t>
            </a:r>
            <a:r>
              <a:rPr lang="en-US" sz="2400" b="1"/>
              <a:t>log</a:t>
            </a:r>
            <a:r>
              <a:rPr lang="en-US" sz="2400" b="1" i="1"/>
              <a:t>V</a:t>
            </a:r>
            <a:r>
              <a:rPr lang="en-US" sz="2400" b="1"/>
              <a:t>)</a:t>
            </a:r>
            <a:r>
              <a:rPr lang="en-US" sz="2400"/>
              <a:t>, ya que |E| = O(</a:t>
            </a:r>
            <a:r>
              <a:rPr lang="en-US" sz="2400" i="1"/>
              <a:t>V</a:t>
            </a:r>
            <a:r>
              <a:rPr lang="en-US" sz="2400" baseline="30000"/>
              <a:t>2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1436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48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28281" y="139259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33539" y="349571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70207" y="2877152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9763" y="345447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70207" y="229982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624799" y="180497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954502" y="13513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78947" y="4441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1359098" y="831593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1432651" y="1578166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1432651" y="1619404"/>
            <a:ext cx="1192148" cy="4123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1359098" y="1780059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721948" y="1846211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900579" y="3103959"/>
            <a:ext cx="669627" cy="416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2074577" y="3103959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974133" y="3681286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2074577" y="2192436"/>
            <a:ext cx="623776" cy="334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3129169" y="1738822"/>
            <a:ext cx="898887" cy="292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3055615" y="2192436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3885724" y="1804973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615246" y="133589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1514803" y="187198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927469" y="84104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2569395" y="302663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056284" y="306787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348877" y="24905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927469" y="343901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643618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4082505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202580" y="166579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440580" y="183074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2248432" y="236683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A8B551-5DCB-2149-96FB-492D64D2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793" y="39493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CEEA1496-17F4-8D47-BB49-9C88889A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051" y="605245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C584F13D-A838-984A-ABDE-E332729C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5433886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08EEB7A2-6DB0-EB42-A4A9-B923EADA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275" y="601121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78A092CF-85B4-B04A-8F8C-2D185288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48565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04E8DE2B-8CBE-DA4A-BD21-6CF9933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311" y="436170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9A0FF3E6-2218-DC4E-82E2-52A4025B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14" y="390809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C7669C41-22AF-6B43-89BC-1168C48A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9" y="300086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09913BB3-B526-B14B-94F6-7713C773A231}"/>
              </a:ext>
            </a:extLst>
          </p:cNvPr>
          <p:cNvCxnSpPr>
            <a:cxnSpLocks noChangeShapeType="1"/>
            <a:stCxn id="38" idx="7"/>
            <a:endCxn id="45" idx="3"/>
          </p:cNvCxnSpPr>
          <p:nvPr/>
        </p:nvCxnSpPr>
        <p:spPr bwMode="auto">
          <a:xfrm flipV="1">
            <a:off x="5555610" y="3388327"/>
            <a:ext cx="1293404" cy="6271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2">
            <a:extLst>
              <a:ext uri="{FF2B5EF4-FFF2-40B4-BE49-F238E27FC236}">
                <a16:creationId xmlns:a16="http://schemas.microsoft.com/office/drawing/2014/main" id="{4C1FAABC-2CF3-2545-AE6B-7683A6EAE60D}"/>
              </a:ext>
            </a:extLst>
          </p:cNvPr>
          <p:cNvCxnSpPr>
            <a:cxnSpLocks noChangeShapeType="1"/>
            <a:stCxn id="38" idx="6"/>
            <a:endCxn id="44" idx="2"/>
          </p:cNvCxnSpPr>
          <p:nvPr/>
        </p:nvCxnSpPr>
        <p:spPr bwMode="auto">
          <a:xfrm flipV="1">
            <a:off x="5629163" y="4134900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3">
            <a:extLst>
              <a:ext uri="{FF2B5EF4-FFF2-40B4-BE49-F238E27FC236}">
                <a16:creationId xmlns:a16="http://schemas.microsoft.com/office/drawing/2014/main" id="{B0159112-2905-C648-BBA8-35580ABA304B}"/>
              </a:ext>
            </a:extLst>
          </p:cNvPr>
          <p:cNvCxnSpPr>
            <a:cxnSpLocks noChangeShapeType="1"/>
            <a:stCxn id="38" idx="6"/>
            <a:endCxn id="43" idx="2"/>
          </p:cNvCxnSpPr>
          <p:nvPr/>
        </p:nvCxnSpPr>
        <p:spPr bwMode="auto">
          <a:xfrm>
            <a:off x="5629163" y="4176138"/>
            <a:ext cx="1192148" cy="4123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4">
            <a:extLst>
              <a:ext uri="{FF2B5EF4-FFF2-40B4-BE49-F238E27FC236}">
                <a16:creationId xmlns:a16="http://schemas.microsoft.com/office/drawing/2014/main" id="{1949D6C8-AFAD-E74B-B214-18F3290D2C05}"/>
              </a:ext>
            </a:extLst>
          </p:cNvPr>
          <p:cNvCxnSpPr>
            <a:cxnSpLocks noChangeShapeType="1"/>
            <a:stCxn id="38" idx="5"/>
            <a:endCxn id="42" idx="1"/>
          </p:cNvCxnSpPr>
          <p:nvPr/>
        </p:nvCxnSpPr>
        <p:spPr bwMode="auto">
          <a:xfrm>
            <a:off x="5555610" y="4336793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id="{27A19209-6456-8D4C-BDC1-2F5947CB6D2E}"/>
              </a:ext>
            </a:extLst>
          </p:cNvPr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4918460" y="4402945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7">
            <a:extLst>
              <a:ext uri="{FF2B5EF4-FFF2-40B4-BE49-F238E27FC236}">
                <a16:creationId xmlns:a16="http://schemas.microsoft.com/office/drawing/2014/main" id="{1194D404-B58F-FE43-BDAC-9834CC95A494}"/>
              </a:ext>
            </a:extLst>
          </p:cNvPr>
          <p:cNvCxnSpPr>
            <a:cxnSpLocks noChangeShapeType="1"/>
            <a:stCxn id="41" idx="7"/>
            <a:endCxn id="40" idx="2"/>
          </p:cNvCxnSpPr>
          <p:nvPr/>
        </p:nvCxnSpPr>
        <p:spPr bwMode="auto">
          <a:xfrm flipV="1">
            <a:off x="5097091" y="5660693"/>
            <a:ext cx="669627" cy="41667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CB45F623-84BC-AC4F-B927-98EFE3870F25}"/>
              </a:ext>
            </a:extLst>
          </p:cNvPr>
          <p:cNvCxnSpPr>
            <a:cxnSpLocks noChangeShapeType="1"/>
            <a:stCxn id="40" idx="6"/>
            <a:endCxn id="39" idx="1"/>
          </p:cNvCxnSpPr>
          <p:nvPr/>
        </p:nvCxnSpPr>
        <p:spPr bwMode="auto">
          <a:xfrm>
            <a:off x="6271089" y="5660693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9">
            <a:extLst>
              <a:ext uri="{FF2B5EF4-FFF2-40B4-BE49-F238E27FC236}">
                <a16:creationId xmlns:a16="http://schemas.microsoft.com/office/drawing/2014/main" id="{93A08FFD-711D-6949-9A07-2221849D346F}"/>
              </a:ext>
            </a:extLst>
          </p:cNvPr>
          <p:cNvCxnSpPr>
            <a:cxnSpLocks noChangeShapeType="1"/>
            <a:stCxn id="41" idx="6"/>
            <a:endCxn id="39" idx="2"/>
          </p:cNvCxnSpPr>
          <p:nvPr/>
        </p:nvCxnSpPr>
        <p:spPr bwMode="auto">
          <a:xfrm>
            <a:off x="5170645" y="6238020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0">
            <a:extLst>
              <a:ext uri="{FF2B5EF4-FFF2-40B4-BE49-F238E27FC236}">
                <a16:creationId xmlns:a16="http://schemas.microsoft.com/office/drawing/2014/main" id="{A4462BAC-DCEB-1B47-A81C-17B861AB705D}"/>
              </a:ext>
            </a:extLst>
          </p:cNvPr>
          <p:cNvCxnSpPr>
            <a:cxnSpLocks noChangeShapeType="1"/>
            <a:stCxn id="42" idx="6"/>
            <a:endCxn id="43" idx="3"/>
          </p:cNvCxnSpPr>
          <p:nvPr/>
        </p:nvCxnSpPr>
        <p:spPr bwMode="auto">
          <a:xfrm flipV="1">
            <a:off x="6271089" y="4749170"/>
            <a:ext cx="623776" cy="334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1">
            <a:extLst>
              <a:ext uri="{FF2B5EF4-FFF2-40B4-BE49-F238E27FC236}">
                <a16:creationId xmlns:a16="http://schemas.microsoft.com/office/drawing/2014/main" id="{C2E7EFE7-AD0D-FF40-AD01-BFCA12A61240}"/>
              </a:ext>
            </a:extLst>
          </p:cNvPr>
          <p:cNvCxnSpPr>
            <a:cxnSpLocks noChangeShapeType="1"/>
            <a:stCxn id="43" idx="6"/>
            <a:endCxn id="44" idx="3"/>
          </p:cNvCxnSpPr>
          <p:nvPr/>
        </p:nvCxnSpPr>
        <p:spPr bwMode="auto">
          <a:xfrm flipV="1">
            <a:off x="7325681" y="4295556"/>
            <a:ext cx="898887" cy="292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B3110D59-4D70-9E46-87C6-26F367360E1E}"/>
              </a:ext>
            </a:extLst>
          </p:cNvPr>
          <p:cNvCxnSpPr>
            <a:cxnSpLocks noChangeShapeType="1"/>
            <a:stCxn id="43" idx="5"/>
            <a:endCxn id="39" idx="1"/>
          </p:cNvCxnSpPr>
          <p:nvPr/>
        </p:nvCxnSpPr>
        <p:spPr bwMode="auto">
          <a:xfrm>
            <a:off x="7252127" y="4749170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81F19E3C-B6FF-7146-96C5-7F1730EE2B9E}"/>
              </a:ext>
            </a:extLst>
          </p:cNvPr>
          <p:cNvCxnSpPr>
            <a:cxnSpLocks noChangeShapeType="1"/>
            <a:stCxn id="44" idx="4"/>
            <a:endCxn id="39" idx="0"/>
          </p:cNvCxnSpPr>
          <p:nvPr/>
        </p:nvCxnSpPr>
        <p:spPr bwMode="auto">
          <a:xfrm flipH="1">
            <a:off x="8082236" y="4361707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FE28ABCA-F308-7E41-BB8D-3D59F84B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58" y="389262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0F982F2B-8F7B-C648-A6E5-3F25A5FA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315" y="442871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A3ADDFB2-381A-F14A-9A61-179BE377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339777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AAAC286D-1B12-5D42-8DD8-785B6ED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07" y="558337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5EF09745-2D82-BD4F-A126-5FC780F8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796" y="562461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D69153F8-00A7-5F48-B7A8-72E9F1F5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504728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AFEE3291-0794-054F-B593-10F6AA3C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59957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1AC90D39-9754-2C45-BB88-5974841F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30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36A36ACF-0808-9C4B-8F88-CE450CF2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17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7778BE82-0F33-C146-8D6B-230121A35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092" y="422253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74EA5F9D-D60A-0F48-9F76-58383F70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092" y="4387481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2D48F930-090F-2148-8D16-57FFFAC2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44" y="492357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36138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49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28281" y="139259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33539" y="349571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70207" y="2877152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9763" y="345447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70207" y="229982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624799" y="180497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954502" y="13513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78947" y="4441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1359098" y="831593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1432651" y="1578166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1432651" y="1619404"/>
            <a:ext cx="1192148" cy="41237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1359098" y="1780059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721948" y="1846211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900579" y="3103959"/>
            <a:ext cx="669627" cy="416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2074577" y="3103959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974133" y="3681286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2074577" y="2192436"/>
            <a:ext cx="623776" cy="334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3129169" y="1738822"/>
            <a:ext cx="898887" cy="292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3055615" y="2192436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3885724" y="1804973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615246" y="133589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1514803" y="187198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927469" y="84104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2569395" y="302663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056284" y="306787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348877" y="24905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927469" y="343901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643618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4082505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202580" y="166579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440580" y="183074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2248432" y="236683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A8B551-5DCB-2149-96FB-492D64D2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793" y="39493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CEEA1496-17F4-8D47-BB49-9C88889A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051" y="605245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C584F13D-A838-984A-ABDE-E332729C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5433886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08EEB7A2-6DB0-EB42-A4A9-B923EADA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275" y="601121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78A092CF-85B4-B04A-8F8C-2D185288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48565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04E8DE2B-8CBE-DA4A-BD21-6CF9933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311" y="436170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9A0FF3E6-2218-DC4E-82E2-52A4025B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14" y="390809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C7669C41-22AF-6B43-89BC-1168C48A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9" y="300086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09913BB3-B526-B14B-94F6-7713C773A231}"/>
              </a:ext>
            </a:extLst>
          </p:cNvPr>
          <p:cNvCxnSpPr>
            <a:cxnSpLocks noChangeShapeType="1"/>
            <a:stCxn id="38" idx="7"/>
            <a:endCxn id="45" idx="3"/>
          </p:cNvCxnSpPr>
          <p:nvPr/>
        </p:nvCxnSpPr>
        <p:spPr bwMode="auto">
          <a:xfrm flipV="1">
            <a:off x="5555610" y="3388327"/>
            <a:ext cx="1293404" cy="6271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2">
            <a:extLst>
              <a:ext uri="{FF2B5EF4-FFF2-40B4-BE49-F238E27FC236}">
                <a16:creationId xmlns:a16="http://schemas.microsoft.com/office/drawing/2014/main" id="{4C1FAABC-2CF3-2545-AE6B-7683A6EAE60D}"/>
              </a:ext>
            </a:extLst>
          </p:cNvPr>
          <p:cNvCxnSpPr>
            <a:cxnSpLocks noChangeShapeType="1"/>
            <a:stCxn id="38" idx="6"/>
            <a:endCxn id="44" idx="2"/>
          </p:cNvCxnSpPr>
          <p:nvPr/>
        </p:nvCxnSpPr>
        <p:spPr bwMode="auto">
          <a:xfrm flipV="1">
            <a:off x="5629163" y="4134900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3">
            <a:extLst>
              <a:ext uri="{FF2B5EF4-FFF2-40B4-BE49-F238E27FC236}">
                <a16:creationId xmlns:a16="http://schemas.microsoft.com/office/drawing/2014/main" id="{B0159112-2905-C648-BBA8-35580ABA304B}"/>
              </a:ext>
            </a:extLst>
          </p:cNvPr>
          <p:cNvCxnSpPr>
            <a:cxnSpLocks noChangeShapeType="1"/>
            <a:stCxn id="38" idx="6"/>
            <a:endCxn id="43" idx="2"/>
          </p:cNvCxnSpPr>
          <p:nvPr/>
        </p:nvCxnSpPr>
        <p:spPr bwMode="auto">
          <a:xfrm>
            <a:off x="5629163" y="4176138"/>
            <a:ext cx="1192148" cy="4123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4">
            <a:extLst>
              <a:ext uri="{FF2B5EF4-FFF2-40B4-BE49-F238E27FC236}">
                <a16:creationId xmlns:a16="http://schemas.microsoft.com/office/drawing/2014/main" id="{1949D6C8-AFAD-E74B-B214-18F3290D2C05}"/>
              </a:ext>
            </a:extLst>
          </p:cNvPr>
          <p:cNvCxnSpPr>
            <a:cxnSpLocks noChangeShapeType="1"/>
            <a:stCxn id="38" idx="5"/>
            <a:endCxn id="42" idx="1"/>
          </p:cNvCxnSpPr>
          <p:nvPr/>
        </p:nvCxnSpPr>
        <p:spPr bwMode="auto">
          <a:xfrm>
            <a:off x="5555610" y="4336793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id="{27A19209-6456-8D4C-BDC1-2F5947CB6D2E}"/>
              </a:ext>
            </a:extLst>
          </p:cNvPr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4918460" y="4402945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7">
            <a:extLst>
              <a:ext uri="{FF2B5EF4-FFF2-40B4-BE49-F238E27FC236}">
                <a16:creationId xmlns:a16="http://schemas.microsoft.com/office/drawing/2014/main" id="{1194D404-B58F-FE43-BDAC-9834CC95A494}"/>
              </a:ext>
            </a:extLst>
          </p:cNvPr>
          <p:cNvCxnSpPr>
            <a:cxnSpLocks noChangeShapeType="1"/>
            <a:stCxn id="41" idx="7"/>
            <a:endCxn id="40" idx="2"/>
          </p:cNvCxnSpPr>
          <p:nvPr/>
        </p:nvCxnSpPr>
        <p:spPr bwMode="auto">
          <a:xfrm flipV="1">
            <a:off x="5097091" y="5660693"/>
            <a:ext cx="669627" cy="41667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CB45F623-84BC-AC4F-B927-98EFE3870F25}"/>
              </a:ext>
            </a:extLst>
          </p:cNvPr>
          <p:cNvCxnSpPr>
            <a:cxnSpLocks noChangeShapeType="1"/>
            <a:stCxn id="40" idx="6"/>
            <a:endCxn id="39" idx="1"/>
          </p:cNvCxnSpPr>
          <p:nvPr/>
        </p:nvCxnSpPr>
        <p:spPr bwMode="auto">
          <a:xfrm>
            <a:off x="6271089" y="5660693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9">
            <a:extLst>
              <a:ext uri="{FF2B5EF4-FFF2-40B4-BE49-F238E27FC236}">
                <a16:creationId xmlns:a16="http://schemas.microsoft.com/office/drawing/2014/main" id="{93A08FFD-711D-6949-9A07-2221849D346F}"/>
              </a:ext>
            </a:extLst>
          </p:cNvPr>
          <p:cNvCxnSpPr>
            <a:cxnSpLocks noChangeShapeType="1"/>
            <a:stCxn id="41" idx="6"/>
            <a:endCxn id="39" idx="2"/>
          </p:cNvCxnSpPr>
          <p:nvPr/>
        </p:nvCxnSpPr>
        <p:spPr bwMode="auto">
          <a:xfrm>
            <a:off x="5170645" y="6238020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0">
            <a:extLst>
              <a:ext uri="{FF2B5EF4-FFF2-40B4-BE49-F238E27FC236}">
                <a16:creationId xmlns:a16="http://schemas.microsoft.com/office/drawing/2014/main" id="{A4462BAC-DCEB-1B47-A81C-17B861AB705D}"/>
              </a:ext>
            </a:extLst>
          </p:cNvPr>
          <p:cNvCxnSpPr>
            <a:cxnSpLocks noChangeShapeType="1"/>
            <a:stCxn id="42" idx="6"/>
            <a:endCxn id="43" idx="3"/>
          </p:cNvCxnSpPr>
          <p:nvPr/>
        </p:nvCxnSpPr>
        <p:spPr bwMode="auto">
          <a:xfrm flipV="1">
            <a:off x="6271089" y="4749170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1">
            <a:extLst>
              <a:ext uri="{FF2B5EF4-FFF2-40B4-BE49-F238E27FC236}">
                <a16:creationId xmlns:a16="http://schemas.microsoft.com/office/drawing/2014/main" id="{C2E7EFE7-AD0D-FF40-AD01-BFCA12A61240}"/>
              </a:ext>
            </a:extLst>
          </p:cNvPr>
          <p:cNvCxnSpPr>
            <a:cxnSpLocks noChangeShapeType="1"/>
            <a:stCxn id="43" idx="6"/>
            <a:endCxn id="44" idx="3"/>
          </p:cNvCxnSpPr>
          <p:nvPr/>
        </p:nvCxnSpPr>
        <p:spPr bwMode="auto">
          <a:xfrm flipV="1">
            <a:off x="7325681" y="4295556"/>
            <a:ext cx="898887" cy="292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B3110D59-4D70-9E46-87C6-26F367360E1E}"/>
              </a:ext>
            </a:extLst>
          </p:cNvPr>
          <p:cNvCxnSpPr>
            <a:cxnSpLocks noChangeShapeType="1"/>
            <a:stCxn id="43" idx="5"/>
            <a:endCxn id="39" idx="1"/>
          </p:cNvCxnSpPr>
          <p:nvPr/>
        </p:nvCxnSpPr>
        <p:spPr bwMode="auto">
          <a:xfrm>
            <a:off x="7252127" y="4749170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81F19E3C-B6FF-7146-96C5-7F1730EE2B9E}"/>
              </a:ext>
            </a:extLst>
          </p:cNvPr>
          <p:cNvCxnSpPr>
            <a:cxnSpLocks noChangeShapeType="1"/>
            <a:stCxn id="44" idx="4"/>
            <a:endCxn id="39" idx="0"/>
          </p:cNvCxnSpPr>
          <p:nvPr/>
        </p:nvCxnSpPr>
        <p:spPr bwMode="auto">
          <a:xfrm flipH="1">
            <a:off x="8082236" y="4361707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FE28ABCA-F308-7E41-BB8D-3D59F84B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58" y="389262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0F982F2B-8F7B-C648-A6E5-3F25A5FA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315" y="442871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A3ADDFB2-381A-F14A-9A61-179BE377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339777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AAAC286D-1B12-5D42-8DD8-785B6ED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07" y="558337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5EF09745-2D82-BD4F-A126-5FC780F8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796" y="562461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D69153F8-00A7-5F48-B7A8-72E9F1F5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504728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AFEE3291-0794-054F-B593-10F6AA3C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59957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1AC90D39-9754-2C45-BB88-5974841F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30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36A36ACF-0808-9C4B-8F88-CE450CF2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17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7778BE82-0F33-C146-8D6B-230121A35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092" y="422253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74EA5F9D-D60A-0F48-9F76-58383F70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092" y="4387481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2D48F930-090F-2148-8D16-57FFFAC2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44" y="492357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9469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Partimos incluyendo en el MST</a:t>
            </a:r>
            <a:br>
              <a:rPr lang="es-CL" sz="4000" dirty="0"/>
            </a:br>
            <a:r>
              <a:rPr lang="es-CL" sz="4000" dirty="0"/>
              <a:t>la arista de menor costo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35425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50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28281" y="139259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33539" y="349571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70207" y="2877152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9763" y="345447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70207" y="229982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624799" y="180497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954502" y="13513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78947" y="4441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1359098" y="831593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1432651" y="1578166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1432651" y="1619404"/>
            <a:ext cx="1192148" cy="41237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1359098" y="1780059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721948" y="1846211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900579" y="3103959"/>
            <a:ext cx="669627" cy="416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2074577" y="3103959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974133" y="3681286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2074577" y="2192436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3129169" y="1738822"/>
            <a:ext cx="898887" cy="292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3055615" y="2192436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3885724" y="1804973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615246" y="133589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1514803" y="187198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927469" y="84104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2569395" y="302663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056284" y="306787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348877" y="24905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927469" y="343901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643618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4082505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202580" y="166579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440580" y="183074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2248432" y="236683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A8B551-5DCB-2149-96FB-492D64D2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793" y="39493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CEEA1496-17F4-8D47-BB49-9C88889A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051" y="605245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C584F13D-A838-984A-ABDE-E332729C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5433886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08EEB7A2-6DB0-EB42-A4A9-B923EADA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275" y="601121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78A092CF-85B4-B04A-8F8C-2D185288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48565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04E8DE2B-8CBE-DA4A-BD21-6CF9933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311" y="436170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9A0FF3E6-2218-DC4E-82E2-52A4025B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14" y="390809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C7669C41-22AF-6B43-89BC-1168C48A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9" y="300086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09913BB3-B526-B14B-94F6-7713C773A231}"/>
              </a:ext>
            </a:extLst>
          </p:cNvPr>
          <p:cNvCxnSpPr>
            <a:cxnSpLocks noChangeShapeType="1"/>
            <a:stCxn id="38" idx="7"/>
            <a:endCxn id="45" idx="3"/>
          </p:cNvCxnSpPr>
          <p:nvPr/>
        </p:nvCxnSpPr>
        <p:spPr bwMode="auto">
          <a:xfrm flipV="1">
            <a:off x="5555610" y="3388327"/>
            <a:ext cx="1293404" cy="6271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2">
            <a:extLst>
              <a:ext uri="{FF2B5EF4-FFF2-40B4-BE49-F238E27FC236}">
                <a16:creationId xmlns:a16="http://schemas.microsoft.com/office/drawing/2014/main" id="{4C1FAABC-2CF3-2545-AE6B-7683A6EAE60D}"/>
              </a:ext>
            </a:extLst>
          </p:cNvPr>
          <p:cNvCxnSpPr>
            <a:cxnSpLocks noChangeShapeType="1"/>
            <a:stCxn id="38" idx="6"/>
            <a:endCxn id="44" idx="2"/>
          </p:cNvCxnSpPr>
          <p:nvPr/>
        </p:nvCxnSpPr>
        <p:spPr bwMode="auto">
          <a:xfrm flipV="1">
            <a:off x="5629163" y="4134900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3">
            <a:extLst>
              <a:ext uri="{FF2B5EF4-FFF2-40B4-BE49-F238E27FC236}">
                <a16:creationId xmlns:a16="http://schemas.microsoft.com/office/drawing/2014/main" id="{B0159112-2905-C648-BBA8-35580ABA304B}"/>
              </a:ext>
            </a:extLst>
          </p:cNvPr>
          <p:cNvCxnSpPr>
            <a:cxnSpLocks noChangeShapeType="1"/>
            <a:stCxn id="38" idx="6"/>
            <a:endCxn id="43" idx="2"/>
          </p:cNvCxnSpPr>
          <p:nvPr/>
        </p:nvCxnSpPr>
        <p:spPr bwMode="auto">
          <a:xfrm>
            <a:off x="5629163" y="4176138"/>
            <a:ext cx="1192148" cy="4123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4">
            <a:extLst>
              <a:ext uri="{FF2B5EF4-FFF2-40B4-BE49-F238E27FC236}">
                <a16:creationId xmlns:a16="http://schemas.microsoft.com/office/drawing/2014/main" id="{1949D6C8-AFAD-E74B-B214-18F3290D2C05}"/>
              </a:ext>
            </a:extLst>
          </p:cNvPr>
          <p:cNvCxnSpPr>
            <a:cxnSpLocks noChangeShapeType="1"/>
            <a:stCxn id="38" idx="5"/>
            <a:endCxn id="42" idx="1"/>
          </p:cNvCxnSpPr>
          <p:nvPr/>
        </p:nvCxnSpPr>
        <p:spPr bwMode="auto">
          <a:xfrm>
            <a:off x="5555610" y="4336793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id="{27A19209-6456-8D4C-BDC1-2F5947CB6D2E}"/>
              </a:ext>
            </a:extLst>
          </p:cNvPr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4918460" y="4402945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7">
            <a:extLst>
              <a:ext uri="{FF2B5EF4-FFF2-40B4-BE49-F238E27FC236}">
                <a16:creationId xmlns:a16="http://schemas.microsoft.com/office/drawing/2014/main" id="{1194D404-B58F-FE43-BDAC-9834CC95A494}"/>
              </a:ext>
            </a:extLst>
          </p:cNvPr>
          <p:cNvCxnSpPr>
            <a:cxnSpLocks noChangeShapeType="1"/>
            <a:stCxn id="41" idx="7"/>
            <a:endCxn id="40" idx="2"/>
          </p:cNvCxnSpPr>
          <p:nvPr/>
        </p:nvCxnSpPr>
        <p:spPr bwMode="auto">
          <a:xfrm flipV="1">
            <a:off x="5097091" y="5660693"/>
            <a:ext cx="669627" cy="41667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CB45F623-84BC-AC4F-B927-98EFE3870F25}"/>
              </a:ext>
            </a:extLst>
          </p:cNvPr>
          <p:cNvCxnSpPr>
            <a:cxnSpLocks noChangeShapeType="1"/>
            <a:stCxn id="40" idx="6"/>
            <a:endCxn id="39" idx="1"/>
          </p:cNvCxnSpPr>
          <p:nvPr/>
        </p:nvCxnSpPr>
        <p:spPr bwMode="auto">
          <a:xfrm>
            <a:off x="6271089" y="5660693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9">
            <a:extLst>
              <a:ext uri="{FF2B5EF4-FFF2-40B4-BE49-F238E27FC236}">
                <a16:creationId xmlns:a16="http://schemas.microsoft.com/office/drawing/2014/main" id="{93A08FFD-711D-6949-9A07-2221849D346F}"/>
              </a:ext>
            </a:extLst>
          </p:cNvPr>
          <p:cNvCxnSpPr>
            <a:cxnSpLocks noChangeShapeType="1"/>
            <a:stCxn id="41" idx="6"/>
            <a:endCxn id="39" idx="2"/>
          </p:cNvCxnSpPr>
          <p:nvPr/>
        </p:nvCxnSpPr>
        <p:spPr bwMode="auto">
          <a:xfrm>
            <a:off x="5170645" y="6238020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0">
            <a:extLst>
              <a:ext uri="{FF2B5EF4-FFF2-40B4-BE49-F238E27FC236}">
                <a16:creationId xmlns:a16="http://schemas.microsoft.com/office/drawing/2014/main" id="{A4462BAC-DCEB-1B47-A81C-17B861AB705D}"/>
              </a:ext>
            </a:extLst>
          </p:cNvPr>
          <p:cNvCxnSpPr>
            <a:cxnSpLocks noChangeShapeType="1"/>
            <a:stCxn id="42" idx="6"/>
            <a:endCxn id="43" idx="3"/>
          </p:cNvCxnSpPr>
          <p:nvPr/>
        </p:nvCxnSpPr>
        <p:spPr bwMode="auto">
          <a:xfrm flipV="1">
            <a:off x="6271089" y="4749170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1">
            <a:extLst>
              <a:ext uri="{FF2B5EF4-FFF2-40B4-BE49-F238E27FC236}">
                <a16:creationId xmlns:a16="http://schemas.microsoft.com/office/drawing/2014/main" id="{C2E7EFE7-AD0D-FF40-AD01-BFCA12A61240}"/>
              </a:ext>
            </a:extLst>
          </p:cNvPr>
          <p:cNvCxnSpPr>
            <a:cxnSpLocks noChangeShapeType="1"/>
            <a:stCxn id="43" idx="6"/>
            <a:endCxn id="44" idx="3"/>
          </p:cNvCxnSpPr>
          <p:nvPr/>
        </p:nvCxnSpPr>
        <p:spPr bwMode="auto">
          <a:xfrm flipV="1">
            <a:off x="7325681" y="4295556"/>
            <a:ext cx="898887" cy="2929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B3110D59-4D70-9E46-87C6-26F367360E1E}"/>
              </a:ext>
            </a:extLst>
          </p:cNvPr>
          <p:cNvCxnSpPr>
            <a:cxnSpLocks noChangeShapeType="1"/>
            <a:stCxn id="43" idx="5"/>
            <a:endCxn id="39" idx="1"/>
          </p:cNvCxnSpPr>
          <p:nvPr/>
        </p:nvCxnSpPr>
        <p:spPr bwMode="auto">
          <a:xfrm>
            <a:off x="7252127" y="4749170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81F19E3C-B6FF-7146-96C5-7F1730EE2B9E}"/>
              </a:ext>
            </a:extLst>
          </p:cNvPr>
          <p:cNvCxnSpPr>
            <a:cxnSpLocks noChangeShapeType="1"/>
            <a:stCxn id="44" idx="4"/>
            <a:endCxn id="39" idx="0"/>
          </p:cNvCxnSpPr>
          <p:nvPr/>
        </p:nvCxnSpPr>
        <p:spPr bwMode="auto">
          <a:xfrm flipH="1">
            <a:off x="8082236" y="4361707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FE28ABCA-F308-7E41-BB8D-3D59F84B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58" y="389262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0F982F2B-8F7B-C648-A6E5-3F25A5FA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315" y="442871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A3ADDFB2-381A-F14A-9A61-179BE377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339777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AAAC286D-1B12-5D42-8DD8-785B6ED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07" y="558337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5EF09745-2D82-BD4F-A126-5FC780F8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796" y="562461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D69153F8-00A7-5F48-B7A8-72E9F1F5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504728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AFEE3291-0794-054F-B593-10F6AA3C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59957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1AC90D39-9754-2C45-BB88-5974841F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30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36A36ACF-0808-9C4B-8F88-CE450CF2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17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7778BE82-0F33-C146-8D6B-230121A35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092" y="422253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74EA5F9D-D60A-0F48-9F76-58383F70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092" y="4387481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2D48F930-090F-2148-8D16-57FFFAC2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44" y="492357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19090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51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28281" y="139259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33539" y="349571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70207" y="2877152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9763" y="345447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70207" y="229982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624799" y="180497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954502" y="13513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78947" y="4441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1359098" y="831593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1432651" y="1578166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1432651" y="1619404"/>
            <a:ext cx="1192148" cy="41237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1359098" y="1780059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721948" y="1846211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900579" y="3103959"/>
            <a:ext cx="669627" cy="416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2074577" y="3103959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974133" y="3681286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2074577" y="2192436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3129169" y="1738822"/>
            <a:ext cx="898887" cy="2929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3055615" y="2192436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3885724" y="1804973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615246" y="133589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1514803" y="187198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927469" y="84104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2569395" y="302663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056284" y="306787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348877" y="24905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927469" y="343901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643618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4082505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202580" y="166579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440580" y="183074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2248432" y="236683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A8B551-5DCB-2149-96FB-492D64D2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793" y="39493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CEEA1496-17F4-8D47-BB49-9C88889A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051" y="605245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C584F13D-A838-984A-ABDE-E332729C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5433886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08EEB7A2-6DB0-EB42-A4A9-B923EADA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275" y="601121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78A092CF-85B4-B04A-8F8C-2D185288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48565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04E8DE2B-8CBE-DA4A-BD21-6CF9933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311" y="436170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9A0FF3E6-2218-DC4E-82E2-52A4025B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14" y="390809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C7669C41-22AF-6B43-89BC-1168C48A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9" y="300086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09913BB3-B526-B14B-94F6-7713C773A231}"/>
              </a:ext>
            </a:extLst>
          </p:cNvPr>
          <p:cNvCxnSpPr>
            <a:cxnSpLocks noChangeShapeType="1"/>
            <a:stCxn id="38" idx="7"/>
            <a:endCxn id="45" idx="3"/>
          </p:cNvCxnSpPr>
          <p:nvPr/>
        </p:nvCxnSpPr>
        <p:spPr bwMode="auto">
          <a:xfrm flipV="1">
            <a:off x="5555610" y="3388327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2">
            <a:extLst>
              <a:ext uri="{FF2B5EF4-FFF2-40B4-BE49-F238E27FC236}">
                <a16:creationId xmlns:a16="http://schemas.microsoft.com/office/drawing/2014/main" id="{4C1FAABC-2CF3-2545-AE6B-7683A6EAE60D}"/>
              </a:ext>
            </a:extLst>
          </p:cNvPr>
          <p:cNvCxnSpPr>
            <a:cxnSpLocks noChangeShapeType="1"/>
            <a:stCxn id="38" idx="6"/>
            <a:endCxn id="44" idx="2"/>
          </p:cNvCxnSpPr>
          <p:nvPr/>
        </p:nvCxnSpPr>
        <p:spPr bwMode="auto">
          <a:xfrm flipV="1">
            <a:off x="5629163" y="4134900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3">
            <a:extLst>
              <a:ext uri="{FF2B5EF4-FFF2-40B4-BE49-F238E27FC236}">
                <a16:creationId xmlns:a16="http://schemas.microsoft.com/office/drawing/2014/main" id="{B0159112-2905-C648-BBA8-35580ABA304B}"/>
              </a:ext>
            </a:extLst>
          </p:cNvPr>
          <p:cNvCxnSpPr>
            <a:cxnSpLocks noChangeShapeType="1"/>
            <a:stCxn id="38" idx="6"/>
            <a:endCxn id="43" idx="2"/>
          </p:cNvCxnSpPr>
          <p:nvPr/>
        </p:nvCxnSpPr>
        <p:spPr bwMode="auto">
          <a:xfrm>
            <a:off x="5629163" y="4176138"/>
            <a:ext cx="1192148" cy="4123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4">
            <a:extLst>
              <a:ext uri="{FF2B5EF4-FFF2-40B4-BE49-F238E27FC236}">
                <a16:creationId xmlns:a16="http://schemas.microsoft.com/office/drawing/2014/main" id="{1949D6C8-AFAD-E74B-B214-18F3290D2C05}"/>
              </a:ext>
            </a:extLst>
          </p:cNvPr>
          <p:cNvCxnSpPr>
            <a:cxnSpLocks noChangeShapeType="1"/>
            <a:stCxn id="38" idx="5"/>
            <a:endCxn id="42" idx="1"/>
          </p:cNvCxnSpPr>
          <p:nvPr/>
        </p:nvCxnSpPr>
        <p:spPr bwMode="auto">
          <a:xfrm>
            <a:off x="5555610" y="4336793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id="{27A19209-6456-8D4C-BDC1-2F5947CB6D2E}"/>
              </a:ext>
            </a:extLst>
          </p:cNvPr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4918460" y="4402945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7">
            <a:extLst>
              <a:ext uri="{FF2B5EF4-FFF2-40B4-BE49-F238E27FC236}">
                <a16:creationId xmlns:a16="http://schemas.microsoft.com/office/drawing/2014/main" id="{1194D404-B58F-FE43-BDAC-9834CC95A494}"/>
              </a:ext>
            </a:extLst>
          </p:cNvPr>
          <p:cNvCxnSpPr>
            <a:cxnSpLocks noChangeShapeType="1"/>
            <a:stCxn id="41" idx="7"/>
            <a:endCxn id="40" idx="2"/>
          </p:cNvCxnSpPr>
          <p:nvPr/>
        </p:nvCxnSpPr>
        <p:spPr bwMode="auto">
          <a:xfrm flipV="1">
            <a:off x="5097091" y="5660693"/>
            <a:ext cx="669627" cy="41667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CB45F623-84BC-AC4F-B927-98EFE3870F25}"/>
              </a:ext>
            </a:extLst>
          </p:cNvPr>
          <p:cNvCxnSpPr>
            <a:cxnSpLocks noChangeShapeType="1"/>
            <a:stCxn id="40" idx="6"/>
            <a:endCxn id="39" idx="1"/>
          </p:cNvCxnSpPr>
          <p:nvPr/>
        </p:nvCxnSpPr>
        <p:spPr bwMode="auto">
          <a:xfrm>
            <a:off x="6271089" y="5660693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9">
            <a:extLst>
              <a:ext uri="{FF2B5EF4-FFF2-40B4-BE49-F238E27FC236}">
                <a16:creationId xmlns:a16="http://schemas.microsoft.com/office/drawing/2014/main" id="{93A08FFD-711D-6949-9A07-2221849D346F}"/>
              </a:ext>
            </a:extLst>
          </p:cNvPr>
          <p:cNvCxnSpPr>
            <a:cxnSpLocks noChangeShapeType="1"/>
            <a:stCxn id="41" idx="6"/>
            <a:endCxn id="39" idx="2"/>
          </p:cNvCxnSpPr>
          <p:nvPr/>
        </p:nvCxnSpPr>
        <p:spPr bwMode="auto">
          <a:xfrm>
            <a:off x="5170645" y="6238020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0">
            <a:extLst>
              <a:ext uri="{FF2B5EF4-FFF2-40B4-BE49-F238E27FC236}">
                <a16:creationId xmlns:a16="http://schemas.microsoft.com/office/drawing/2014/main" id="{A4462BAC-DCEB-1B47-A81C-17B861AB705D}"/>
              </a:ext>
            </a:extLst>
          </p:cNvPr>
          <p:cNvCxnSpPr>
            <a:cxnSpLocks noChangeShapeType="1"/>
            <a:stCxn id="42" idx="6"/>
            <a:endCxn id="43" idx="3"/>
          </p:cNvCxnSpPr>
          <p:nvPr/>
        </p:nvCxnSpPr>
        <p:spPr bwMode="auto">
          <a:xfrm flipV="1">
            <a:off x="6271089" y="4749170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1">
            <a:extLst>
              <a:ext uri="{FF2B5EF4-FFF2-40B4-BE49-F238E27FC236}">
                <a16:creationId xmlns:a16="http://schemas.microsoft.com/office/drawing/2014/main" id="{C2E7EFE7-AD0D-FF40-AD01-BFCA12A61240}"/>
              </a:ext>
            </a:extLst>
          </p:cNvPr>
          <p:cNvCxnSpPr>
            <a:cxnSpLocks noChangeShapeType="1"/>
            <a:stCxn id="43" idx="6"/>
            <a:endCxn id="44" idx="3"/>
          </p:cNvCxnSpPr>
          <p:nvPr/>
        </p:nvCxnSpPr>
        <p:spPr bwMode="auto">
          <a:xfrm flipV="1">
            <a:off x="7325681" y="4295556"/>
            <a:ext cx="898887" cy="2929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B3110D59-4D70-9E46-87C6-26F367360E1E}"/>
              </a:ext>
            </a:extLst>
          </p:cNvPr>
          <p:cNvCxnSpPr>
            <a:cxnSpLocks noChangeShapeType="1"/>
            <a:stCxn id="43" idx="5"/>
            <a:endCxn id="39" idx="1"/>
          </p:cNvCxnSpPr>
          <p:nvPr/>
        </p:nvCxnSpPr>
        <p:spPr bwMode="auto">
          <a:xfrm>
            <a:off x="7252127" y="4749170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81F19E3C-B6FF-7146-96C5-7F1730EE2B9E}"/>
              </a:ext>
            </a:extLst>
          </p:cNvPr>
          <p:cNvCxnSpPr>
            <a:cxnSpLocks noChangeShapeType="1"/>
            <a:stCxn id="44" idx="4"/>
            <a:endCxn id="39" idx="0"/>
          </p:cNvCxnSpPr>
          <p:nvPr/>
        </p:nvCxnSpPr>
        <p:spPr bwMode="auto">
          <a:xfrm flipH="1">
            <a:off x="8082236" y="4361707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FE28ABCA-F308-7E41-BB8D-3D59F84B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58" y="389262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0F982F2B-8F7B-C648-A6E5-3F25A5FA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315" y="442871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A3ADDFB2-381A-F14A-9A61-179BE377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339777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AAAC286D-1B12-5D42-8DD8-785B6ED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07" y="558337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5EF09745-2D82-BD4F-A126-5FC780F8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796" y="562461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D69153F8-00A7-5F48-B7A8-72E9F1F5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504728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AFEE3291-0794-054F-B593-10F6AA3C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59957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1AC90D39-9754-2C45-BB88-5974841F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30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36A36ACF-0808-9C4B-8F88-CE450CF2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17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7778BE82-0F33-C146-8D6B-230121A35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092" y="422253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74EA5F9D-D60A-0F48-9F76-58383F70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092" y="4387481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2D48F930-090F-2148-8D16-57FFFAC2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44" y="492357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19370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52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28281" y="139259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33539" y="349571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70207" y="2877152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9763" y="345447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70207" y="229982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624799" y="180497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954502" y="13513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78947" y="4441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1359098" y="831593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1432651" y="1578166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1432651" y="1619404"/>
            <a:ext cx="1192148" cy="41237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1359098" y="1780059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721948" y="1846211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900579" y="3103959"/>
            <a:ext cx="669627" cy="416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2074577" y="3103959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974133" y="3681286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2074577" y="2192436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3129169" y="1738822"/>
            <a:ext cx="898887" cy="2929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3055615" y="2192436"/>
            <a:ext cx="651478" cy="136943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3885724" y="1804973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615246" y="133589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1514803" y="187198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927469" y="84104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2569395" y="302663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056284" y="306787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348877" y="24905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927469" y="343901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643618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4082505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202580" y="166579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440580" y="183074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2248432" y="236683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A8B551-5DCB-2149-96FB-492D64D2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793" y="39493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CEEA1496-17F4-8D47-BB49-9C88889A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051" y="605245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C584F13D-A838-984A-ABDE-E332729C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5433886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08EEB7A2-6DB0-EB42-A4A9-B923EADA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275" y="601121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78A092CF-85B4-B04A-8F8C-2D185288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48565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04E8DE2B-8CBE-DA4A-BD21-6CF9933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311" y="436170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9A0FF3E6-2218-DC4E-82E2-52A4025B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14" y="390809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C7669C41-22AF-6B43-89BC-1168C48A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9" y="300086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09913BB3-B526-B14B-94F6-7713C773A231}"/>
              </a:ext>
            </a:extLst>
          </p:cNvPr>
          <p:cNvCxnSpPr>
            <a:cxnSpLocks noChangeShapeType="1"/>
            <a:stCxn id="38" idx="7"/>
            <a:endCxn id="45" idx="3"/>
          </p:cNvCxnSpPr>
          <p:nvPr/>
        </p:nvCxnSpPr>
        <p:spPr bwMode="auto">
          <a:xfrm flipV="1">
            <a:off x="5555610" y="3388327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2">
            <a:extLst>
              <a:ext uri="{FF2B5EF4-FFF2-40B4-BE49-F238E27FC236}">
                <a16:creationId xmlns:a16="http://schemas.microsoft.com/office/drawing/2014/main" id="{4C1FAABC-2CF3-2545-AE6B-7683A6EAE60D}"/>
              </a:ext>
            </a:extLst>
          </p:cNvPr>
          <p:cNvCxnSpPr>
            <a:cxnSpLocks noChangeShapeType="1"/>
            <a:stCxn id="38" idx="6"/>
            <a:endCxn id="44" idx="2"/>
          </p:cNvCxnSpPr>
          <p:nvPr/>
        </p:nvCxnSpPr>
        <p:spPr bwMode="auto">
          <a:xfrm flipV="1">
            <a:off x="5629163" y="4134900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3">
            <a:extLst>
              <a:ext uri="{FF2B5EF4-FFF2-40B4-BE49-F238E27FC236}">
                <a16:creationId xmlns:a16="http://schemas.microsoft.com/office/drawing/2014/main" id="{B0159112-2905-C648-BBA8-35580ABA304B}"/>
              </a:ext>
            </a:extLst>
          </p:cNvPr>
          <p:cNvCxnSpPr>
            <a:cxnSpLocks noChangeShapeType="1"/>
            <a:stCxn id="38" idx="6"/>
            <a:endCxn id="43" idx="2"/>
          </p:cNvCxnSpPr>
          <p:nvPr/>
        </p:nvCxnSpPr>
        <p:spPr bwMode="auto">
          <a:xfrm>
            <a:off x="5629163" y="4176138"/>
            <a:ext cx="1192148" cy="41237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4">
            <a:extLst>
              <a:ext uri="{FF2B5EF4-FFF2-40B4-BE49-F238E27FC236}">
                <a16:creationId xmlns:a16="http://schemas.microsoft.com/office/drawing/2014/main" id="{1949D6C8-AFAD-E74B-B214-18F3290D2C05}"/>
              </a:ext>
            </a:extLst>
          </p:cNvPr>
          <p:cNvCxnSpPr>
            <a:cxnSpLocks noChangeShapeType="1"/>
            <a:stCxn id="38" idx="5"/>
            <a:endCxn id="42" idx="1"/>
          </p:cNvCxnSpPr>
          <p:nvPr/>
        </p:nvCxnSpPr>
        <p:spPr bwMode="auto">
          <a:xfrm>
            <a:off x="5555610" y="4336793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id="{27A19209-6456-8D4C-BDC1-2F5947CB6D2E}"/>
              </a:ext>
            </a:extLst>
          </p:cNvPr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4918460" y="4402945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7">
            <a:extLst>
              <a:ext uri="{FF2B5EF4-FFF2-40B4-BE49-F238E27FC236}">
                <a16:creationId xmlns:a16="http://schemas.microsoft.com/office/drawing/2014/main" id="{1194D404-B58F-FE43-BDAC-9834CC95A494}"/>
              </a:ext>
            </a:extLst>
          </p:cNvPr>
          <p:cNvCxnSpPr>
            <a:cxnSpLocks noChangeShapeType="1"/>
            <a:stCxn id="41" idx="7"/>
            <a:endCxn id="40" idx="2"/>
          </p:cNvCxnSpPr>
          <p:nvPr/>
        </p:nvCxnSpPr>
        <p:spPr bwMode="auto">
          <a:xfrm flipV="1">
            <a:off x="5097091" y="5660693"/>
            <a:ext cx="669627" cy="41667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CB45F623-84BC-AC4F-B927-98EFE3870F25}"/>
              </a:ext>
            </a:extLst>
          </p:cNvPr>
          <p:cNvCxnSpPr>
            <a:cxnSpLocks noChangeShapeType="1"/>
            <a:stCxn id="40" idx="6"/>
            <a:endCxn id="39" idx="1"/>
          </p:cNvCxnSpPr>
          <p:nvPr/>
        </p:nvCxnSpPr>
        <p:spPr bwMode="auto">
          <a:xfrm>
            <a:off x="6271089" y="5660693"/>
            <a:ext cx="1632516" cy="4579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9">
            <a:extLst>
              <a:ext uri="{FF2B5EF4-FFF2-40B4-BE49-F238E27FC236}">
                <a16:creationId xmlns:a16="http://schemas.microsoft.com/office/drawing/2014/main" id="{93A08FFD-711D-6949-9A07-2221849D346F}"/>
              </a:ext>
            </a:extLst>
          </p:cNvPr>
          <p:cNvCxnSpPr>
            <a:cxnSpLocks noChangeShapeType="1"/>
            <a:stCxn id="41" idx="6"/>
            <a:endCxn id="39" idx="2"/>
          </p:cNvCxnSpPr>
          <p:nvPr/>
        </p:nvCxnSpPr>
        <p:spPr bwMode="auto">
          <a:xfrm>
            <a:off x="5170645" y="6238020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0">
            <a:extLst>
              <a:ext uri="{FF2B5EF4-FFF2-40B4-BE49-F238E27FC236}">
                <a16:creationId xmlns:a16="http://schemas.microsoft.com/office/drawing/2014/main" id="{A4462BAC-DCEB-1B47-A81C-17B861AB705D}"/>
              </a:ext>
            </a:extLst>
          </p:cNvPr>
          <p:cNvCxnSpPr>
            <a:cxnSpLocks noChangeShapeType="1"/>
            <a:stCxn id="42" idx="6"/>
            <a:endCxn id="43" idx="3"/>
          </p:cNvCxnSpPr>
          <p:nvPr/>
        </p:nvCxnSpPr>
        <p:spPr bwMode="auto">
          <a:xfrm flipV="1">
            <a:off x="6271089" y="4749170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1">
            <a:extLst>
              <a:ext uri="{FF2B5EF4-FFF2-40B4-BE49-F238E27FC236}">
                <a16:creationId xmlns:a16="http://schemas.microsoft.com/office/drawing/2014/main" id="{C2E7EFE7-AD0D-FF40-AD01-BFCA12A61240}"/>
              </a:ext>
            </a:extLst>
          </p:cNvPr>
          <p:cNvCxnSpPr>
            <a:cxnSpLocks noChangeShapeType="1"/>
            <a:stCxn id="43" idx="6"/>
            <a:endCxn id="44" idx="3"/>
          </p:cNvCxnSpPr>
          <p:nvPr/>
        </p:nvCxnSpPr>
        <p:spPr bwMode="auto">
          <a:xfrm flipV="1">
            <a:off x="7325681" y="4295556"/>
            <a:ext cx="898887" cy="2929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B3110D59-4D70-9E46-87C6-26F367360E1E}"/>
              </a:ext>
            </a:extLst>
          </p:cNvPr>
          <p:cNvCxnSpPr>
            <a:cxnSpLocks noChangeShapeType="1"/>
            <a:stCxn id="43" idx="5"/>
            <a:endCxn id="39" idx="1"/>
          </p:cNvCxnSpPr>
          <p:nvPr/>
        </p:nvCxnSpPr>
        <p:spPr bwMode="auto">
          <a:xfrm>
            <a:off x="7252127" y="4749170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81F19E3C-B6FF-7146-96C5-7F1730EE2B9E}"/>
              </a:ext>
            </a:extLst>
          </p:cNvPr>
          <p:cNvCxnSpPr>
            <a:cxnSpLocks noChangeShapeType="1"/>
            <a:stCxn id="44" idx="4"/>
            <a:endCxn id="39" idx="0"/>
          </p:cNvCxnSpPr>
          <p:nvPr/>
        </p:nvCxnSpPr>
        <p:spPr bwMode="auto">
          <a:xfrm flipH="1">
            <a:off x="8082236" y="4361707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FE28ABCA-F308-7E41-BB8D-3D59F84B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58" y="389262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0F982F2B-8F7B-C648-A6E5-3F25A5FA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315" y="442871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A3ADDFB2-381A-F14A-9A61-179BE377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339777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AAAC286D-1B12-5D42-8DD8-785B6ED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07" y="558337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5EF09745-2D82-BD4F-A126-5FC780F8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796" y="562461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D69153F8-00A7-5F48-B7A8-72E9F1F5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504728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AFEE3291-0794-054F-B593-10F6AA3C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59957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1AC90D39-9754-2C45-BB88-5974841F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30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36A36ACF-0808-9C4B-8F88-CE450CF2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17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7778BE82-0F33-C146-8D6B-230121A35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092" y="422253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74EA5F9D-D60A-0F48-9F76-58383F70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092" y="4387481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2D48F930-090F-2148-8D16-57FFFAC2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44" y="492357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75225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53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28281" y="139259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33539" y="349571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70207" y="2877152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9763" y="345447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70207" y="229982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624799" y="180497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954502" y="13513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78947" y="4441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1359098" y="831593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1432651" y="1578166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1432651" y="1619404"/>
            <a:ext cx="1192148" cy="41237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1359098" y="1780059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721948" y="1846211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900579" y="3103959"/>
            <a:ext cx="669627" cy="416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2074577" y="3103959"/>
            <a:ext cx="1632516" cy="45791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974133" y="3681286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2074577" y="2192436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3129169" y="1738822"/>
            <a:ext cx="898887" cy="2929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3055615" y="2192436"/>
            <a:ext cx="651478" cy="136943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3885724" y="1804973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615246" y="133589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1514803" y="187198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927469" y="84104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2569395" y="302663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056284" y="306787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348877" y="24905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927469" y="343901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643618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4082505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202580" y="166579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440580" y="183074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2248432" y="236683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A8B551-5DCB-2149-96FB-492D64D2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793" y="39493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CEEA1496-17F4-8D47-BB49-9C88889A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051" y="605245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C584F13D-A838-984A-ABDE-E332729C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5433886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08EEB7A2-6DB0-EB42-A4A9-B923EADA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275" y="601121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78A092CF-85B4-B04A-8F8C-2D185288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48565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04E8DE2B-8CBE-DA4A-BD21-6CF9933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311" y="436170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9A0FF3E6-2218-DC4E-82E2-52A4025B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14" y="390809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C7669C41-22AF-6B43-89BC-1168C48A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9" y="300086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09913BB3-B526-B14B-94F6-7713C773A231}"/>
              </a:ext>
            </a:extLst>
          </p:cNvPr>
          <p:cNvCxnSpPr>
            <a:cxnSpLocks noChangeShapeType="1"/>
            <a:stCxn id="38" idx="7"/>
            <a:endCxn id="45" idx="3"/>
          </p:cNvCxnSpPr>
          <p:nvPr/>
        </p:nvCxnSpPr>
        <p:spPr bwMode="auto">
          <a:xfrm flipV="1">
            <a:off x="5555610" y="3388327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2">
            <a:extLst>
              <a:ext uri="{FF2B5EF4-FFF2-40B4-BE49-F238E27FC236}">
                <a16:creationId xmlns:a16="http://schemas.microsoft.com/office/drawing/2014/main" id="{4C1FAABC-2CF3-2545-AE6B-7683A6EAE60D}"/>
              </a:ext>
            </a:extLst>
          </p:cNvPr>
          <p:cNvCxnSpPr>
            <a:cxnSpLocks noChangeShapeType="1"/>
            <a:stCxn id="38" idx="6"/>
            <a:endCxn id="44" idx="2"/>
          </p:cNvCxnSpPr>
          <p:nvPr/>
        </p:nvCxnSpPr>
        <p:spPr bwMode="auto">
          <a:xfrm flipV="1">
            <a:off x="5629163" y="4134900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3">
            <a:extLst>
              <a:ext uri="{FF2B5EF4-FFF2-40B4-BE49-F238E27FC236}">
                <a16:creationId xmlns:a16="http://schemas.microsoft.com/office/drawing/2014/main" id="{B0159112-2905-C648-BBA8-35580ABA304B}"/>
              </a:ext>
            </a:extLst>
          </p:cNvPr>
          <p:cNvCxnSpPr>
            <a:cxnSpLocks noChangeShapeType="1"/>
            <a:stCxn id="38" idx="6"/>
            <a:endCxn id="43" idx="2"/>
          </p:cNvCxnSpPr>
          <p:nvPr/>
        </p:nvCxnSpPr>
        <p:spPr bwMode="auto">
          <a:xfrm>
            <a:off x="5629163" y="4176138"/>
            <a:ext cx="1192148" cy="41237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4">
            <a:extLst>
              <a:ext uri="{FF2B5EF4-FFF2-40B4-BE49-F238E27FC236}">
                <a16:creationId xmlns:a16="http://schemas.microsoft.com/office/drawing/2014/main" id="{1949D6C8-AFAD-E74B-B214-18F3290D2C05}"/>
              </a:ext>
            </a:extLst>
          </p:cNvPr>
          <p:cNvCxnSpPr>
            <a:cxnSpLocks noChangeShapeType="1"/>
            <a:stCxn id="38" idx="5"/>
            <a:endCxn id="42" idx="1"/>
          </p:cNvCxnSpPr>
          <p:nvPr/>
        </p:nvCxnSpPr>
        <p:spPr bwMode="auto">
          <a:xfrm>
            <a:off x="5555610" y="4336793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id="{27A19209-6456-8D4C-BDC1-2F5947CB6D2E}"/>
              </a:ext>
            </a:extLst>
          </p:cNvPr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4918460" y="4402945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7">
            <a:extLst>
              <a:ext uri="{FF2B5EF4-FFF2-40B4-BE49-F238E27FC236}">
                <a16:creationId xmlns:a16="http://schemas.microsoft.com/office/drawing/2014/main" id="{1194D404-B58F-FE43-BDAC-9834CC95A494}"/>
              </a:ext>
            </a:extLst>
          </p:cNvPr>
          <p:cNvCxnSpPr>
            <a:cxnSpLocks noChangeShapeType="1"/>
            <a:stCxn id="41" idx="7"/>
            <a:endCxn id="40" idx="2"/>
          </p:cNvCxnSpPr>
          <p:nvPr/>
        </p:nvCxnSpPr>
        <p:spPr bwMode="auto">
          <a:xfrm flipV="1">
            <a:off x="5097091" y="5660693"/>
            <a:ext cx="669627" cy="41667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CB45F623-84BC-AC4F-B927-98EFE3870F25}"/>
              </a:ext>
            </a:extLst>
          </p:cNvPr>
          <p:cNvCxnSpPr>
            <a:cxnSpLocks noChangeShapeType="1"/>
            <a:stCxn id="40" idx="6"/>
            <a:endCxn id="39" idx="1"/>
          </p:cNvCxnSpPr>
          <p:nvPr/>
        </p:nvCxnSpPr>
        <p:spPr bwMode="auto">
          <a:xfrm>
            <a:off x="6271089" y="5660693"/>
            <a:ext cx="1632516" cy="45791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9">
            <a:extLst>
              <a:ext uri="{FF2B5EF4-FFF2-40B4-BE49-F238E27FC236}">
                <a16:creationId xmlns:a16="http://schemas.microsoft.com/office/drawing/2014/main" id="{93A08FFD-711D-6949-9A07-2221849D346F}"/>
              </a:ext>
            </a:extLst>
          </p:cNvPr>
          <p:cNvCxnSpPr>
            <a:cxnSpLocks noChangeShapeType="1"/>
            <a:stCxn id="41" idx="6"/>
            <a:endCxn id="39" idx="2"/>
          </p:cNvCxnSpPr>
          <p:nvPr/>
        </p:nvCxnSpPr>
        <p:spPr bwMode="auto">
          <a:xfrm>
            <a:off x="5170645" y="6238020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0">
            <a:extLst>
              <a:ext uri="{FF2B5EF4-FFF2-40B4-BE49-F238E27FC236}">
                <a16:creationId xmlns:a16="http://schemas.microsoft.com/office/drawing/2014/main" id="{A4462BAC-DCEB-1B47-A81C-17B861AB705D}"/>
              </a:ext>
            </a:extLst>
          </p:cNvPr>
          <p:cNvCxnSpPr>
            <a:cxnSpLocks noChangeShapeType="1"/>
            <a:stCxn id="42" idx="6"/>
            <a:endCxn id="43" idx="3"/>
          </p:cNvCxnSpPr>
          <p:nvPr/>
        </p:nvCxnSpPr>
        <p:spPr bwMode="auto">
          <a:xfrm flipV="1">
            <a:off x="6271089" y="4749170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1">
            <a:extLst>
              <a:ext uri="{FF2B5EF4-FFF2-40B4-BE49-F238E27FC236}">
                <a16:creationId xmlns:a16="http://schemas.microsoft.com/office/drawing/2014/main" id="{C2E7EFE7-AD0D-FF40-AD01-BFCA12A61240}"/>
              </a:ext>
            </a:extLst>
          </p:cNvPr>
          <p:cNvCxnSpPr>
            <a:cxnSpLocks noChangeShapeType="1"/>
            <a:stCxn id="43" idx="6"/>
            <a:endCxn id="44" idx="3"/>
          </p:cNvCxnSpPr>
          <p:nvPr/>
        </p:nvCxnSpPr>
        <p:spPr bwMode="auto">
          <a:xfrm flipV="1">
            <a:off x="7325681" y="4295556"/>
            <a:ext cx="898887" cy="2929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B3110D59-4D70-9E46-87C6-26F367360E1E}"/>
              </a:ext>
            </a:extLst>
          </p:cNvPr>
          <p:cNvCxnSpPr>
            <a:cxnSpLocks noChangeShapeType="1"/>
            <a:stCxn id="43" idx="5"/>
            <a:endCxn id="39" idx="1"/>
          </p:cNvCxnSpPr>
          <p:nvPr/>
        </p:nvCxnSpPr>
        <p:spPr bwMode="auto">
          <a:xfrm>
            <a:off x="7252127" y="4749170"/>
            <a:ext cx="651478" cy="1369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81F19E3C-B6FF-7146-96C5-7F1730EE2B9E}"/>
              </a:ext>
            </a:extLst>
          </p:cNvPr>
          <p:cNvCxnSpPr>
            <a:cxnSpLocks noChangeShapeType="1"/>
            <a:stCxn id="44" idx="4"/>
            <a:endCxn id="39" idx="0"/>
          </p:cNvCxnSpPr>
          <p:nvPr/>
        </p:nvCxnSpPr>
        <p:spPr bwMode="auto">
          <a:xfrm flipH="1">
            <a:off x="8082236" y="4361707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FE28ABCA-F308-7E41-BB8D-3D59F84B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58" y="389262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0F982F2B-8F7B-C648-A6E5-3F25A5FA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315" y="442871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A3ADDFB2-381A-F14A-9A61-179BE377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339777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AAAC286D-1B12-5D42-8DD8-785B6ED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07" y="558337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5EF09745-2D82-BD4F-A126-5FC780F8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796" y="562461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D69153F8-00A7-5F48-B7A8-72E9F1F5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504728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AFEE3291-0794-054F-B593-10F6AA3C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59957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1AC90D39-9754-2C45-BB88-5974841F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30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36A36ACF-0808-9C4B-8F88-CE450CF2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17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7778BE82-0F33-C146-8D6B-230121A35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092" y="422253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74EA5F9D-D60A-0F48-9F76-58383F70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092" y="4387481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2D48F930-090F-2148-8D16-57FFFAC2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44" y="492357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4835447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54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28281" y="139259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33539" y="349571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70207" y="2877152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9763" y="345447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70207" y="229982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624799" y="180497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954502" y="13513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78947" y="4441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1359098" y="831593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1432651" y="1578166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1432651" y="1619404"/>
            <a:ext cx="1192148" cy="41237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1359098" y="1780059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721948" y="1846211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900579" y="3103959"/>
            <a:ext cx="669627" cy="41667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2074577" y="3103959"/>
            <a:ext cx="1632516" cy="45791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974133" y="3681286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2074577" y="2192436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3129169" y="1738822"/>
            <a:ext cx="898887" cy="2929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3055615" y="2192436"/>
            <a:ext cx="651478" cy="136943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3885724" y="1804973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615246" y="133589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1514803" y="187198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927469" y="84104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2569395" y="302663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056284" y="306787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348877" y="24905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927469" y="343901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643618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4082505" y="2408074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202580" y="166579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440580" y="183074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2248432" y="2366836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A8B551-5DCB-2149-96FB-492D64D2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793" y="394933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0</a:t>
            </a: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CEEA1496-17F4-8D47-BB49-9C88889A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051" y="6052451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4</a:t>
            </a:r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C584F13D-A838-984A-ABDE-E332729C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5433886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3</a:t>
            </a: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08EEB7A2-6DB0-EB42-A4A9-B923EADA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275" y="601121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5</a:t>
            </a: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78A092CF-85B4-B04A-8F8C-2D185288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19" y="4856559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1</a:t>
            </a:r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04E8DE2B-8CBE-DA4A-BD21-6CF9933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311" y="4361707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7</a:t>
            </a: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9A0FF3E6-2218-DC4E-82E2-52A4025B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14" y="3908093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6</a:t>
            </a: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C7669C41-22AF-6B43-89BC-1168C48A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9" y="3000865"/>
            <a:ext cx="504370" cy="453614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alibri"/>
                <a:cs typeface="Calibri"/>
              </a:rPr>
              <a:t>2</a:t>
            </a:r>
          </a:p>
        </p:txBody>
      </p: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09913BB3-B526-B14B-94F6-7713C773A231}"/>
              </a:ext>
            </a:extLst>
          </p:cNvPr>
          <p:cNvCxnSpPr>
            <a:cxnSpLocks noChangeShapeType="1"/>
            <a:stCxn id="38" idx="7"/>
            <a:endCxn id="45" idx="3"/>
          </p:cNvCxnSpPr>
          <p:nvPr/>
        </p:nvCxnSpPr>
        <p:spPr bwMode="auto">
          <a:xfrm flipV="1">
            <a:off x="5555610" y="3388327"/>
            <a:ext cx="1293404" cy="62715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2">
            <a:extLst>
              <a:ext uri="{FF2B5EF4-FFF2-40B4-BE49-F238E27FC236}">
                <a16:creationId xmlns:a16="http://schemas.microsoft.com/office/drawing/2014/main" id="{4C1FAABC-2CF3-2545-AE6B-7683A6EAE60D}"/>
              </a:ext>
            </a:extLst>
          </p:cNvPr>
          <p:cNvCxnSpPr>
            <a:cxnSpLocks noChangeShapeType="1"/>
            <a:stCxn id="38" idx="6"/>
            <a:endCxn id="44" idx="2"/>
          </p:cNvCxnSpPr>
          <p:nvPr/>
        </p:nvCxnSpPr>
        <p:spPr bwMode="auto">
          <a:xfrm flipV="1">
            <a:off x="5629163" y="4134900"/>
            <a:ext cx="2521851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3">
            <a:extLst>
              <a:ext uri="{FF2B5EF4-FFF2-40B4-BE49-F238E27FC236}">
                <a16:creationId xmlns:a16="http://schemas.microsoft.com/office/drawing/2014/main" id="{B0159112-2905-C648-BBA8-35580ABA304B}"/>
              </a:ext>
            </a:extLst>
          </p:cNvPr>
          <p:cNvCxnSpPr>
            <a:cxnSpLocks noChangeShapeType="1"/>
            <a:stCxn id="38" idx="6"/>
            <a:endCxn id="43" idx="2"/>
          </p:cNvCxnSpPr>
          <p:nvPr/>
        </p:nvCxnSpPr>
        <p:spPr bwMode="auto">
          <a:xfrm>
            <a:off x="5629163" y="4176138"/>
            <a:ext cx="1192148" cy="41237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4">
            <a:extLst>
              <a:ext uri="{FF2B5EF4-FFF2-40B4-BE49-F238E27FC236}">
                <a16:creationId xmlns:a16="http://schemas.microsoft.com/office/drawing/2014/main" id="{1949D6C8-AFAD-E74B-B214-18F3290D2C05}"/>
              </a:ext>
            </a:extLst>
          </p:cNvPr>
          <p:cNvCxnSpPr>
            <a:cxnSpLocks noChangeShapeType="1"/>
            <a:stCxn id="38" idx="5"/>
            <a:endCxn id="42" idx="1"/>
          </p:cNvCxnSpPr>
          <p:nvPr/>
        </p:nvCxnSpPr>
        <p:spPr bwMode="auto">
          <a:xfrm>
            <a:off x="5555610" y="4336793"/>
            <a:ext cx="284663" cy="585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6">
            <a:extLst>
              <a:ext uri="{FF2B5EF4-FFF2-40B4-BE49-F238E27FC236}">
                <a16:creationId xmlns:a16="http://schemas.microsoft.com/office/drawing/2014/main" id="{27A19209-6456-8D4C-BDC1-2F5947CB6D2E}"/>
              </a:ext>
            </a:extLst>
          </p:cNvPr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4918460" y="4402945"/>
            <a:ext cx="458518" cy="1608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7">
            <a:extLst>
              <a:ext uri="{FF2B5EF4-FFF2-40B4-BE49-F238E27FC236}">
                <a16:creationId xmlns:a16="http://schemas.microsoft.com/office/drawing/2014/main" id="{1194D404-B58F-FE43-BDAC-9834CC95A494}"/>
              </a:ext>
            </a:extLst>
          </p:cNvPr>
          <p:cNvCxnSpPr>
            <a:cxnSpLocks noChangeShapeType="1"/>
            <a:stCxn id="41" idx="7"/>
            <a:endCxn id="40" idx="2"/>
          </p:cNvCxnSpPr>
          <p:nvPr/>
        </p:nvCxnSpPr>
        <p:spPr bwMode="auto">
          <a:xfrm flipV="1">
            <a:off x="5097091" y="5660693"/>
            <a:ext cx="669627" cy="41667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CB45F623-84BC-AC4F-B927-98EFE3870F25}"/>
              </a:ext>
            </a:extLst>
          </p:cNvPr>
          <p:cNvCxnSpPr>
            <a:cxnSpLocks noChangeShapeType="1"/>
            <a:stCxn id="40" idx="6"/>
            <a:endCxn id="39" idx="1"/>
          </p:cNvCxnSpPr>
          <p:nvPr/>
        </p:nvCxnSpPr>
        <p:spPr bwMode="auto">
          <a:xfrm>
            <a:off x="6271089" y="5660693"/>
            <a:ext cx="1632516" cy="45791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9">
            <a:extLst>
              <a:ext uri="{FF2B5EF4-FFF2-40B4-BE49-F238E27FC236}">
                <a16:creationId xmlns:a16="http://schemas.microsoft.com/office/drawing/2014/main" id="{93A08FFD-711D-6949-9A07-2221849D346F}"/>
              </a:ext>
            </a:extLst>
          </p:cNvPr>
          <p:cNvCxnSpPr>
            <a:cxnSpLocks noChangeShapeType="1"/>
            <a:stCxn id="41" idx="6"/>
            <a:endCxn id="39" idx="2"/>
          </p:cNvCxnSpPr>
          <p:nvPr/>
        </p:nvCxnSpPr>
        <p:spPr bwMode="auto">
          <a:xfrm>
            <a:off x="5170645" y="6238020"/>
            <a:ext cx="2659406" cy="4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0">
            <a:extLst>
              <a:ext uri="{FF2B5EF4-FFF2-40B4-BE49-F238E27FC236}">
                <a16:creationId xmlns:a16="http://schemas.microsoft.com/office/drawing/2014/main" id="{A4462BAC-DCEB-1B47-A81C-17B861AB705D}"/>
              </a:ext>
            </a:extLst>
          </p:cNvPr>
          <p:cNvCxnSpPr>
            <a:cxnSpLocks noChangeShapeType="1"/>
            <a:stCxn id="42" idx="6"/>
            <a:endCxn id="43" idx="3"/>
          </p:cNvCxnSpPr>
          <p:nvPr/>
        </p:nvCxnSpPr>
        <p:spPr bwMode="auto">
          <a:xfrm flipV="1">
            <a:off x="6271089" y="4749170"/>
            <a:ext cx="623776" cy="3341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1">
            <a:extLst>
              <a:ext uri="{FF2B5EF4-FFF2-40B4-BE49-F238E27FC236}">
                <a16:creationId xmlns:a16="http://schemas.microsoft.com/office/drawing/2014/main" id="{C2E7EFE7-AD0D-FF40-AD01-BFCA12A61240}"/>
              </a:ext>
            </a:extLst>
          </p:cNvPr>
          <p:cNvCxnSpPr>
            <a:cxnSpLocks noChangeShapeType="1"/>
            <a:stCxn id="43" idx="6"/>
            <a:endCxn id="44" idx="3"/>
          </p:cNvCxnSpPr>
          <p:nvPr/>
        </p:nvCxnSpPr>
        <p:spPr bwMode="auto">
          <a:xfrm flipV="1">
            <a:off x="7325681" y="4295556"/>
            <a:ext cx="898887" cy="2929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B3110D59-4D70-9E46-87C6-26F367360E1E}"/>
              </a:ext>
            </a:extLst>
          </p:cNvPr>
          <p:cNvCxnSpPr>
            <a:cxnSpLocks noChangeShapeType="1"/>
            <a:stCxn id="43" idx="5"/>
            <a:endCxn id="39" idx="1"/>
          </p:cNvCxnSpPr>
          <p:nvPr/>
        </p:nvCxnSpPr>
        <p:spPr bwMode="auto">
          <a:xfrm>
            <a:off x="7252127" y="4749170"/>
            <a:ext cx="651478" cy="136943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81F19E3C-B6FF-7146-96C5-7F1730EE2B9E}"/>
              </a:ext>
            </a:extLst>
          </p:cNvPr>
          <p:cNvCxnSpPr>
            <a:cxnSpLocks noChangeShapeType="1"/>
            <a:stCxn id="44" idx="4"/>
            <a:endCxn id="39" idx="0"/>
          </p:cNvCxnSpPr>
          <p:nvPr/>
        </p:nvCxnSpPr>
        <p:spPr bwMode="auto">
          <a:xfrm flipH="1">
            <a:off x="8082236" y="4361707"/>
            <a:ext cx="320963" cy="169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FE28ABCA-F308-7E41-BB8D-3D59F84B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58" y="389262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0F982F2B-8F7B-C648-A6E5-3F25A5FA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315" y="442871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32</a:t>
            </a: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A3ADDFB2-381A-F14A-9A61-179BE377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339777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29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AAAC286D-1B12-5D42-8DD8-785B6ED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07" y="558337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34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5EF09745-2D82-BD4F-A126-5FC780F8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796" y="562461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18</a:t>
            </a: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D69153F8-00A7-5F48-B7A8-72E9F1F5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504728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46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AFEE3291-0794-054F-B593-10F6AA3C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981" y="5995749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40</a:t>
            </a: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1AC90D39-9754-2C45-BB88-5974841F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30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60</a:t>
            </a: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36A36ACF-0808-9C4B-8F88-CE450CF2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17" y="4964808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51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7778BE82-0F33-C146-8D6B-230121A35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092" y="422253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31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74EA5F9D-D60A-0F48-9F76-58383F70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092" y="4387481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25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2D48F930-090F-2148-8D16-57FFFAC2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44" y="4923570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32453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 fontScale="90000"/>
          </a:bodyPr>
          <a:lstStyle/>
          <a:p>
            <a:r>
              <a:rPr lang="es-CL" dirty="0"/>
              <a:t>… y seguimos aplicando esta estrategia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4963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-9524"/>
            <a:ext cx="8641072" cy="1144819"/>
          </a:xfrm>
        </p:spPr>
        <p:txBody>
          <a:bodyPr>
            <a:noAutofit/>
          </a:bodyPr>
          <a:lstStyle/>
          <a:p>
            <a:r>
              <a:rPr lang="es-CL" sz="4400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103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9176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… mientras la nueva arista </a:t>
            </a:r>
            <a:r>
              <a:rPr lang="es-CL" sz="4000" b="1" dirty="0"/>
              <a:t>no forme un ciclo</a:t>
            </a:r>
            <a:r>
              <a:rPr lang="es-CL" sz="4000" dirty="0"/>
              <a:t> con las aristas que ya están en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51452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7646</TotalTime>
  <Words>2098</Words>
  <Application>Microsoft Macintosh PowerPoint</Application>
  <PresentationFormat>On-screen Show (4:3)</PresentationFormat>
  <Paragraphs>947</Paragraphs>
  <Slides>54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ＭＳ Ｐゴシック</vt:lpstr>
      <vt:lpstr>Arial</vt:lpstr>
      <vt:lpstr>Calibri</vt:lpstr>
      <vt:lpstr>Calibri Light</vt:lpstr>
      <vt:lpstr>Cambria Math</vt:lpstr>
      <vt:lpstr>Consolas</vt:lpstr>
      <vt:lpstr>Wingdings</vt:lpstr>
      <vt:lpstr>IIC2133</vt:lpstr>
      <vt:lpstr>Propiedades del MST</vt:lpstr>
      <vt:lpstr>Ejemplo de un MST para un grafo</vt:lpstr>
      <vt:lpstr>El algoritmo de Kruskal</vt:lpstr>
      <vt:lpstr>kruskal en acción</vt:lpstr>
      <vt:lpstr>Partimos incluyendo en el MST la arista de menor costo</vt:lpstr>
      <vt:lpstr>… y seguimos aplicando esta estrategia</vt:lpstr>
      <vt:lpstr>…</vt:lpstr>
      <vt:lpstr>…</vt:lpstr>
      <vt:lpstr>… mientras la nueva arista no forme un ciclo con las aristas que ya están en el MST</vt:lpstr>
      <vt:lpstr>…</vt:lpstr>
      <vt:lpstr>¿Cómo se define el corte en este caso?</vt:lpstr>
      <vt:lpstr>…</vt:lpstr>
      <vt:lpstr>Si la nueva arista forma un ciclo, significa que no cruza el corte y la descartamos</vt:lpstr>
      <vt:lpstr>…</vt:lpstr>
      <vt:lpstr>…</vt:lpstr>
      <vt:lpstr>Si el grafo tiene |V| vértices, entonces el MST tiene |V|–1 aristas</vt:lpstr>
      <vt:lpstr>Una vez que el MST tiene |V|–1 aristas, cualquier otra arista forma un ciclo</vt:lpstr>
      <vt:lpstr>… y en la práctica no es necesario revisar las aristas restantes</vt:lpstr>
      <vt:lpstr>…</vt:lpstr>
      <vt:lpstr>…</vt:lpstr>
      <vt:lpstr>…</vt:lpstr>
      <vt:lpstr>…</vt:lpstr>
      <vt:lpstr>…</vt:lpstr>
      <vt:lpstr>Corrección de kruskal</vt:lpstr>
      <vt:lpstr>Un “detalle” no menor</vt:lpstr>
      <vt:lpstr>Observación</vt:lpstr>
      <vt:lpstr>Conjuntos disjuntos</vt:lpstr>
      <vt:lpstr>kruskal con conjuntos disjuntos</vt:lpstr>
      <vt:lpstr>Sub-árboles como conjuntos</vt:lpstr>
      <vt:lpstr>Operaciones necesarias sobre conjuntos disjuntos</vt:lpstr>
      <vt:lpstr>Representación</vt:lpstr>
      <vt:lpstr>Conjuntos disjuntos</vt:lpstr>
      <vt:lpstr>Operaciones sobre conjuntos disjuntos</vt:lpstr>
      <vt:lpstr>Unión</vt:lpstr>
      <vt:lpstr>Unión</vt:lpstr>
      <vt:lpstr>find-set(E) = …</vt:lpstr>
      <vt:lpstr>find-set(E) = find-set(D)</vt:lpstr>
      <vt:lpstr>find-set(E) = find-set(F)</vt:lpstr>
      <vt:lpstr>find-set(E) = F</vt:lpstr>
      <vt:lpstr>¿Cómo podemos aprovechar esta información una vez que la tenemos?</vt:lpstr>
      <vt:lpstr>Compresión de caminos</vt:lpstr>
      <vt:lpstr>Compresión de caminos</vt:lpstr>
      <vt:lpstr>Complejidad de kruskal</vt:lpstr>
      <vt:lpstr>kruskal con conjuntos disjuntos (como los acabamos de ver)</vt:lpstr>
      <vt:lpstr>¿Cuál es la complejidad de kruskal con cojuntos disjuntos y compresión de caminos?</vt:lpstr>
      <vt:lpstr>¿Cuánto toman en total las 2|E| operaciones find set?</vt:lpstr>
      <vt:lpstr>La función log* crece muy lentamente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329</cp:revision>
  <cp:lastPrinted>2020-06-17T17:51:14Z</cp:lastPrinted>
  <dcterms:created xsi:type="dcterms:W3CDTF">2018-04-24T22:29:29Z</dcterms:created>
  <dcterms:modified xsi:type="dcterms:W3CDTF">2020-11-23T14:56:46Z</dcterms:modified>
</cp:coreProperties>
</file>