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257" r:id="rId3"/>
    <p:sldId id="287" r:id="rId4"/>
    <p:sldId id="341" r:id="rId5"/>
    <p:sldId id="321" r:id="rId6"/>
    <p:sldId id="342" r:id="rId7"/>
    <p:sldId id="324" r:id="rId8"/>
    <p:sldId id="322" r:id="rId9"/>
    <p:sldId id="325" r:id="rId10"/>
    <p:sldId id="320" r:id="rId11"/>
    <p:sldId id="326" r:id="rId12"/>
    <p:sldId id="323" r:id="rId13"/>
    <p:sldId id="327" r:id="rId14"/>
    <p:sldId id="258" r:id="rId15"/>
    <p:sldId id="343" r:id="rId16"/>
    <p:sldId id="259" r:id="rId17"/>
    <p:sldId id="312" r:id="rId18"/>
    <p:sldId id="288" r:id="rId19"/>
    <p:sldId id="289" r:id="rId20"/>
    <p:sldId id="260" r:id="rId21"/>
    <p:sldId id="290" r:id="rId22"/>
    <p:sldId id="261" r:id="rId23"/>
    <p:sldId id="262" r:id="rId24"/>
    <p:sldId id="328" r:id="rId25"/>
    <p:sldId id="291" r:id="rId26"/>
    <p:sldId id="292" r:id="rId27"/>
    <p:sldId id="293" r:id="rId28"/>
    <p:sldId id="294" r:id="rId29"/>
    <p:sldId id="264" r:id="rId30"/>
    <p:sldId id="266" r:id="rId31"/>
    <p:sldId id="295" r:id="rId32"/>
    <p:sldId id="268" r:id="rId33"/>
    <p:sldId id="313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267" r:id="rId54"/>
    <p:sldId id="296" r:id="rId55"/>
    <p:sldId id="269" r:id="rId56"/>
    <p:sldId id="272" r:id="rId57"/>
    <p:sldId id="270" r:id="rId58"/>
    <p:sldId id="275" r:id="rId59"/>
    <p:sldId id="297" r:id="rId60"/>
    <p:sldId id="271" r:id="rId61"/>
    <p:sldId id="273" r:id="rId62"/>
    <p:sldId id="303" r:id="rId63"/>
    <p:sldId id="446" r:id="rId64"/>
    <p:sldId id="449" r:id="rId65"/>
    <p:sldId id="458" r:id="rId66"/>
    <p:sldId id="448" r:id="rId67"/>
    <p:sldId id="432" r:id="rId68"/>
    <p:sldId id="453" r:id="rId69"/>
    <p:sldId id="455" r:id="rId70"/>
    <p:sldId id="454" r:id="rId71"/>
    <p:sldId id="450" r:id="rId72"/>
    <p:sldId id="456" r:id="rId73"/>
    <p:sldId id="457" r:id="rId74"/>
    <p:sldId id="459" r:id="rId75"/>
    <p:sldId id="460" r:id="rId76"/>
    <p:sldId id="451" r:id="rId77"/>
    <p:sldId id="452" r:id="rId78"/>
    <p:sldId id="433" r:id="rId79"/>
    <p:sldId id="434" r:id="rId80"/>
    <p:sldId id="435" r:id="rId81"/>
    <p:sldId id="436" r:id="rId82"/>
    <p:sldId id="437" r:id="rId83"/>
    <p:sldId id="438" r:id="rId84"/>
    <p:sldId id="439" r:id="rId85"/>
    <p:sldId id="440" r:id="rId86"/>
    <p:sldId id="441" r:id="rId87"/>
    <p:sldId id="442" r:id="rId88"/>
    <p:sldId id="461" r:id="rId89"/>
    <p:sldId id="445" r:id="rId90"/>
    <p:sldId id="443" r:id="rId91"/>
    <p:sldId id="352" r:id="rId92"/>
    <p:sldId id="314" r:id="rId93"/>
    <p:sldId id="304" r:id="rId94"/>
    <p:sldId id="316" r:id="rId95"/>
    <p:sldId id="315" r:id="rId96"/>
    <p:sldId id="305" r:id="rId97"/>
    <p:sldId id="317" r:id="rId98"/>
    <p:sldId id="306" r:id="rId99"/>
    <p:sldId id="307" r:id="rId100"/>
    <p:sldId id="308" r:id="rId101"/>
    <p:sldId id="318" r:id="rId102"/>
    <p:sldId id="309" r:id="rId103"/>
    <p:sldId id="310" r:id="rId104"/>
    <p:sldId id="311" r:id="rId105"/>
    <p:sldId id="329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9"/>
    <p:restoredTop sz="94118" autoAdjust="0"/>
  </p:normalViewPr>
  <p:slideViewPr>
    <p:cSldViewPr snapToGrid="0" snapToObjects="1">
      <p:cViewPr varScale="1">
        <p:scale>
          <a:sx n="91" d="100"/>
          <a:sy n="91" d="100"/>
        </p:scale>
        <p:origin x="1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DC06A-7509-1E42-A349-3F849EC71590}" type="datetimeFigureOut">
              <a:t>11/29/20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CC36-D0FD-7941-9380-8896D5C2A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8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6CC9-CCE0-7E4E-9DB2-6527EC236DC8}" type="datetimeFigureOut"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83C9C-EBD5-114D-8E7A-A22F43A9F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744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53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919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9228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0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118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32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438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629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2132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02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9373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8375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6498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84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067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26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11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83C9C-EBD5-114D-8E7A-A22F43A9FC06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9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83C9C-EBD5-114D-8E7A-A22F43A9FC06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9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83C9C-EBD5-114D-8E7A-A22F43A9FC06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95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25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E921-4DB4-3F4F-87AA-0B307EB6F9EA}" type="datetime1"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F03-BBC2-1040-AA02-06313BF48F1E}" type="datetime1"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288-37E1-FC44-BD23-BECAC6453522}" type="datetime1"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0117" y="6208776"/>
            <a:ext cx="762000" cy="365125"/>
          </a:xfrm>
        </p:spPr>
        <p:txBody>
          <a:bodyPr/>
          <a:lstStyle>
            <a:lvl1pPr>
              <a:defRPr sz="1600">
                <a:latin typeface="Calibri"/>
                <a:cs typeface="Calibri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502443"/>
            <a:ext cx="7543800" cy="5550249"/>
          </a:xfrm>
        </p:spPr>
        <p:txBody>
          <a:bodyPr/>
          <a:lstStyle>
            <a:lvl1pPr marL="0" indent="0">
              <a:spcBef>
                <a:spcPts val="2376"/>
              </a:spcBef>
              <a:buNone/>
              <a:defRPr sz="2200">
                <a:solidFill>
                  <a:srgbClr val="000000"/>
                </a:solidFill>
                <a:latin typeface="Calibri"/>
                <a:cs typeface="Calibri"/>
              </a:defRPr>
            </a:lvl1pPr>
            <a:lvl2pPr>
              <a:spcBef>
                <a:spcPts val="1056"/>
              </a:spcBef>
              <a:defRPr sz="1900">
                <a:solidFill>
                  <a:srgbClr val="000000"/>
                </a:solidFill>
                <a:latin typeface="Calibri"/>
                <a:cs typeface="Calibri"/>
              </a:defRPr>
            </a:lvl2pPr>
            <a:lvl3pPr>
              <a:defRPr>
                <a:solidFill>
                  <a:srgbClr val="000000"/>
                </a:solidFill>
                <a:latin typeface="Calibri"/>
                <a:cs typeface="Calibri"/>
              </a:defRPr>
            </a:lvl3pPr>
            <a:lvl4pPr>
              <a:defRPr>
                <a:solidFill>
                  <a:srgbClr val="000000"/>
                </a:solidFill>
                <a:latin typeface="Calibri"/>
                <a:cs typeface="Calibri"/>
              </a:defRPr>
            </a:lvl4pPr>
            <a:lvl5pPr>
              <a:defRPr>
                <a:solidFill>
                  <a:srgbClr val="000000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B4AE-683A-3043-9A55-D72B580AA3D6}" type="datetime1"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656-AB72-1E48-B674-97CA8DE309F3}" type="datetime1"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2FF-9639-4C42-8C00-73229606B9F9}" type="datetime1"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0D9-A5BA-0D42-AABB-633B15351CAC}" type="datetime1">
              <a:t>11/29/20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40F8-9F31-3649-B2B2-902F53DE5002}" type="datetime1">
              <a:t>11/29/20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3BC5-1EF9-9B4D-8A9B-912ACA1F68D2}" type="datetime1"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619-CB0D-9E49-BC97-9979CB7A1ED0}" type="datetime1"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551105F-7360-A941-A4A5-33226C1A0B23}" type="datetime1"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Relationship Id="rId1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Relationship Id="rId14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6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>
                <a:latin typeface="Calibri"/>
                <a:cs typeface="Calibri"/>
              </a:rPr>
              <a:t>Programación dinámica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>
                <a:latin typeface="Calibri" panose="020F0502020204030204" pitchFamily="34" charset="0"/>
                <a:cs typeface="Calibri" panose="020F0502020204030204" pitchFamily="34" charset="0"/>
              </a:rPr>
              <a:t>iic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2133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655A9-58BA-3944-A60C-9D7CFC55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2020-2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0D961-0946-3D45-9BA1-3F2B2937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Yadran Eterovic</a:t>
            </a:r>
          </a:p>
        </p:txBody>
      </p:sp>
    </p:spTree>
    <p:extLst>
      <p:ext uri="{BB962C8B-B14F-4D97-AF65-F5344CB8AC3E}">
        <p14:creationId xmlns:p14="http://schemas.microsoft.com/office/powerpoint/2010/main" val="13048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Volvamos a la versión original: cada tarea produce una ganan-cia </a:t>
            </a:r>
            <a:r>
              <a:rPr lang="en-US" b="1" i="1"/>
              <a:t>v</a:t>
            </a:r>
            <a:r>
              <a:rPr lang="en-US" b="1" i="1" baseline="-25000"/>
              <a:t>i</a:t>
            </a:r>
            <a:r>
              <a:rPr lang="en-US" b="1"/>
              <a:t> si es realizada</a:t>
            </a:r>
          </a:p>
          <a:p>
            <a:r>
              <a:rPr lang="en-US"/>
              <a:t>¿Cuáles tareas realizar de manera de </a:t>
            </a:r>
            <a:r>
              <a:rPr lang="en-US" b="1"/>
              <a:t>maximizar</a:t>
            </a:r>
            <a:r>
              <a:rPr lang="en-US"/>
              <a:t> </a:t>
            </a:r>
            <a:r>
              <a:rPr lang="en-US" b="1"/>
              <a:t>la suma de las ganancias de las tareas realizadas</a:t>
            </a:r>
            <a:r>
              <a:rPr lang="en-US"/>
              <a:t>?</a:t>
            </a:r>
          </a:p>
          <a:p>
            <a:pPr lvl="1"/>
            <a:r>
              <a:rPr lang="en-US"/>
              <a:t>ahora no importa el número de tareas realizadas</a:t>
            </a:r>
          </a:p>
          <a:p>
            <a:r>
              <a:rPr lang="en-US"/>
              <a:t>P.ej., 	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), </a:t>
            </a:r>
            <a:r>
              <a:rPr lang="en-US" i="1"/>
              <a:t>v</a:t>
            </a:r>
            <a:r>
              <a:rPr lang="en-US" i="1" baseline="-25000"/>
              <a:t>i</a:t>
            </a:r>
            <a:endParaRPr lang="en-US"/>
          </a:p>
          <a:p>
            <a:pPr>
              <a:spcBef>
                <a:spcPts val="60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=1	[0, 5),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=2	[1, 7),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=3	[6, 9),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=4	[2, 11),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=5	[9, 12),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=6	[10, 13),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18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 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)</a:t>
            </a:r>
            <a:r>
              <a:rPr lang="en-US"/>
              <a:t> el costo de una ruta más corta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, tal que todos los nodos intermedios están en el conjunto {1, 2, …, </a:t>
            </a:r>
            <a:r>
              <a:rPr lang="en-US" i="1"/>
              <a:t>k</a:t>
            </a:r>
            <a:r>
              <a:rPr lang="en-US"/>
              <a:t>}</a:t>
            </a:r>
          </a:p>
          <a:p>
            <a:r>
              <a:rPr lang="en-US"/>
              <a:t>Cuando </a:t>
            </a:r>
            <a:r>
              <a:rPr lang="en-US" i="1"/>
              <a:t>k</a:t>
            </a:r>
            <a:r>
              <a:rPr lang="en-US"/>
              <a:t> = 0,</a:t>
            </a:r>
          </a:p>
          <a:p>
            <a:r>
              <a:rPr lang="en-US"/>
              <a:t>… una ruta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sin nodos intermedios con número mayor que 0</a:t>
            </a:r>
          </a:p>
          <a:p>
            <a:r>
              <a:rPr lang="en-US"/>
              <a:t>… simplemente no tiene nodos intermedios,</a:t>
            </a:r>
          </a:p>
          <a:p>
            <a:r>
              <a:rPr lang="en-US"/>
              <a:t>… y por lo tanto tiene a lo más una arista ⇒ 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(0)</a:t>
            </a:r>
            <a:r>
              <a:rPr lang="en-US"/>
              <a:t> = </a:t>
            </a:r>
            <a:r>
              <a:rPr lang="en-US" i="1"/>
              <a:t>ω</a:t>
            </a:r>
            <a:r>
              <a:rPr lang="en-US" i="1" baseline="-25000"/>
              <a:t>ij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12963116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Definimos 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)</a:t>
            </a:r>
            <a:r>
              <a:rPr lang="en-US"/>
              <a:t> recursivamente por</a:t>
            </a:r>
          </a:p>
          <a:p>
            <a:r>
              <a:rPr lang="en-US" i="1"/>
              <a:t>      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)</a:t>
            </a:r>
            <a:r>
              <a:rPr lang="en-US"/>
              <a:t> 	= </a:t>
            </a:r>
            <a:r>
              <a:rPr lang="en-US" i="1"/>
              <a:t>ω</a:t>
            </a:r>
            <a:r>
              <a:rPr lang="en-US" i="1" baseline="-25000"/>
              <a:t>ij</a:t>
            </a:r>
            <a:r>
              <a:rPr lang="en-US"/>
              <a:t>				si </a:t>
            </a:r>
            <a:r>
              <a:rPr lang="en-US" i="1"/>
              <a:t>k</a:t>
            </a:r>
            <a:r>
              <a:rPr lang="en-US"/>
              <a:t> = 0</a:t>
            </a:r>
          </a:p>
          <a:p>
            <a:pPr>
              <a:spcBef>
                <a:spcPts val="1300"/>
              </a:spcBef>
            </a:pPr>
            <a:r>
              <a:rPr lang="en-US"/>
              <a:t>	= min( 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–1)</a:t>
            </a:r>
            <a:r>
              <a:rPr lang="en-US"/>
              <a:t> , </a:t>
            </a:r>
            <a:r>
              <a:rPr lang="en-US" i="1"/>
              <a:t>d</a:t>
            </a:r>
            <a:r>
              <a:rPr lang="en-US" i="1" baseline="-25000"/>
              <a:t>ik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–1) </a:t>
            </a:r>
            <a:r>
              <a:rPr lang="en-US"/>
              <a:t>+ </a:t>
            </a:r>
            <a:r>
              <a:rPr lang="en-US" i="1"/>
              <a:t>d</a:t>
            </a:r>
            <a:r>
              <a:rPr lang="en-US" i="1" baseline="-25000"/>
              <a:t>kj</a:t>
            </a:r>
            <a:r>
              <a:rPr lang="en-US" baseline="30000"/>
              <a:t>(</a:t>
            </a:r>
            <a:r>
              <a:rPr lang="en-US" i="1" baseline="30000"/>
              <a:t>k</a:t>
            </a:r>
            <a:r>
              <a:rPr lang="en-US" baseline="30000"/>
              <a:t>–1)</a:t>
            </a:r>
            <a:r>
              <a:rPr lang="en-US"/>
              <a:t> )	si </a:t>
            </a:r>
            <a:r>
              <a:rPr lang="en-US" i="1"/>
              <a:t>k</a:t>
            </a:r>
            <a:r>
              <a:rPr lang="en-US"/>
              <a:t> ≥ 1</a:t>
            </a:r>
          </a:p>
          <a:p>
            <a:r>
              <a:rPr lang="en-US"/>
              <a:t>La matriz </a:t>
            </a:r>
            <a:r>
              <a:rPr lang="en-US" i="1"/>
              <a:t>D</a:t>
            </a:r>
            <a:r>
              <a:rPr lang="en-US" baseline="30000"/>
              <a:t>(</a:t>
            </a:r>
            <a:r>
              <a:rPr lang="en-US" i="1" baseline="30000"/>
              <a:t>n</a:t>
            </a:r>
            <a:r>
              <a:rPr lang="en-US" baseline="30000"/>
              <a:t>)</a:t>
            </a:r>
            <a:r>
              <a:rPr lang="en-US"/>
              <a:t> = (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n</a:t>
            </a:r>
            <a:r>
              <a:rPr lang="en-US" baseline="30000"/>
              <a:t>)</a:t>
            </a:r>
            <a:r>
              <a:rPr lang="en-US"/>
              <a:t>) da la respuesta final:</a:t>
            </a:r>
          </a:p>
          <a:p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 baseline="30000"/>
              <a:t>(</a:t>
            </a:r>
            <a:r>
              <a:rPr lang="en-US" i="1" baseline="30000"/>
              <a:t>n</a:t>
            </a:r>
            <a:r>
              <a:rPr lang="en-US" baseline="30000"/>
              <a:t>)</a:t>
            </a:r>
            <a:r>
              <a:rPr lang="en-US"/>
              <a:t> = δ(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para todo 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 ∈ </a:t>
            </a:r>
            <a:r>
              <a:rPr lang="en-US" i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119280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/>
              <a:t>El algoritmo de Floyd-Warshall, </a:t>
            </a:r>
            <a:r>
              <a:rPr lang="en-US" i="1"/>
              <a:t>bottom-up</a:t>
            </a:r>
            <a:r>
              <a:rPr lang="en-US"/>
              <a:t>, toma tiempo O(</a:t>
            </a:r>
            <a:r>
              <a:rPr lang="en-US" i="1"/>
              <a:t>V</a:t>
            </a:r>
            <a:r>
              <a:rPr lang="en-US" baseline="30000"/>
              <a:t> 3</a:t>
            </a:r>
            <a:r>
              <a:rPr lang="en-US"/>
              <a:t>)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endParaRPr lang="en-US"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D</a:t>
            </a:r>
            <a:r>
              <a:rPr lang="en-US" baseline="30000">
                <a:latin typeface="Consolas"/>
                <a:cs typeface="Consolas"/>
              </a:rPr>
              <a:t>(0)</a:t>
            </a:r>
            <a:r>
              <a:rPr lang="en-US">
                <a:latin typeface="Consolas"/>
                <a:cs typeface="Consolas"/>
              </a:rPr>
              <a:t> = W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for k = 1 … n: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	</a:t>
            </a:r>
            <a:r>
              <a:rPr lang="en-US" i="1">
                <a:latin typeface="Century Schoolbook" panose="02040604050505020304" pitchFamily="18" charset="0"/>
                <a:cs typeface="Consolas"/>
              </a:rPr>
              <a:t>sea </a:t>
            </a:r>
            <a:r>
              <a:rPr lang="en-US">
                <a:latin typeface="Consolas"/>
                <a:cs typeface="Consolas"/>
              </a:rPr>
              <a:t>D</a:t>
            </a:r>
            <a:r>
              <a:rPr lang="en-US" baseline="30000">
                <a:latin typeface="Consolas"/>
                <a:cs typeface="Consolas"/>
              </a:rPr>
              <a:t>(k)</a:t>
            </a:r>
            <a:r>
              <a:rPr lang="en-US">
                <a:latin typeface="Consolas"/>
                <a:cs typeface="Consolas"/>
              </a:rPr>
              <a:t> = (d</a:t>
            </a:r>
            <a:r>
              <a:rPr lang="en-US" baseline="-25000">
                <a:latin typeface="Consolas"/>
                <a:cs typeface="Consolas"/>
              </a:rPr>
              <a:t>ij</a:t>
            </a:r>
            <a:r>
              <a:rPr lang="en-US" baseline="30000">
                <a:latin typeface="Consolas"/>
                <a:cs typeface="Consolas"/>
              </a:rPr>
              <a:t>(k)</a:t>
            </a:r>
            <a:r>
              <a:rPr lang="en-US">
                <a:latin typeface="Consolas"/>
                <a:cs typeface="Consolas"/>
              </a:rPr>
              <a:t>)</a:t>
            </a:r>
            <a:r>
              <a:rPr lang="en-US">
                <a:latin typeface="Century Schoolbook" panose="02040604050505020304" pitchFamily="18" charset="0"/>
                <a:cs typeface="Consolas"/>
              </a:rPr>
              <a:t> </a:t>
            </a:r>
            <a:r>
              <a:rPr lang="en-US" i="1">
                <a:latin typeface="Century Schoolbook" panose="02040604050505020304" pitchFamily="18" charset="0"/>
                <a:cs typeface="Consolas"/>
              </a:rPr>
              <a:t>una nueva matriz</a:t>
            </a:r>
            <a:endParaRPr lang="en-US"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	for i = 1 … n: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		for j = 1 … n: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			d</a:t>
            </a:r>
            <a:r>
              <a:rPr lang="en-US" baseline="-25000">
                <a:latin typeface="Consolas"/>
                <a:cs typeface="Consolas"/>
              </a:rPr>
              <a:t>ij</a:t>
            </a:r>
            <a:r>
              <a:rPr lang="en-US" baseline="30000">
                <a:latin typeface="Consolas"/>
                <a:cs typeface="Consolas"/>
              </a:rPr>
              <a:t>(k)</a:t>
            </a:r>
            <a:r>
              <a:rPr lang="en-US">
                <a:latin typeface="Consolas"/>
                <a:cs typeface="Consolas"/>
              </a:rPr>
              <a:t> = min(d</a:t>
            </a:r>
            <a:r>
              <a:rPr lang="en-US" baseline="-25000">
                <a:latin typeface="Consolas"/>
                <a:cs typeface="Consolas"/>
              </a:rPr>
              <a:t>ij</a:t>
            </a:r>
            <a:r>
              <a:rPr lang="en-US" baseline="30000">
                <a:latin typeface="Consolas"/>
                <a:cs typeface="Consolas"/>
              </a:rPr>
              <a:t>(k-1)</a:t>
            </a:r>
            <a:r>
              <a:rPr lang="en-US">
                <a:latin typeface="Consolas"/>
                <a:cs typeface="Consolas"/>
              </a:rPr>
              <a:t>, d</a:t>
            </a:r>
            <a:r>
              <a:rPr lang="en-US" baseline="-25000">
                <a:latin typeface="Consolas"/>
                <a:cs typeface="Consolas"/>
              </a:rPr>
              <a:t>ik</a:t>
            </a:r>
            <a:r>
              <a:rPr lang="en-US" baseline="30000">
                <a:latin typeface="Consolas"/>
                <a:cs typeface="Consolas"/>
              </a:rPr>
              <a:t>(k-1)</a:t>
            </a:r>
            <a:r>
              <a:rPr lang="en-US">
                <a:latin typeface="Consolas"/>
                <a:cs typeface="Consolas"/>
              </a:rPr>
              <a:t>+d</a:t>
            </a:r>
            <a:r>
              <a:rPr lang="en-US" baseline="-25000">
                <a:latin typeface="Consolas"/>
                <a:cs typeface="Consolas"/>
              </a:rPr>
              <a:t>kj</a:t>
            </a:r>
            <a:r>
              <a:rPr lang="en-US" baseline="30000">
                <a:latin typeface="Consolas"/>
                <a:cs typeface="Consolas"/>
              </a:rPr>
              <a:t>(k-1)</a:t>
            </a:r>
            <a:r>
              <a:rPr lang="en-US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>
                <a:latin typeface="Consolas"/>
                <a:cs typeface="Consolas"/>
              </a:rPr>
              <a:t>return D</a:t>
            </a:r>
            <a:r>
              <a:rPr lang="en-US" baseline="30000">
                <a:latin typeface="Consolas"/>
                <a:cs typeface="Consolas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17812397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36976" y="228601"/>
            <a:ext cx="3729071" cy="638473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∞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(0)</a:t>
            </a:r>
            <a:r>
              <a:rPr lang="en-US" sz="2200"/>
              <a:t> = 	∞	4	0	∞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∞	-5	0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∞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(1)</a:t>
            </a:r>
            <a:r>
              <a:rPr lang="en-US" sz="2200"/>
              <a:t> = 	∞	4	0	∞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</a:t>
            </a:r>
            <a:r>
              <a:rPr lang="en-US" sz="2200">
                <a:solidFill>
                  <a:srgbClr val="FF0000"/>
                </a:solidFill>
              </a:rPr>
              <a:t>5</a:t>
            </a:r>
            <a:r>
              <a:rPr lang="en-US" sz="2200"/>
              <a:t>	-5	0	</a:t>
            </a:r>
            <a:r>
              <a:rPr lang="en-US" sz="2200">
                <a:solidFill>
                  <a:srgbClr val="FF0000"/>
                </a:solidFill>
              </a:rPr>
              <a:t>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</a:t>
            </a:r>
            <a:r>
              <a:rPr lang="en-US" sz="2200">
                <a:solidFill>
                  <a:srgbClr val="FF0000"/>
                </a:solidFill>
              </a:rPr>
              <a:t>4</a:t>
            </a:r>
            <a:r>
              <a:rPr lang="en-US" sz="2200"/>
              <a:t>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(2)</a:t>
            </a:r>
            <a:r>
              <a:rPr lang="en-US" sz="2200"/>
              <a:t> = 	∞	4	0	</a:t>
            </a:r>
            <a:r>
              <a:rPr lang="en-US" sz="2200">
                <a:solidFill>
                  <a:srgbClr val="FF0000"/>
                </a:solidFill>
              </a:rPr>
              <a:t>5</a:t>
            </a:r>
            <a:r>
              <a:rPr lang="en-US" sz="2200"/>
              <a:t>	</a:t>
            </a:r>
            <a:r>
              <a:rPr lang="en-US" sz="2200">
                <a:solidFill>
                  <a:srgbClr val="FF0000"/>
                </a:solidFill>
              </a:rPr>
              <a:t>11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</a:t>
            </a:r>
            <a:r>
              <a:rPr lang="en-US" sz="2200">
                <a:solidFill>
                  <a:srgbClr val="000000"/>
                </a:solidFill>
              </a:rPr>
              <a:t>5</a:t>
            </a:r>
            <a:r>
              <a:rPr lang="en-US" sz="2200"/>
              <a:t>	-5	0	</a:t>
            </a:r>
            <a:r>
              <a:rPr lang="en-US" sz="2200">
                <a:solidFill>
                  <a:schemeClr val="tx1"/>
                </a:solidFill>
              </a:rPr>
              <a:t>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0F6BDFF-C010-AC4B-83C0-41BA8EF1AF1C}"/>
              </a:ext>
            </a:extLst>
          </p:cNvPr>
          <p:cNvSpPr/>
          <p:nvPr/>
        </p:nvSpPr>
        <p:spPr>
          <a:xfrm>
            <a:off x="2245071" y="214084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7B7B5EB-475F-294D-A43D-FBCD73867F47}"/>
              </a:ext>
            </a:extLst>
          </p:cNvPr>
          <p:cNvSpPr/>
          <p:nvPr/>
        </p:nvSpPr>
        <p:spPr>
          <a:xfrm>
            <a:off x="226509" y="339155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8B232C5-7806-4844-8F47-7C8723D18BF7}"/>
              </a:ext>
            </a:extLst>
          </p:cNvPr>
          <p:cNvSpPr/>
          <p:nvPr/>
        </p:nvSpPr>
        <p:spPr>
          <a:xfrm>
            <a:off x="1194093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7A67365-EAFF-5A48-87CE-559CF42BA27D}"/>
              </a:ext>
            </a:extLst>
          </p:cNvPr>
          <p:cNvSpPr/>
          <p:nvPr/>
        </p:nvSpPr>
        <p:spPr>
          <a:xfrm>
            <a:off x="3654749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0C1F161-93FE-6540-A4E7-FFFCFF257000}"/>
              </a:ext>
            </a:extLst>
          </p:cNvPr>
          <p:cNvSpPr/>
          <p:nvPr/>
        </p:nvSpPr>
        <p:spPr>
          <a:xfrm>
            <a:off x="4371074" y="3215655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E41103-B815-1B4A-BA17-60134F13A642}"/>
              </a:ext>
            </a:extLst>
          </p:cNvPr>
          <p:cNvCxnSpPr>
            <a:stCxn id="56" idx="7"/>
            <a:endCxn id="54" idx="3"/>
          </p:cNvCxnSpPr>
          <p:nvPr/>
        </p:nvCxnSpPr>
        <p:spPr>
          <a:xfrm flipV="1">
            <a:off x="556099" y="2441128"/>
            <a:ext cx="1745521" cy="1001948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ECFE7-E311-3A49-865F-4D8D5563990D}"/>
              </a:ext>
            </a:extLst>
          </p:cNvPr>
          <p:cNvCxnSpPr>
            <a:stCxn id="59" idx="1"/>
            <a:endCxn id="54" idx="5"/>
          </p:cNvCxnSpPr>
          <p:nvPr/>
        </p:nvCxnSpPr>
        <p:spPr>
          <a:xfrm flipH="1" flipV="1">
            <a:off x="2574661" y="2441128"/>
            <a:ext cx="1852962" cy="826047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63B71F-1118-DB4F-95A5-4B5E02713A79}"/>
              </a:ext>
            </a:extLst>
          </p:cNvPr>
          <p:cNvCxnSpPr>
            <a:stCxn id="56" idx="6"/>
            <a:endCxn id="59" idx="2"/>
          </p:cNvCxnSpPr>
          <p:nvPr/>
        </p:nvCxnSpPr>
        <p:spPr>
          <a:xfrm flipV="1">
            <a:off x="612648" y="3391556"/>
            <a:ext cx="3758426" cy="17590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9ACD28-EC31-CD40-BCA0-7584391600B8}"/>
              </a:ext>
            </a:extLst>
          </p:cNvPr>
          <p:cNvSpPr txBox="1"/>
          <p:nvPr/>
        </p:nvSpPr>
        <p:spPr>
          <a:xfrm>
            <a:off x="1038078" y="260848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4EBF55-0623-264B-8BE8-FA19C5787B3B}"/>
              </a:ext>
            </a:extLst>
          </p:cNvPr>
          <p:cNvSpPr txBox="1"/>
          <p:nvPr/>
        </p:nvSpPr>
        <p:spPr>
          <a:xfrm>
            <a:off x="3329381" y="2509809"/>
            <a:ext cx="32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725D8E-BB62-3E4A-8C30-634B3AEC717A}"/>
              </a:ext>
            </a:extLst>
          </p:cNvPr>
          <p:cNvSpPr txBox="1"/>
          <p:nvPr/>
        </p:nvSpPr>
        <p:spPr>
          <a:xfrm>
            <a:off x="3654235" y="346206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B9B92D-FBF6-0A4F-93E3-C9E8C09A1B45}"/>
              </a:ext>
            </a:extLst>
          </p:cNvPr>
          <p:cNvCxnSpPr>
            <a:stCxn id="54" idx="4"/>
            <a:endCxn id="57" idx="0"/>
          </p:cNvCxnSpPr>
          <p:nvPr/>
        </p:nvCxnSpPr>
        <p:spPr>
          <a:xfrm flipH="1">
            <a:off x="1387163" y="2492648"/>
            <a:ext cx="10509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2C91C2-6044-A34E-A002-F4E2854E4815}"/>
              </a:ext>
            </a:extLst>
          </p:cNvPr>
          <p:cNvCxnSpPr>
            <a:stCxn id="54" idx="4"/>
            <a:endCxn id="58" idx="0"/>
          </p:cNvCxnSpPr>
          <p:nvPr/>
        </p:nvCxnSpPr>
        <p:spPr>
          <a:xfrm>
            <a:off x="2438141" y="2492648"/>
            <a:ext cx="14096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663C751-5CB2-1447-92A7-5969B245A550}"/>
              </a:ext>
            </a:extLst>
          </p:cNvPr>
          <p:cNvSpPr txBox="1"/>
          <p:nvPr/>
        </p:nvSpPr>
        <p:spPr>
          <a:xfrm>
            <a:off x="1611208" y="4826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400B78-2817-9B41-8403-4D9E922ECA86}"/>
              </a:ext>
            </a:extLst>
          </p:cNvPr>
          <p:cNvSpPr txBox="1"/>
          <p:nvPr/>
        </p:nvSpPr>
        <p:spPr>
          <a:xfrm>
            <a:off x="3565117" y="445704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F41FF9-16C8-7F41-AC18-5A82DD7DD461}"/>
              </a:ext>
            </a:extLst>
          </p:cNvPr>
          <p:cNvCxnSpPr>
            <a:stCxn id="58" idx="1"/>
            <a:endCxn id="56" idx="5"/>
          </p:cNvCxnSpPr>
          <p:nvPr/>
        </p:nvCxnSpPr>
        <p:spPr>
          <a:xfrm flipH="1" flipV="1">
            <a:off x="556099" y="3691838"/>
            <a:ext cx="3155199" cy="167981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D122957-64DB-104B-88F9-691622621AA4}"/>
              </a:ext>
            </a:extLst>
          </p:cNvPr>
          <p:cNvSpPr txBox="1"/>
          <p:nvPr/>
        </p:nvSpPr>
        <p:spPr>
          <a:xfrm>
            <a:off x="1194093" y="374372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754799-4773-4F46-B4F8-7C5BFA80ABE2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1580232" y="5496030"/>
            <a:ext cx="2074517" cy="0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FB3C5B-9A7F-C54D-89D8-34CFF1B4E5C9}"/>
              </a:ext>
            </a:extLst>
          </p:cNvPr>
          <p:cNvSpPr txBox="1"/>
          <p:nvPr/>
        </p:nvSpPr>
        <p:spPr>
          <a:xfrm>
            <a:off x="2368323" y="549659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60A5EC-FEFD-7D4C-AD4C-6CCD17FAA649}"/>
              </a:ext>
            </a:extLst>
          </p:cNvPr>
          <p:cNvCxnSpPr>
            <a:stCxn id="58" idx="0"/>
            <a:endCxn id="59" idx="4"/>
          </p:cNvCxnSpPr>
          <p:nvPr/>
        </p:nvCxnSpPr>
        <p:spPr>
          <a:xfrm flipV="1">
            <a:off x="3847819" y="3567457"/>
            <a:ext cx="716325" cy="1752672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D6E9655-C611-944F-B171-0F7C5478F9C5}"/>
              </a:ext>
            </a:extLst>
          </p:cNvPr>
          <p:cNvSpPr txBox="1"/>
          <p:nvPr/>
        </p:nvSpPr>
        <p:spPr>
          <a:xfrm>
            <a:off x="4213900" y="42813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298FB7-E30B-C143-9AB8-E53332D3885C}"/>
              </a:ext>
            </a:extLst>
          </p:cNvPr>
          <p:cNvCxnSpPr>
            <a:stCxn id="56" idx="4"/>
            <a:endCxn id="57" idx="1"/>
          </p:cNvCxnSpPr>
          <p:nvPr/>
        </p:nvCxnSpPr>
        <p:spPr>
          <a:xfrm>
            <a:off x="419579" y="3743358"/>
            <a:ext cx="831063" cy="162829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DA19D1-82A6-F74F-B404-74DE1A9C95B9}"/>
              </a:ext>
            </a:extLst>
          </p:cNvPr>
          <p:cNvSpPr txBox="1"/>
          <p:nvPr/>
        </p:nvSpPr>
        <p:spPr>
          <a:xfrm>
            <a:off x="419579" y="4650654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–4</a:t>
            </a:r>
          </a:p>
        </p:txBody>
      </p:sp>
    </p:spTree>
    <p:extLst>
      <p:ext uri="{BB962C8B-B14F-4D97-AF65-F5344CB8AC3E}">
        <p14:creationId xmlns:p14="http://schemas.microsoft.com/office/powerpoint/2010/main" val="10405981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36976" y="228601"/>
            <a:ext cx="3729071" cy="638473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</a:t>
            </a:r>
            <a:r>
              <a:rPr lang="en-US" sz="2200">
                <a:solidFill>
                  <a:srgbClr val="000000"/>
                </a:solidFill>
              </a:rPr>
              <a:t>4</a:t>
            </a:r>
            <a:r>
              <a:rPr lang="en-US" sz="2200"/>
              <a:t>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(3)</a:t>
            </a:r>
            <a:r>
              <a:rPr lang="en-US" sz="2200"/>
              <a:t> = 	∞	4	0	</a:t>
            </a:r>
            <a:r>
              <a:rPr lang="en-US" sz="2200">
                <a:solidFill>
                  <a:srgbClr val="000000"/>
                </a:solidFill>
              </a:rPr>
              <a:t>5	11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</a:t>
            </a:r>
            <a:r>
              <a:rPr lang="en-US" sz="2200">
                <a:solidFill>
                  <a:srgbClr val="FF0000"/>
                </a:solidFill>
              </a:rPr>
              <a:t>-1</a:t>
            </a:r>
            <a:r>
              <a:rPr lang="en-US" sz="2200"/>
              <a:t>	-5	0	</a:t>
            </a:r>
            <a:r>
              <a:rPr lang="en-US" sz="2200">
                <a:solidFill>
                  <a:schemeClr val="tx1"/>
                </a:solidFill>
              </a:rPr>
              <a:t>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</a:t>
            </a:r>
            <a:r>
              <a:rPr lang="en-US" sz="2200">
                <a:solidFill>
                  <a:srgbClr val="FF0000"/>
                </a:solidFill>
              </a:rPr>
              <a:t>-1</a:t>
            </a:r>
            <a:r>
              <a:rPr lang="en-US" sz="2200"/>
              <a:t>	</a:t>
            </a:r>
            <a:r>
              <a:rPr lang="en-US" sz="2200">
                <a:solidFill>
                  <a:srgbClr val="000000"/>
                </a:solidFill>
              </a:rPr>
              <a:t>4</a:t>
            </a:r>
            <a:r>
              <a:rPr lang="en-US" sz="2200"/>
              <a:t>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</a:t>
            </a:r>
            <a:r>
              <a:rPr lang="en-US" sz="2200">
                <a:solidFill>
                  <a:srgbClr val="FF0000"/>
                </a:solidFill>
              </a:rPr>
              <a:t>3</a:t>
            </a:r>
            <a:r>
              <a:rPr lang="en-US" sz="2200"/>
              <a:t>	0	</a:t>
            </a:r>
            <a:r>
              <a:rPr lang="en-US" sz="2200">
                <a:solidFill>
                  <a:srgbClr val="FF0000"/>
                </a:solidFill>
              </a:rPr>
              <a:t>-4</a:t>
            </a:r>
            <a:r>
              <a:rPr lang="en-US" sz="2200"/>
              <a:t>	1	</a:t>
            </a:r>
            <a:r>
              <a:rPr lang="en-US" sz="2200">
                <a:solidFill>
                  <a:srgbClr val="FF0000"/>
                </a:solidFill>
              </a:rPr>
              <a:t>-1</a:t>
            </a: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D</a:t>
            </a:r>
            <a:r>
              <a:rPr lang="en-US" sz="2200" baseline="30000"/>
              <a:t>(4)</a:t>
            </a:r>
            <a:r>
              <a:rPr lang="en-US" sz="2200"/>
              <a:t> = 	</a:t>
            </a:r>
            <a:r>
              <a:rPr lang="en-US" sz="2200">
                <a:solidFill>
                  <a:srgbClr val="FF0000"/>
                </a:solidFill>
              </a:rPr>
              <a:t>7</a:t>
            </a:r>
            <a:r>
              <a:rPr lang="en-US" sz="2200"/>
              <a:t>	4	0	</a:t>
            </a:r>
            <a:r>
              <a:rPr lang="en-US" sz="2200">
                <a:solidFill>
                  <a:srgbClr val="000000"/>
                </a:solidFill>
              </a:rPr>
              <a:t>5	</a:t>
            </a:r>
            <a:r>
              <a:rPr lang="en-US" sz="2200">
                <a:solidFill>
                  <a:srgbClr val="FF0000"/>
                </a:solidFill>
              </a:rPr>
              <a:t>3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</a:t>
            </a:r>
            <a:r>
              <a:rPr lang="en-US" sz="2200">
                <a:solidFill>
                  <a:schemeClr val="tx1"/>
                </a:solidFill>
              </a:rPr>
              <a:t>-1</a:t>
            </a:r>
            <a:r>
              <a:rPr lang="en-US" sz="2200"/>
              <a:t>	-5	0	</a:t>
            </a:r>
            <a:r>
              <a:rPr lang="en-US" sz="2200">
                <a:solidFill>
                  <a:schemeClr val="tx1"/>
                </a:solidFill>
              </a:rPr>
              <a:t>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</a:t>
            </a:r>
            <a:r>
              <a:rPr lang="en-US" sz="2200">
                <a:solidFill>
                  <a:srgbClr val="FF0000"/>
                </a:solidFill>
              </a:rPr>
              <a:t>8</a:t>
            </a:r>
            <a:r>
              <a:rPr lang="en-US" sz="2200"/>
              <a:t>	</a:t>
            </a:r>
            <a:r>
              <a:rPr lang="en-US" sz="2200">
                <a:solidFill>
                  <a:srgbClr val="FF0000"/>
                </a:solidFill>
              </a:rPr>
              <a:t>5</a:t>
            </a:r>
            <a:r>
              <a:rPr lang="en-US" sz="2200"/>
              <a:t>	</a:t>
            </a:r>
            <a:r>
              <a:rPr lang="en-US" sz="2200">
                <a:solidFill>
                  <a:srgbClr val="FF0000"/>
                </a:solidFill>
              </a:rPr>
              <a:t>1</a:t>
            </a:r>
            <a:r>
              <a:rPr lang="en-US" sz="2200"/>
              <a:t>	6	0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endParaRPr lang="en-US" sz="2200"/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>
                <a:solidFill>
                  <a:schemeClr val="tx1"/>
                </a:solidFill>
              </a:rPr>
              <a:t>		0	</a:t>
            </a:r>
            <a:r>
              <a:rPr lang="en-US" sz="2200">
                <a:solidFill>
                  <a:srgbClr val="FF0000"/>
                </a:solidFill>
              </a:rPr>
              <a:t>1</a:t>
            </a:r>
            <a:r>
              <a:rPr lang="en-US" sz="2200">
                <a:solidFill>
                  <a:schemeClr val="tx1"/>
                </a:solidFill>
              </a:rPr>
              <a:t>	</a:t>
            </a:r>
            <a:r>
              <a:rPr lang="en-US" sz="2200">
                <a:solidFill>
                  <a:srgbClr val="FF0000"/>
                </a:solidFill>
              </a:rPr>
              <a:t>-3</a:t>
            </a:r>
            <a:r>
              <a:rPr lang="en-US" sz="2200">
                <a:solidFill>
                  <a:schemeClr val="tx1"/>
                </a:solidFill>
              </a:rPr>
              <a:t>	</a:t>
            </a:r>
            <a:r>
              <a:rPr lang="en-US" sz="2200">
                <a:solidFill>
                  <a:srgbClr val="FF0000"/>
                </a:solidFill>
              </a:rPr>
              <a:t>2</a:t>
            </a:r>
            <a:r>
              <a:rPr lang="en-US" sz="2200">
                <a:solidFill>
                  <a:schemeClr val="tx1"/>
                </a:solidFill>
              </a:rPr>
              <a:t>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>
                <a:solidFill>
                  <a:schemeClr val="tx1"/>
                </a:solidFill>
              </a:rPr>
              <a:t>		3	0	-4	1	-1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>
                <a:solidFill>
                  <a:schemeClr val="tx1"/>
                </a:solidFill>
              </a:rPr>
              <a:t>D</a:t>
            </a:r>
            <a:r>
              <a:rPr lang="en-US" sz="2200" baseline="30000">
                <a:solidFill>
                  <a:schemeClr val="tx1"/>
                </a:solidFill>
              </a:rPr>
              <a:t>(5)</a:t>
            </a:r>
            <a:r>
              <a:rPr lang="en-US" sz="2200">
                <a:solidFill>
                  <a:schemeClr val="tx1"/>
                </a:solidFill>
              </a:rPr>
              <a:t> = 	7	4	0	5	3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>
                <a:solidFill>
                  <a:schemeClr val="tx1"/>
                </a:solidFill>
              </a:rPr>
              <a:t>		2	-1	-5	0	-2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>
                <a:solidFill>
                  <a:schemeClr val="tx1"/>
                </a:solidFill>
              </a:rPr>
              <a:t>		8	5	1	6	0</a:t>
            </a:r>
            <a:endParaRPr lang="en-US" sz="22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F0C550-C4DD-FC4F-97FC-E454D172C3CB}"/>
              </a:ext>
            </a:extLst>
          </p:cNvPr>
          <p:cNvSpPr/>
          <p:nvPr/>
        </p:nvSpPr>
        <p:spPr>
          <a:xfrm>
            <a:off x="2245071" y="214084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459B24-008E-1241-ADB1-04DAFD645EF9}"/>
              </a:ext>
            </a:extLst>
          </p:cNvPr>
          <p:cNvSpPr/>
          <p:nvPr/>
        </p:nvSpPr>
        <p:spPr>
          <a:xfrm>
            <a:off x="226509" y="339155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182D72-A8A4-5440-ACB8-343912278D6C}"/>
              </a:ext>
            </a:extLst>
          </p:cNvPr>
          <p:cNvSpPr/>
          <p:nvPr/>
        </p:nvSpPr>
        <p:spPr>
          <a:xfrm>
            <a:off x="1194093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FB1E4-A43D-9948-9B48-A809BC3865E1}"/>
              </a:ext>
            </a:extLst>
          </p:cNvPr>
          <p:cNvSpPr/>
          <p:nvPr/>
        </p:nvSpPr>
        <p:spPr>
          <a:xfrm>
            <a:off x="3654749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F3DEBF-704A-A040-B006-C1A5F850E12C}"/>
              </a:ext>
            </a:extLst>
          </p:cNvPr>
          <p:cNvSpPr/>
          <p:nvPr/>
        </p:nvSpPr>
        <p:spPr>
          <a:xfrm>
            <a:off x="4371074" y="3215655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B6957A-8EB6-B54A-97C4-57F43656A139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556099" y="2441128"/>
            <a:ext cx="1745521" cy="1001948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1CD0A7-7211-BC41-AC6F-1036CCBB4B14}"/>
              </a:ext>
            </a:extLst>
          </p:cNvPr>
          <p:cNvCxnSpPr>
            <a:stCxn id="36" idx="1"/>
            <a:endCxn id="31" idx="5"/>
          </p:cNvCxnSpPr>
          <p:nvPr/>
        </p:nvCxnSpPr>
        <p:spPr>
          <a:xfrm flipH="1" flipV="1">
            <a:off x="2574661" y="2441128"/>
            <a:ext cx="1852962" cy="826047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60126B-0C0D-8A49-B802-B7FE8BAAA1C2}"/>
              </a:ext>
            </a:extLst>
          </p:cNvPr>
          <p:cNvCxnSpPr>
            <a:stCxn id="33" idx="6"/>
            <a:endCxn id="36" idx="2"/>
          </p:cNvCxnSpPr>
          <p:nvPr/>
        </p:nvCxnSpPr>
        <p:spPr>
          <a:xfrm flipV="1">
            <a:off x="612648" y="3391556"/>
            <a:ext cx="3758426" cy="17590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9CB2071-E2FF-AD4B-A8BC-37F7B9FCB30C}"/>
              </a:ext>
            </a:extLst>
          </p:cNvPr>
          <p:cNvSpPr txBox="1"/>
          <p:nvPr/>
        </p:nvSpPr>
        <p:spPr>
          <a:xfrm>
            <a:off x="1038078" y="260848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9FA41-3FCE-5140-A390-38D2AE653E5D}"/>
              </a:ext>
            </a:extLst>
          </p:cNvPr>
          <p:cNvSpPr txBox="1"/>
          <p:nvPr/>
        </p:nvSpPr>
        <p:spPr>
          <a:xfrm>
            <a:off x="3329381" y="2509809"/>
            <a:ext cx="32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964A8D-B6C5-BB4D-98D0-1B74A6B015E2}"/>
              </a:ext>
            </a:extLst>
          </p:cNvPr>
          <p:cNvSpPr txBox="1"/>
          <p:nvPr/>
        </p:nvSpPr>
        <p:spPr>
          <a:xfrm>
            <a:off x="3654235" y="346206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41FCD7-7138-104C-A787-40C540CF41C0}"/>
              </a:ext>
            </a:extLst>
          </p:cNvPr>
          <p:cNvCxnSpPr>
            <a:stCxn id="31" idx="4"/>
            <a:endCxn id="34" idx="0"/>
          </p:cNvCxnSpPr>
          <p:nvPr/>
        </p:nvCxnSpPr>
        <p:spPr>
          <a:xfrm flipH="1">
            <a:off x="1387163" y="2492648"/>
            <a:ext cx="10509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323033-DC0B-0F44-948F-BEC2A224FAB9}"/>
              </a:ext>
            </a:extLst>
          </p:cNvPr>
          <p:cNvCxnSpPr>
            <a:stCxn id="31" idx="4"/>
            <a:endCxn id="35" idx="0"/>
          </p:cNvCxnSpPr>
          <p:nvPr/>
        </p:nvCxnSpPr>
        <p:spPr>
          <a:xfrm>
            <a:off x="2438141" y="2492648"/>
            <a:ext cx="14096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55707A-7702-7845-84D3-8CBFA7D7233D}"/>
              </a:ext>
            </a:extLst>
          </p:cNvPr>
          <p:cNvSpPr txBox="1"/>
          <p:nvPr/>
        </p:nvSpPr>
        <p:spPr>
          <a:xfrm>
            <a:off x="1611208" y="4826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11F3E-003C-2242-8F4B-D211CA79D542}"/>
              </a:ext>
            </a:extLst>
          </p:cNvPr>
          <p:cNvSpPr txBox="1"/>
          <p:nvPr/>
        </p:nvSpPr>
        <p:spPr>
          <a:xfrm>
            <a:off x="3565117" y="445704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6075F1-4503-9A41-ACC0-765B02B27070}"/>
              </a:ext>
            </a:extLst>
          </p:cNvPr>
          <p:cNvCxnSpPr>
            <a:stCxn id="35" idx="1"/>
            <a:endCxn id="33" idx="5"/>
          </p:cNvCxnSpPr>
          <p:nvPr/>
        </p:nvCxnSpPr>
        <p:spPr>
          <a:xfrm flipH="1" flipV="1">
            <a:off x="556099" y="3691838"/>
            <a:ext cx="3155199" cy="167981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9682BF-E71B-544F-AF60-D5DDB5338441}"/>
              </a:ext>
            </a:extLst>
          </p:cNvPr>
          <p:cNvSpPr txBox="1"/>
          <p:nvPr/>
        </p:nvSpPr>
        <p:spPr>
          <a:xfrm>
            <a:off x="1194093" y="374372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2413CE-46F0-6C46-A5F3-8862A08AEFBA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1580232" y="5496030"/>
            <a:ext cx="2074517" cy="0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687410-08EF-A343-8943-BA6992B5783A}"/>
              </a:ext>
            </a:extLst>
          </p:cNvPr>
          <p:cNvSpPr txBox="1"/>
          <p:nvPr/>
        </p:nvSpPr>
        <p:spPr>
          <a:xfrm>
            <a:off x="2368323" y="549659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29C8D5-36FB-C54F-AC75-38426D85F74A}"/>
              </a:ext>
            </a:extLst>
          </p:cNvPr>
          <p:cNvCxnSpPr>
            <a:stCxn id="35" idx="0"/>
            <a:endCxn id="36" idx="4"/>
          </p:cNvCxnSpPr>
          <p:nvPr/>
        </p:nvCxnSpPr>
        <p:spPr>
          <a:xfrm flipV="1">
            <a:off x="3847819" y="3567457"/>
            <a:ext cx="716325" cy="1752672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545-E00A-DA45-8CE6-99C41B3CB26D}"/>
              </a:ext>
            </a:extLst>
          </p:cNvPr>
          <p:cNvSpPr txBox="1"/>
          <p:nvPr/>
        </p:nvSpPr>
        <p:spPr>
          <a:xfrm>
            <a:off x="4213900" y="42813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E4E8D8-089F-CA46-8B54-FA05480D93ED}"/>
              </a:ext>
            </a:extLst>
          </p:cNvPr>
          <p:cNvCxnSpPr>
            <a:stCxn id="33" idx="4"/>
            <a:endCxn id="34" idx="1"/>
          </p:cNvCxnSpPr>
          <p:nvPr/>
        </p:nvCxnSpPr>
        <p:spPr>
          <a:xfrm>
            <a:off x="419579" y="3743358"/>
            <a:ext cx="831063" cy="162829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9BEDEB-9B55-0F49-851A-B70A050A124A}"/>
              </a:ext>
            </a:extLst>
          </p:cNvPr>
          <p:cNvSpPr txBox="1"/>
          <p:nvPr/>
        </p:nvSpPr>
        <p:spPr>
          <a:xfrm>
            <a:off x="419579" y="4650654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–4</a:t>
            </a:r>
          </a:p>
        </p:txBody>
      </p:sp>
    </p:spTree>
    <p:extLst>
      <p:ext uri="{BB962C8B-B14F-4D97-AF65-F5344CB8AC3E}">
        <p14:creationId xmlns:p14="http://schemas.microsoft.com/office/powerpoint/2010/main" val="2549539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379557-F465-1B4B-866E-531905E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4F69-544F-574A-9733-2F2B19DE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776"/>
              </a:spcBef>
            </a:pPr>
            <a:r>
              <a:rPr lang="en-US" sz="2000" b="1"/>
              <a:t>Problema propuesto: Ubicación de propaganda en la ruta</a:t>
            </a:r>
            <a:endParaRPr lang="en-US" sz="1800" b="1"/>
          </a:p>
          <a:p>
            <a:pPr>
              <a:spcBef>
                <a:spcPts val="1776"/>
              </a:spcBef>
            </a:pPr>
            <a:r>
              <a:rPr lang="en-US" sz="1800"/>
              <a:t>Quieres poner letreros con propaganda de tu negocio en la ruta de Santiago a Puerto Montt (que la suponemos una línea recta)</a:t>
            </a:r>
          </a:p>
          <a:p>
            <a:pPr>
              <a:spcBef>
                <a:spcPts val="1776"/>
              </a:spcBef>
            </a:pPr>
            <a:r>
              <a:rPr lang="en-US" sz="1800"/>
              <a:t>Los puntos en que puedes poner los letreros son </a:t>
            </a:r>
            <a:r>
              <a:rPr lang="en-US" sz="1800" i="1"/>
              <a:t>x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x</a:t>
            </a:r>
            <a:r>
              <a:rPr lang="en-US" sz="1800" baseline="-25000"/>
              <a:t>2</a:t>
            </a:r>
            <a:r>
              <a:rPr lang="en-US" sz="1800"/>
              <a:t>, …, </a:t>
            </a:r>
            <a:r>
              <a:rPr lang="en-US" sz="1800" i="1"/>
              <a:t>x</a:t>
            </a:r>
            <a:r>
              <a:rPr lang="en-US" sz="1800" i="1" baseline="-25000"/>
              <a:t>n</a:t>
            </a:r>
            <a:r>
              <a:rPr lang="en-US" sz="1800"/>
              <a:t>, que representan las distancias desde Santiago</a:t>
            </a:r>
          </a:p>
          <a:p>
            <a:pPr>
              <a:spcBef>
                <a:spcPts val="1776"/>
              </a:spcBef>
            </a:pPr>
            <a:r>
              <a:rPr lang="en-US" sz="1800"/>
              <a:t>Además, tienes una predicción confiable que dice que si pones un letrero en el punto </a:t>
            </a:r>
            <a:r>
              <a:rPr lang="en-US" sz="1800" i="1"/>
              <a:t>x</a:t>
            </a:r>
            <a:r>
              <a:rPr lang="en-US" sz="1800" i="1" baseline="-25000"/>
              <a:t>k</a:t>
            </a:r>
            <a:r>
              <a:rPr lang="en-US" sz="1800"/>
              <a:t> , entonces obtienes una ganancia </a:t>
            </a:r>
            <a:r>
              <a:rPr lang="en-US" sz="1800" i="1"/>
              <a:t>r</a:t>
            </a:r>
            <a:r>
              <a:rPr lang="en-US" sz="1800" i="1" baseline="-25000"/>
              <a:t>k</a:t>
            </a:r>
            <a:endParaRPr lang="en-US" sz="1800"/>
          </a:p>
          <a:p>
            <a:pPr>
              <a:spcBef>
                <a:spcPts val="1776"/>
              </a:spcBef>
            </a:pPr>
            <a:r>
              <a:rPr lang="en-US" sz="1800"/>
              <a:t>Por último, la autoridad vial exige que no puede haber dos letreros de un mismo negocio a menos de 5 km entre ellos</a:t>
            </a:r>
          </a:p>
          <a:p>
            <a:pPr>
              <a:spcBef>
                <a:spcPts val="1776"/>
              </a:spcBef>
            </a:pPr>
            <a:r>
              <a:rPr lang="en-US" sz="1800"/>
              <a:t>¿Dónde te conviene poner los letreros de manera de maximizar tu ganancia?</a:t>
            </a:r>
          </a:p>
          <a:p>
            <a:pPr>
              <a:spcBef>
                <a:spcPts val="1776"/>
              </a:spcBef>
            </a:pPr>
            <a:r>
              <a:rPr lang="en-US" sz="1800"/>
              <a:t>P.ej., si los puntos son { </a:t>
            </a:r>
            <a:r>
              <a:rPr lang="en-US" sz="1800" i="1"/>
              <a:t>x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x</a:t>
            </a:r>
            <a:r>
              <a:rPr lang="en-US" sz="1800" baseline="-25000"/>
              <a:t>2</a:t>
            </a:r>
            <a:r>
              <a:rPr lang="en-US" sz="1800"/>
              <a:t>, </a:t>
            </a:r>
            <a:r>
              <a:rPr lang="en-US" sz="1800" i="1"/>
              <a:t>x</a:t>
            </a:r>
            <a:r>
              <a:rPr lang="en-US" sz="1800" baseline="-25000"/>
              <a:t>3</a:t>
            </a:r>
            <a:r>
              <a:rPr lang="en-US" sz="1800"/>
              <a:t>, </a:t>
            </a:r>
            <a:r>
              <a:rPr lang="en-US" sz="1800" i="1"/>
              <a:t>x</a:t>
            </a:r>
            <a:r>
              <a:rPr lang="en-US" sz="1800" baseline="-25000"/>
              <a:t>4</a:t>
            </a:r>
            <a:r>
              <a:rPr lang="en-US" sz="1800"/>
              <a:t> } = { 6, 7, 12, 14 } y las ganancias son { </a:t>
            </a:r>
            <a:r>
              <a:rPr lang="en-US" sz="1800" i="1"/>
              <a:t>r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r</a:t>
            </a:r>
            <a:r>
              <a:rPr lang="en-US" sz="1800" baseline="-25000"/>
              <a:t>2</a:t>
            </a:r>
            <a:r>
              <a:rPr lang="en-US" sz="1800"/>
              <a:t>, </a:t>
            </a:r>
            <a:r>
              <a:rPr lang="en-US" sz="1800" i="1"/>
              <a:t>r</a:t>
            </a:r>
            <a:r>
              <a:rPr lang="en-US" sz="1800" baseline="-25000"/>
              <a:t>3</a:t>
            </a:r>
            <a:r>
              <a:rPr lang="en-US" sz="1800"/>
              <a:t>, </a:t>
            </a:r>
            <a:r>
              <a:rPr lang="en-US" sz="1800" i="1"/>
              <a:t>r</a:t>
            </a:r>
            <a:r>
              <a:rPr lang="en-US" sz="1800" baseline="-25000"/>
              <a:t>4</a:t>
            </a:r>
            <a:r>
              <a:rPr lang="en-US" sz="1800"/>
              <a:t> } = { 5, 6, 5, 1 }, entonces te conviene poner los letreros en </a:t>
            </a:r>
            <a:r>
              <a:rPr lang="en-US" sz="1800" i="1"/>
              <a:t>x</a:t>
            </a:r>
            <a:r>
              <a:rPr lang="en-US" sz="1800" baseline="-25000"/>
              <a:t>1</a:t>
            </a:r>
            <a:r>
              <a:rPr lang="en-US" sz="1800"/>
              <a:t> y </a:t>
            </a:r>
            <a:r>
              <a:rPr lang="en-US" sz="1800" i="1"/>
              <a:t>x</a:t>
            </a:r>
            <a:r>
              <a:rPr lang="en-US" sz="1800" baseline="-25000"/>
              <a:t>3</a:t>
            </a:r>
            <a:r>
              <a:rPr lang="en-US" sz="1800"/>
              <a:t> para ganar 10</a:t>
            </a:r>
          </a:p>
        </p:txBody>
      </p:sp>
    </p:spTree>
    <p:extLst>
      <p:ext uri="{BB962C8B-B14F-4D97-AF65-F5344CB8AC3E}">
        <p14:creationId xmlns:p14="http://schemas.microsoft.com/office/powerpoint/2010/main" val="281240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967EAF-66A6-E942-89D6-6030FF4E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56A5-DA8C-EF4C-8A29-B0711C29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 este caso, más general</a:t>
            </a:r>
          </a:p>
          <a:p>
            <a:r>
              <a:rPr lang="en-US"/>
              <a:t>… ni siquiera la estrategia de elegir primero la tarea que termina más temprano produce garantizadamente una solución óptima:</a:t>
            </a:r>
          </a:p>
          <a:p>
            <a:pPr lvl="1"/>
            <a:r>
              <a:rPr lang="en-US"/>
              <a:t>el ej. de la próxima diapositiva muestra que la estrategia codiciosa eligiría las tareas 1 y 3, con un valor total de 3</a:t>
            </a:r>
          </a:p>
          <a:p>
            <a:pPr lvl="1"/>
            <a:r>
              <a:rPr lang="en-US"/>
              <a:t>… mientras que la elección de sólo la tarea 2 tiene un valor de 4</a:t>
            </a:r>
          </a:p>
        </p:txBody>
      </p:sp>
    </p:spTree>
    <p:extLst>
      <p:ext uri="{BB962C8B-B14F-4D97-AF65-F5344CB8AC3E}">
        <p14:creationId xmlns:p14="http://schemas.microsoft.com/office/powerpoint/2010/main" val="402437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2D787-464E-BC47-976D-120ED211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C5072F-AA42-C045-8EA5-B7206989C501}"/>
              </a:ext>
            </a:extLst>
          </p:cNvPr>
          <p:cNvCxnSpPr/>
          <p:nvPr/>
        </p:nvCxnSpPr>
        <p:spPr>
          <a:xfrm>
            <a:off x="1416423" y="3164541"/>
            <a:ext cx="1667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B63E4-E016-C146-A9FC-1ACCFF6703CE}"/>
              </a:ext>
            </a:extLst>
          </p:cNvPr>
          <p:cNvCxnSpPr>
            <a:cxnSpLocks/>
          </p:cNvCxnSpPr>
          <p:nvPr/>
        </p:nvCxnSpPr>
        <p:spPr>
          <a:xfrm>
            <a:off x="2061882" y="3594847"/>
            <a:ext cx="2707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384565-E3EC-EA45-952B-93C56EAD9E70}"/>
              </a:ext>
            </a:extLst>
          </p:cNvPr>
          <p:cNvCxnSpPr>
            <a:cxnSpLocks/>
          </p:cNvCxnSpPr>
          <p:nvPr/>
        </p:nvCxnSpPr>
        <p:spPr>
          <a:xfrm>
            <a:off x="3783106" y="4025153"/>
            <a:ext cx="1631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DE2F28-DFC2-2744-945E-3E52AFF4A2F9}"/>
              </a:ext>
            </a:extLst>
          </p:cNvPr>
          <p:cNvSpPr txBox="1"/>
          <p:nvPr/>
        </p:nvSpPr>
        <p:spPr>
          <a:xfrm>
            <a:off x="2563906" y="268941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9A96C-3ACD-8347-887B-A32584C2B031}"/>
              </a:ext>
            </a:extLst>
          </p:cNvPr>
          <p:cNvSpPr txBox="1"/>
          <p:nvPr/>
        </p:nvSpPr>
        <p:spPr>
          <a:xfrm>
            <a:off x="4195482" y="322729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 =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15D87-A543-2D46-9321-716D029A96F1}"/>
              </a:ext>
            </a:extLst>
          </p:cNvPr>
          <p:cNvSpPr txBox="1"/>
          <p:nvPr/>
        </p:nvSpPr>
        <p:spPr>
          <a:xfrm>
            <a:off x="5082988" y="359484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v</a:t>
            </a:r>
            <a:r>
              <a:rPr lang="en-US" baseline="-25000"/>
              <a:t>3</a:t>
            </a:r>
            <a:r>
              <a:rPr lang="en-US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978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F26B4-1561-8644-BC26-C06BB656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8C2A-61E1-6E4A-8C2F-1F1D3518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 estos casos, en que las estrategias algorítmicas más atractivas —dividir para conquistar, elección codiciosa, recorridos de grafos— no funcionan,</a:t>
            </a:r>
          </a:p>
          <a:p>
            <a:r>
              <a:rPr lang="en-US"/>
              <a:t>… recurrimos a la </a:t>
            </a:r>
            <a:r>
              <a:rPr lang="en-US" b="1"/>
              <a:t>programación dinámica</a:t>
            </a:r>
            <a:r>
              <a:rPr lang="en-US"/>
              <a:t>, técnica de aplicabi-lidad muy amplia</a:t>
            </a:r>
          </a:p>
        </p:txBody>
      </p:sp>
    </p:spTree>
    <p:extLst>
      <p:ext uri="{BB962C8B-B14F-4D97-AF65-F5344CB8AC3E}">
        <p14:creationId xmlns:p14="http://schemas.microsoft.com/office/powerpoint/2010/main" val="18822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Suponemos que las tareas están ordenadas por hora de término:</a:t>
            </a:r>
          </a:p>
          <a:p>
            <a:pPr lvl="1"/>
            <a:r>
              <a:rPr lang="en-US" i="1"/>
              <a:t>f</a:t>
            </a:r>
            <a:r>
              <a:rPr lang="en-US" baseline="-25000"/>
              <a:t>1</a:t>
            </a:r>
            <a:r>
              <a:rPr lang="en-US"/>
              <a:t> ≤ </a:t>
            </a:r>
            <a:r>
              <a:rPr lang="en-US" i="1"/>
              <a:t>f</a:t>
            </a:r>
            <a:r>
              <a:rPr lang="en-US" baseline="-25000"/>
              <a:t>2</a:t>
            </a:r>
            <a:r>
              <a:rPr lang="en-US"/>
              <a:t> ≤ … ≤ </a:t>
            </a:r>
            <a:r>
              <a:rPr lang="en-US" i="1"/>
              <a:t>f</a:t>
            </a:r>
            <a:r>
              <a:rPr lang="en-US" i="1" baseline="-25000"/>
              <a:t>n</a:t>
            </a:r>
          </a:p>
          <a:p>
            <a:r>
              <a:rPr lang="en-US"/>
              <a:t>Para cada tarea </a:t>
            </a:r>
            <a:r>
              <a:rPr lang="en-US" i="1"/>
              <a:t>k</a:t>
            </a:r>
            <a:r>
              <a:rPr lang="en-US"/>
              <a:t> definimos …</a:t>
            </a:r>
          </a:p>
          <a:p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= la tarea </a:t>
            </a:r>
            <a:r>
              <a:rPr lang="en-US" i="1"/>
              <a:t>i</a:t>
            </a:r>
            <a:r>
              <a:rPr lang="en-US"/>
              <a:t> que termina más tarde antes del inicio de </a:t>
            </a:r>
            <a:r>
              <a:rPr lang="en-US" i="1"/>
              <a:t>k</a:t>
            </a:r>
            <a:r>
              <a:rPr lang="en-US"/>
              <a:t>:</a:t>
            </a:r>
            <a:endParaRPr lang="en-US" i="1"/>
          </a:p>
          <a:p>
            <a:pPr lvl="1"/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≤ </a:t>
            </a:r>
            <a:r>
              <a:rPr lang="en-US" i="1"/>
              <a:t>s</a:t>
            </a:r>
            <a:r>
              <a:rPr lang="en-US" i="1" baseline="-25000"/>
              <a:t>k</a:t>
            </a:r>
            <a:r>
              <a:rPr lang="en-US"/>
              <a:t> tal que para todo </a:t>
            </a:r>
            <a:r>
              <a:rPr lang="en-US" i="1"/>
              <a:t>r</a:t>
            </a:r>
            <a:r>
              <a:rPr lang="en-US"/>
              <a:t> &gt; </a:t>
            </a:r>
            <a:r>
              <a:rPr lang="en-US" i="1"/>
              <a:t>i</a:t>
            </a:r>
            <a:r>
              <a:rPr lang="en-US"/>
              <a:t>,  </a:t>
            </a:r>
            <a:r>
              <a:rPr lang="en-US" i="1"/>
              <a:t>f</a:t>
            </a:r>
            <a:r>
              <a:rPr lang="en-US" i="1" baseline="-25000"/>
              <a:t>r</a:t>
            </a:r>
            <a:r>
              <a:rPr lang="en-US"/>
              <a:t> &gt; </a:t>
            </a:r>
            <a:r>
              <a:rPr lang="en-US" i="1"/>
              <a:t>s</a:t>
            </a:r>
            <a:r>
              <a:rPr lang="en-US" i="1" baseline="-25000"/>
              <a:t>k</a:t>
            </a:r>
          </a:p>
          <a:p>
            <a:pPr lvl="1"/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= 0 si ninguna tarea </a:t>
            </a:r>
            <a:r>
              <a:rPr lang="en-US" i="1"/>
              <a:t>i</a:t>
            </a:r>
            <a:r>
              <a:rPr lang="en-US"/>
              <a:t> &lt; </a:t>
            </a:r>
            <a:r>
              <a:rPr lang="en-US" i="1"/>
              <a:t>k </a:t>
            </a:r>
            <a:r>
              <a:rPr lang="en-US"/>
              <a:t>satisface la condición anterior</a:t>
            </a:r>
          </a:p>
          <a:p>
            <a:r>
              <a:rPr lang="en-US"/>
              <a:t>P.ej., 	[0, 5), 2		</a:t>
            </a:r>
            <a:r>
              <a:rPr lang="en-US" i="1"/>
              <a:t>b</a:t>
            </a:r>
            <a:r>
              <a:rPr lang="en-US"/>
              <a:t>(1) = 0</a:t>
            </a:r>
          </a:p>
          <a:p>
            <a:pPr>
              <a:spcBef>
                <a:spcPts val="0"/>
              </a:spcBef>
            </a:pPr>
            <a:r>
              <a:rPr lang="en-US"/>
              <a:t>	[1, 7), 4		</a:t>
            </a:r>
            <a:r>
              <a:rPr lang="en-US" i="1"/>
              <a:t>b</a:t>
            </a:r>
            <a:r>
              <a:rPr lang="en-US"/>
              <a:t>(2) = 0</a:t>
            </a:r>
          </a:p>
          <a:p>
            <a:pPr>
              <a:spcBef>
                <a:spcPts val="0"/>
              </a:spcBef>
            </a:pPr>
            <a:r>
              <a:rPr lang="en-US"/>
              <a:t>	[6, 9), 4		</a:t>
            </a:r>
            <a:r>
              <a:rPr lang="en-US" i="1"/>
              <a:t>b</a:t>
            </a:r>
            <a:r>
              <a:rPr lang="en-US"/>
              <a:t>(3) = 1</a:t>
            </a:r>
          </a:p>
          <a:p>
            <a:pPr>
              <a:spcBef>
                <a:spcPts val="0"/>
              </a:spcBef>
            </a:pPr>
            <a:r>
              <a:rPr lang="en-US"/>
              <a:t>	[2, 11), 7	</a:t>
            </a:r>
            <a:r>
              <a:rPr lang="en-US" i="1"/>
              <a:t>b</a:t>
            </a:r>
            <a:r>
              <a:rPr lang="en-US"/>
              <a:t>(4) = 0</a:t>
            </a:r>
          </a:p>
          <a:p>
            <a:pPr>
              <a:spcBef>
                <a:spcPts val="0"/>
              </a:spcBef>
            </a:pPr>
            <a:r>
              <a:rPr lang="en-US"/>
              <a:t>	[9, 12), 2	</a:t>
            </a:r>
            <a:r>
              <a:rPr lang="en-US" i="1"/>
              <a:t>b</a:t>
            </a:r>
            <a:r>
              <a:rPr lang="en-US"/>
              <a:t>(5) = 3</a:t>
            </a:r>
          </a:p>
          <a:p>
            <a:pPr>
              <a:spcBef>
                <a:spcPts val="0"/>
              </a:spcBef>
            </a:pPr>
            <a:r>
              <a:rPr lang="en-US"/>
              <a:t>	[10, 13), 1	</a:t>
            </a:r>
            <a:r>
              <a:rPr lang="en-US" i="1"/>
              <a:t>b</a:t>
            </a:r>
            <a:r>
              <a:rPr lang="en-US"/>
              <a:t>(6)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F14D7-661F-4744-94A5-7D791D3F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C115A6-249D-A24E-BD74-E6F74FE42BB3}"/>
              </a:ext>
            </a:extLst>
          </p:cNvPr>
          <p:cNvCxnSpPr/>
          <p:nvPr/>
        </p:nvCxnSpPr>
        <p:spPr>
          <a:xfrm>
            <a:off x="861237" y="187132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2D138B-877F-E041-872C-CB8FB3613353}"/>
              </a:ext>
            </a:extLst>
          </p:cNvPr>
          <p:cNvCxnSpPr/>
          <p:nvPr/>
        </p:nvCxnSpPr>
        <p:spPr>
          <a:xfrm>
            <a:off x="1233377" y="187487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18ADF-F2E5-2144-9CFA-1B7613DF9F05}"/>
              </a:ext>
            </a:extLst>
          </p:cNvPr>
          <p:cNvCxnSpPr/>
          <p:nvPr/>
        </p:nvCxnSpPr>
        <p:spPr>
          <a:xfrm>
            <a:off x="1605517" y="187841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78442-E0DD-7F42-BD13-1EA0071B92FB}"/>
              </a:ext>
            </a:extLst>
          </p:cNvPr>
          <p:cNvCxnSpPr/>
          <p:nvPr/>
        </p:nvCxnSpPr>
        <p:spPr>
          <a:xfrm>
            <a:off x="1977657" y="188196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51BAA-7EEF-B345-85DC-6E4EEA33E0D0}"/>
              </a:ext>
            </a:extLst>
          </p:cNvPr>
          <p:cNvCxnSpPr/>
          <p:nvPr/>
        </p:nvCxnSpPr>
        <p:spPr>
          <a:xfrm>
            <a:off x="2349797" y="188550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C012CB-B8CD-714D-8FDC-030077CC5CF9}"/>
              </a:ext>
            </a:extLst>
          </p:cNvPr>
          <p:cNvCxnSpPr/>
          <p:nvPr/>
        </p:nvCxnSpPr>
        <p:spPr>
          <a:xfrm>
            <a:off x="1233377" y="252700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09061C-ECD2-7046-8E58-45AB1F2FFE2D}"/>
              </a:ext>
            </a:extLst>
          </p:cNvPr>
          <p:cNvCxnSpPr/>
          <p:nvPr/>
        </p:nvCxnSpPr>
        <p:spPr>
          <a:xfrm>
            <a:off x="1605517" y="253054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FA720F-9F6D-5C4A-92DC-9EDDE7C02154}"/>
              </a:ext>
            </a:extLst>
          </p:cNvPr>
          <p:cNvCxnSpPr/>
          <p:nvPr/>
        </p:nvCxnSpPr>
        <p:spPr>
          <a:xfrm>
            <a:off x="1977657" y="253409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D03FC0-C4F2-CC4C-9EA5-1CA6688D9C77}"/>
              </a:ext>
            </a:extLst>
          </p:cNvPr>
          <p:cNvCxnSpPr/>
          <p:nvPr/>
        </p:nvCxnSpPr>
        <p:spPr>
          <a:xfrm>
            <a:off x="2349797" y="253763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20B286-A01D-6C44-AFDA-7E96BC73262B}"/>
              </a:ext>
            </a:extLst>
          </p:cNvPr>
          <p:cNvCxnSpPr/>
          <p:nvPr/>
        </p:nvCxnSpPr>
        <p:spPr>
          <a:xfrm>
            <a:off x="2721937" y="254117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B2BAE0-8C55-8044-8780-1D0A16B4C96C}"/>
              </a:ext>
            </a:extLst>
          </p:cNvPr>
          <p:cNvCxnSpPr/>
          <p:nvPr/>
        </p:nvCxnSpPr>
        <p:spPr>
          <a:xfrm>
            <a:off x="3094077" y="254472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8EE50F-BEED-484A-92CF-92E1F8E56C48}"/>
              </a:ext>
            </a:extLst>
          </p:cNvPr>
          <p:cNvCxnSpPr/>
          <p:nvPr/>
        </p:nvCxnSpPr>
        <p:spPr>
          <a:xfrm>
            <a:off x="3094077" y="319685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FCE14-486F-1A41-8A7E-975A46F2C51E}"/>
              </a:ext>
            </a:extLst>
          </p:cNvPr>
          <p:cNvCxnSpPr/>
          <p:nvPr/>
        </p:nvCxnSpPr>
        <p:spPr>
          <a:xfrm>
            <a:off x="3466217" y="320039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3E7ECE-EE44-6C48-9ED0-4549EDC597EC}"/>
              </a:ext>
            </a:extLst>
          </p:cNvPr>
          <p:cNvCxnSpPr/>
          <p:nvPr/>
        </p:nvCxnSpPr>
        <p:spPr>
          <a:xfrm>
            <a:off x="3838357" y="320394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3EEB68-016D-314C-909F-95BA9F106A38}"/>
              </a:ext>
            </a:extLst>
          </p:cNvPr>
          <p:cNvCxnSpPr/>
          <p:nvPr/>
        </p:nvCxnSpPr>
        <p:spPr>
          <a:xfrm>
            <a:off x="1605517" y="383480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EEC592-9DF2-2C46-852F-B53CBADC4669}"/>
              </a:ext>
            </a:extLst>
          </p:cNvPr>
          <p:cNvCxnSpPr/>
          <p:nvPr/>
        </p:nvCxnSpPr>
        <p:spPr>
          <a:xfrm>
            <a:off x="1977657" y="383835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BE18DB-648B-EA46-A8CC-F46FBF7F5864}"/>
              </a:ext>
            </a:extLst>
          </p:cNvPr>
          <p:cNvCxnSpPr/>
          <p:nvPr/>
        </p:nvCxnSpPr>
        <p:spPr>
          <a:xfrm>
            <a:off x="2349797" y="384189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2232EC-8640-2A47-85AD-B5739BE70846}"/>
              </a:ext>
            </a:extLst>
          </p:cNvPr>
          <p:cNvCxnSpPr/>
          <p:nvPr/>
        </p:nvCxnSpPr>
        <p:spPr>
          <a:xfrm>
            <a:off x="2721937" y="384543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A0823D-3D85-B149-949D-FC32B23CA5BE}"/>
              </a:ext>
            </a:extLst>
          </p:cNvPr>
          <p:cNvCxnSpPr/>
          <p:nvPr/>
        </p:nvCxnSpPr>
        <p:spPr>
          <a:xfrm>
            <a:off x="3094077" y="384898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26901D-5C11-CB47-8F33-FB05CA82BABC}"/>
              </a:ext>
            </a:extLst>
          </p:cNvPr>
          <p:cNvCxnSpPr/>
          <p:nvPr/>
        </p:nvCxnSpPr>
        <p:spPr>
          <a:xfrm>
            <a:off x="3466217" y="385252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FD2740-76AF-1846-9D32-87BA150D0417}"/>
              </a:ext>
            </a:extLst>
          </p:cNvPr>
          <p:cNvCxnSpPr/>
          <p:nvPr/>
        </p:nvCxnSpPr>
        <p:spPr>
          <a:xfrm>
            <a:off x="3838357" y="385607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80AE8C-3414-9742-B1E8-A011940CC82E}"/>
              </a:ext>
            </a:extLst>
          </p:cNvPr>
          <p:cNvCxnSpPr/>
          <p:nvPr/>
        </p:nvCxnSpPr>
        <p:spPr>
          <a:xfrm>
            <a:off x="4210497" y="3859614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4D7009-DDA8-EE44-8092-4E132B09DC6F}"/>
              </a:ext>
            </a:extLst>
          </p:cNvPr>
          <p:cNvCxnSpPr/>
          <p:nvPr/>
        </p:nvCxnSpPr>
        <p:spPr>
          <a:xfrm>
            <a:off x="4582637" y="386315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C10DD8-3CA3-3944-8DD8-318DE7BFE3ED}"/>
              </a:ext>
            </a:extLst>
          </p:cNvPr>
          <p:cNvCxnSpPr/>
          <p:nvPr/>
        </p:nvCxnSpPr>
        <p:spPr>
          <a:xfrm>
            <a:off x="4210497" y="4564907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230CEF-376D-DF43-B267-978CE1936D99}"/>
              </a:ext>
            </a:extLst>
          </p:cNvPr>
          <p:cNvCxnSpPr/>
          <p:nvPr/>
        </p:nvCxnSpPr>
        <p:spPr>
          <a:xfrm>
            <a:off x="4582637" y="4568451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D6AA6A-8CEE-EC41-88D9-4882DC10C1FB}"/>
              </a:ext>
            </a:extLst>
          </p:cNvPr>
          <p:cNvCxnSpPr/>
          <p:nvPr/>
        </p:nvCxnSpPr>
        <p:spPr>
          <a:xfrm>
            <a:off x="4954777" y="4571995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26209A-CD92-FB4D-9979-209DC4867220}"/>
              </a:ext>
            </a:extLst>
          </p:cNvPr>
          <p:cNvCxnSpPr/>
          <p:nvPr/>
        </p:nvCxnSpPr>
        <p:spPr>
          <a:xfrm>
            <a:off x="4582637" y="527374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809A8C-E06E-4E42-AF2D-2BC30156B5C4}"/>
              </a:ext>
            </a:extLst>
          </p:cNvPr>
          <p:cNvCxnSpPr/>
          <p:nvPr/>
        </p:nvCxnSpPr>
        <p:spPr>
          <a:xfrm>
            <a:off x="4954777" y="527728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EDDEB2-E333-5F47-81F9-61F42BD1302E}"/>
              </a:ext>
            </a:extLst>
          </p:cNvPr>
          <p:cNvCxnSpPr/>
          <p:nvPr/>
        </p:nvCxnSpPr>
        <p:spPr>
          <a:xfrm>
            <a:off x="5326917" y="528083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926235-B98A-8A44-9B16-F0DF9BC14F1A}"/>
              </a:ext>
            </a:extLst>
          </p:cNvPr>
          <p:cNvSpPr txBox="1"/>
          <p:nvPr/>
        </p:nvSpPr>
        <p:spPr>
          <a:xfrm>
            <a:off x="6271981" y="560531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tiempo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F6CF6-E459-954D-8344-0DF092970920}"/>
              </a:ext>
            </a:extLst>
          </p:cNvPr>
          <p:cNvSpPr txBox="1"/>
          <p:nvPr/>
        </p:nvSpPr>
        <p:spPr>
          <a:xfrm>
            <a:off x="1305800" y="14878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[0,5),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29C500-169B-9C48-8F14-6A54A66B032F}"/>
              </a:ext>
            </a:extLst>
          </p:cNvPr>
          <p:cNvSpPr txBox="1"/>
          <p:nvPr/>
        </p:nvSpPr>
        <p:spPr>
          <a:xfrm>
            <a:off x="1790823" y="21364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[1,7),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145C85-1B85-BB48-AB02-F6D9A4D28962}"/>
              </a:ext>
            </a:extLst>
          </p:cNvPr>
          <p:cNvSpPr txBox="1"/>
          <p:nvPr/>
        </p:nvSpPr>
        <p:spPr>
          <a:xfrm>
            <a:off x="3166500" y="282397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[6,9),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C725EF-CE47-2F4C-87D6-D3DFCAD176AD}"/>
              </a:ext>
            </a:extLst>
          </p:cNvPr>
          <p:cNvSpPr txBox="1"/>
          <p:nvPr/>
        </p:nvSpPr>
        <p:spPr>
          <a:xfrm>
            <a:off x="2535867" y="343712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[2,11), 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9F5FB6-FFE0-7342-A34C-339A15CE4A40}"/>
              </a:ext>
            </a:extLst>
          </p:cNvPr>
          <p:cNvSpPr txBox="1"/>
          <p:nvPr/>
        </p:nvSpPr>
        <p:spPr>
          <a:xfrm>
            <a:off x="4353574" y="419911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[9,12),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CB48FB-3264-CE41-B079-179A37414831}"/>
              </a:ext>
            </a:extLst>
          </p:cNvPr>
          <p:cNvSpPr txBox="1"/>
          <p:nvPr/>
        </p:nvSpPr>
        <p:spPr>
          <a:xfrm>
            <a:off x="4582637" y="488902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[10,13),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253DAB-3D30-F74C-9AAC-8FCBCE314701}"/>
              </a:ext>
            </a:extLst>
          </p:cNvPr>
          <p:cNvCxnSpPr/>
          <p:nvPr/>
        </p:nvCxnSpPr>
        <p:spPr>
          <a:xfrm flipV="1">
            <a:off x="861237" y="999460"/>
            <a:ext cx="0" cy="48059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B42594-A453-E84E-BF77-21DA6412C899}"/>
              </a:ext>
            </a:extLst>
          </p:cNvPr>
          <p:cNvSpPr txBox="1"/>
          <p:nvPr/>
        </p:nvSpPr>
        <p:spPr>
          <a:xfrm>
            <a:off x="6271981" y="150908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(1) =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672954-C30D-6F42-B693-22C7BB21BD57}"/>
              </a:ext>
            </a:extLst>
          </p:cNvPr>
          <p:cNvSpPr txBox="1"/>
          <p:nvPr/>
        </p:nvSpPr>
        <p:spPr>
          <a:xfrm>
            <a:off x="6264766" y="218163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(2) =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BA220A-E38D-C94F-B932-FB86BD7B1B95}"/>
              </a:ext>
            </a:extLst>
          </p:cNvPr>
          <p:cNvSpPr txBox="1"/>
          <p:nvPr/>
        </p:nvSpPr>
        <p:spPr>
          <a:xfrm>
            <a:off x="6257553" y="283032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(3) =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3FD9A2-ED35-FF49-9D76-081B193703AE}"/>
              </a:ext>
            </a:extLst>
          </p:cNvPr>
          <p:cNvSpPr txBox="1"/>
          <p:nvPr/>
        </p:nvSpPr>
        <p:spPr>
          <a:xfrm>
            <a:off x="6234393" y="346547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(4)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58432A-0AA2-3446-B06D-54F2AB509DD7}"/>
              </a:ext>
            </a:extLst>
          </p:cNvPr>
          <p:cNvSpPr txBox="1"/>
          <p:nvPr/>
        </p:nvSpPr>
        <p:spPr>
          <a:xfrm>
            <a:off x="6234393" y="419911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(5) =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9AD32B-0BC6-9A47-B4CD-850E6EBB2695}"/>
              </a:ext>
            </a:extLst>
          </p:cNvPr>
          <p:cNvSpPr txBox="1"/>
          <p:nvPr/>
        </p:nvSpPr>
        <p:spPr>
          <a:xfrm>
            <a:off x="6234393" y="491150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(6) = 3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40E22-93D3-9247-A34C-64958C8AE40B}"/>
              </a:ext>
            </a:extLst>
          </p:cNvPr>
          <p:cNvCxnSpPr/>
          <p:nvPr/>
        </p:nvCxnSpPr>
        <p:spPr>
          <a:xfrm>
            <a:off x="861237" y="580537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780281-8626-9C41-9501-365B6919DFEB}"/>
              </a:ext>
            </a:extLst>
          </p:cNvPr>
          <p:cNvCxnSpPr/>
          <p:nvPr/>
        </p:nvCxnSpPr>
        <p:spPr>
          <a:xfrm>
            <a:off x="1233377" y="580891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9C752A-A81A-5346-A01C-9C7896D163EF}"/>
              </a:ext>
            </a:extLst>
          </p:cNvPr>
          <p:cNvCxnSpPr/>
          <p:nvPr/>
        </p:nvCxnSpPr>
        <p:spPr>
          <a:xfrm>
            <a:off x="1605517" y="5812461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194B59C-7198-8149-BA0C-EB53DFAF01D3}"/>
              </a:ext>
            </a:extLst>
          </p:cNvPr>
          <p:cNvCxnSpPr/>
          <p:nvPr/>
        </p:nvCxnSpPr>
        <p:spPr>
          <a:xfrm>
            <a:off x="1977657" y="5816005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8D6A8A-D7B9-B448-801D-30142935061E}"/>
              </a:ext>
            </a:extLst>
          </p:cNvPr>
          <p:cNvCxnSpPr/>
          <p:nvPr/>
        </p:nvCxnSpPr>
        <p:spPr>
          <a:xfrm>
            <a:off x="2349797" y="5819549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E8B253B-4FF5-2F46-B12E-CABA74E76204}"/>
              </a:ext>
            </a:extLst>
          </p:cNvPr>
          <p:cNvCxnSpPr/>
          <p:nvPr/>
        </p:nvCxnSpPr>
        <p:spPr>
          <a:xfrm>
            <a:off x="2721937" y="5823093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87A521-9290-D146-9FF2-277CFDDC13BA}"/>
              </a:ext>
            </a:extLst>
          </p:cNvPr>
          <p:cNvCxnSpPr/>
          <p:nvPr/>
        </p:nvCxnSpPr>
        <p:spPr>
          <a:xfrm>
            <a:off x="3094077" y="5826637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5D74C8-6A89-3E42-9029-940780B24C52}"/>
              </a:ext>
            </a:extLst>
          </p:cNvPr>
          <p:cNvCxnSpPr/>
          <p:nvPr/>
        </p:nvCxnSpPr>
        <p:spPr>
          <a:xfrm>
            <a:off x="3466217" y="5830181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D7AFEF-C9FD-854B-AE31-F0913DCF112F}"/>
              </a:ext>
            </a:extLst>
          </p:cNvPr>
          <p:cNvCxnSpPr/>
          <p:nvPr/>
        </p:nvCxnSpPr>
        <p:spPr>
          <a:xfrm>
            <a:off x="3838357" y="5833725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46D1A5-6BA0-B643-B973-E26259467E0E}"/>
              </a:ext>
            </a:extLst>
          </p:cNvPr>
          <p:cNvCxnSpPr/>
          <p:nvPr/>
        </p:nvCxnSpPr>
        <p:spPr>
          <a:xfrm>
            <a:off x="4210497" y="5837269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DD3E6A-3A10-3848-93E8-F61A49602EB6}"/>
              </a:ext>
            </a:extLst>
          </p:cNvPr>
          <p:cNvCxnSpPr/>
          <p:nvPr/>
        </p:nvCxnSpPr>
        <p:spPr>
          <a:xfrm>
            <a:off x="4582637" y="584081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4BD21AF-BA6D-8B41-9EB1-03B89F0D64D7}"/>
              </a:ext>
            </a:extLst>
          </p:cNvPr>
          <p:cNvCxnSpPr/>
          <p:nvPr/>
        </p:nvCxnSpPr>
        <p:spPr>
          <a:xfrm>
            <a:off x="4954777" y="584435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F49FFC-102A-2148-B25E-A32D7635FCD7}"/>
              </a:ext>
            </a:extLst>
          </p:cNvPr>
          <p:cNvCxnSpPr>
            <a:cxnSpLocks/>
          </p:cNvCxnSpPr>
          <p:nvPr/>
        </p:nvCxnSpPr>
        <p:spPr>
          <a:xfrm>
            <a:off x="5326917" y="5847901"/>
            <a:ext cx="797436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(</a:t>
            </a:r>
            <a:r>
              <a:rPr lang="en-US" sz="1800"/>
              <a:t> Aquí —con el “supongamos”— empieza propiamente la aplicación de la téc-nica de programación dinámica:</a:t>
            </a:r>
          </a:p>
          <a:p>
            <a:pPr lvl="1">
              <a:spcBef>
                <a:spcPts val="456"/>
              </a:spcBef>
            </a:pPr>
            <a:r>
              <a:rPr lang="en-US" sz="1500"/>
              <a:t>la definición de </a:t>
            </a:r>
            <a:r>
              <a:rPr lang="en-US" sz="1500" i="1"/>
              <a:t>b</a:t>
            </a:r>
            <a:r>
              <a:rPr lang="en-US" sz="1500"/>
              <a:t>(</a:t>
            </a:r>
            <a:r>
              <a:rPr lang="en-US" sz="1500" i="1"/>
              <a:t>k</a:t>
            </a:r>
            <a:r>
              <a:rPr lang="en-US" sz="1500"/>
              <a:t>) es principalmente una conveniencia para nuestros propósitos en este problema particular</a:t>
            </a:r>
          </a:p>
          <a:p>
            <a:pPr>
              <a:spcBef>
                <a:spcPts val="0"/>
              </a:spcBef>
            </a:pPr>
            <a:r>
              <a:rPr lang="en-US" sz="1800" b="1"/>
              <a:t>)</a:t>
            </a:r>
          </a:p>
          <a:p>
            <a:r>
              <a:rPr lang="en-US"/>
              <a:t>Supongamos que tenemos una solución óptima Ω</a:t>
            </a:r>
          </a:p>
          <a:p>
            <a:r>
              <a:rPr lang="en-US"/>
              <a:t>Obviamente, con respecto a la presencia de la tarea </a:t>
            </a:r>
            <a:r>
              <a:rPr lang="en-US" i="1"/>
              <a:t>n</a:t>
            </a:r>
            <a:r>
              <a:rPr lang="en-US"/>
              <a:t> —la que termina más tarde entre todas las tareas— en esta solución óptima hay sólo dos posibilidades:</a:t>
            </a:r>
          </a:p>
          <a:p>
            <a:pPr lvl="1"/>
            <a:r>
              <a:rPr lang="en-US"/>
              <a:t>la tarea </a:t>
            </a:r>
            <a:r>
              <a:rPr lang="en-US" i="1"/>
              <a:t>n</a:t>
            </a:r>
            <a:r>
              <a:rPr lang="en-US"/>
              <a:t> pertenece a Ω</a:t>
            </a:r>
            <a:endParaRPr lang="en-US" b="1" i="1"/>
          </a:p>
          <a:p>
            <a:pPr lvl="1"/>
            <a:r>
              <a:rPr lang="en-US"/>
              <a:t>… o bien la tarea </a:t>
            </a:r>
            <a:r>
              <a:rPr lang="en-US" i="1"/>
              <a:t>n</a:t>
            </a:r>
            <a:r>
              <a:rPr lang="en-US"/>
              <a:t> no pertenece a Ω</a:t>
            </a:r>
          </a:p>
          <a:p>
            <a:r>
              <a:rPr lang="en-US"/>
              <a:t>No sabemos cuál de las dos posibilidades es la que finalmente se va a dar en la solución óptima =&gt; hay que analizar ambas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6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502443"/>
            <a:ext cx="7848600" cy="5550249"/>
          </a:xfrm>
        </p:spPr>
        <p:txBody>
          <a:bodyPr>
            <a:normAutofit/>
          </a:bodyPr>
          <a:lstStyle/>
          <a:p>
            <a:r>
              <a:rPr lang="en-US"/>
              <a:t>Si la tarea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 b="1"/>
              <a:t>no pertenece</a:t>
            </a:r>
            <a:r>
              <a:rPr lang="en-US"/>
              <a:t> a Ω,</a:t>
            </a:r>
          </a:p>
          <a:p>
            <a:r>
              <a:rPr lang="en-US"/>
              <a:t>… entonces Ω es igual a la solución óptima para las tareas 1, …, </a:t>
            </a:r>
            <a:r>
              <a:rPr lang="en-US" i="1"/>
              <a:t>n</a:t>
            </a:r>
            <a:r>
              <a:rPr lang="en-US"/>
              <a:t>–1:</a:t>
            </a:r>
          </a:p>
          <a:p>
            <a:pPr lvl="1"/>
            <a:r>
              <a:rPr lang="en-US"/>
              <a:t>un problema del mismo tipo, pero más pequeño: no incluye la tarea </a:t>
            </a:r>
            <a:r>
              <a:rPr lang="en-US" i="1"/>
              <a:t>n</a:t>
            </a:r>
            <a:endParaRPr lang="en-US"/>
          </a:p>
          <a:p>
            <a:r>
              <a:rPr lang="en-US" b="1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…</a:t>
            </a:r>
          </a:p>
          <a:p>
            <a:r>
              <a:rPr lang="en-US"/>
              <a:t>En cambio, si la tarea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 b="1"/>
              <a:t>pertenece</a:t>
            </a:r>
            <a:r>
              <a:rPr lang="en-US"/>
              <a:t> a Ω,</a:t>
            </a:r>
          </a:p>
          <a:p>
            <a:r>
              <a:rPr lang="en-US"/>
              <a:t>… entonces ninguna tarea </a:t>
            </a:r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r</a:t>
            </a:r>
            <a:r>
              <a:rPr lang="en-US"/>
              <a:t> &lt; </a:t>
            </a:r>
            <a:r>
              <a:rPr lang="en-US" i="1"/>
              <a:t>n</a:t>
            </a:r>
            <a:r>
              <a:rPr lang="en-US"/>
              <a:t>, puede pertenecer a Ω</a:t>
            </a:r>
          </a:p>
          <a:p>
            <a:r>
              <a:rPr lang="en-US"/>
              <a:t>… y Ω debe incluir,</a:t>
            </a:r>
          </a:p>
          <a:p>
            <a:r>
              <a:rPr lang="en-US"/>
              <a:t>… además de la tarea </a:t>
            </a:r>
            <a:r>
              <a:rPr lang="en-US" i="1"/>
              <a:t>n</a:t>
            </a:r>
            <a:r>
              <a:rPr lang="en-US"/>
              <a:t>,</a:t>
            </a:r>
          </a:p>
          <a:p>
            <a:r>
              <a:rPr lang="en-US"/>
              <a:t>… una solución óptima para las tareas 1, …, 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baseline="30000"/>
              <a:t>[*]</a:t>
            </a:r>
            <a:r>
              <a:rPr lang="en-US"/>
              <a:t> :</a:t>
            </a:r>
          </a:p>
          <a:p>
            <a:pPr lvl="1"/>
            <a:r>
              <a:rPr lang="en-US"/>
              <a:t>nuevamente, un problema del mismo tipo, pero más pequeño</a:t>
            </a:r>
          </a:p>
          <a:p>
            <a:pPr>
              <a:spcBef>
                <a:spcPts val="4176"/>
              </a:spcBef>
            </a:pPr>
            <a:r>
              <a:rPr lang="en-US" sz="1800"/>
              <a:t>[*] esta afirmación se puede demostrar por contradicción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976"/>
              </a:spcBef>
            </a:pPr>
            <a:r>
              <a:rPr lang="en-US" b="1"/>
              <a:t>Es decir, en ambos casos, encontrar la solución óptima para las tareas 1, …, </a:t>
            </a:r>
            <a:r>
              <a:rPr lang="en-US" b="1" i="1"/>
              <a:t>n</a:t>
            </a:r>
            <a:r>
              <a:rPr lang="en-US" b="1"/>
              <a:t> involucra encontrar las soluciones óptimas a pro-blemas más pequeños del mismo tipo</a:t>
            </a:r>
            <a:r>
              <a:rPr lang="en-US"/>
              <a:t>:</a:t>
            </a:r>
          </a:p>
          <a:p>
            <a:pPr lvl="1">
              <a:spcBef>
                <a:spcPts val="1176"/>
              </a:spcBef>
            </a:pPr>
            <a:r>
              <a:rPr lang="en-US"/>
              <a:t>esta característica es clave en los problemas que se pueden resolver usando programación dinámica</a:t>
            </a:r>
          </a:p>
          <a:p>
            <a:pPr lvl="1">
              <a:spcBef>
                <a:spcPts val="1176"/>
              </a:spcBef>
            </a:pPr>
            <a:r>
              <a:rPr lang="en-US"/>
              <a:t>… y, como veremos, da origen a una posible formulación recursiva de la solución del problema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/>
              <a:t>Selección de tareas con ganancias</a:t>
            </a:r>
          </a:p>
          <a:p>
            <a:r>
              <a:rPr lang="en-US"/>
              <a:t>Tenemos </a:t>
            </a:r>
            <a:r>
              <a:rPr lang="en-US" i="1"/>
              <a:t>n</a:t>
            </a:r>
            <a:r>
              <a:rPr lang="en-US"/>
              <a:t> tareas,</a:t>
            </a:r>
          </a:p>
          <a:p>
            <a:r>
              <a:rPr lang="en-US"/>
              <a:t>… cada una con una hora de inicio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y una hora de fin </a:t>
            </a:r>
            <a:r>
              <a:rPr lang="en-US" i="1"/>
              <a:t>f</a:t>
            </a:r>
            <a:r>
              <a:rPr lang="en-US" i="1" baseline="-25000"/>
              <a:t>i</a:t>
            </a:r>
            <a:endParaRPr lang="en-US" baseline="-25000"/>
          </a:p>
          <a:p>
            <a:pPr lvl="1"/>
            <a:r>
              <a:rPr lang="en-US"/>
              <a:t>definen el intervalo de tiempo 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) de la tarea</a:t>
            </a:r>
          </a:p>
          <a:p>
            <a:r>
              <a:rPr lang="en-US"/>
              <a:t>Para realizar las tareas tenemos una única máquina</a:t>
            </a:r>
          </a:p>
          <a:p>
            <a:r>
              <a:rPr lang="en-US"/>
              <a:t>… que sólo puede realizar una tarea a la vez</a:t>
            </a:r>
          </a:p>
          <a:p>
            <a:pPr lvl="1"/>
            <a:r>
              <a:rPr lang="en-US"/>
              <a:t>si los intervalos de tiempo de dos tareas se traslapan, entonces solo se puede realizar una de ellas</a:t>
            </a:r>
          </a:p>
          <a:p>
            <a:r>
              <a:rPr lang="en-US" b="1"/>
              <a:t>Además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Así, dado que la solución óptima al problema original involucra encontrar soluciones óptimas a problemas más pequeños del mismo tipo,</a:t>
            </a:r>
          </a:p>
          <a:p>
            <a:pPr>
              <a:spcBef>
                <a:spcPts val="1176"/>
              </a:spcBef>
              <a:spcAft>
                <a:spcPts val="2400"/>
              </a:spcAft>
            </a:pPr>
            <a:r>
              <a:rPr lang="en-US" sz="1800"/>
              <a:t>… y aplicando este mismo razonamiento a estas soluciones a los problemas más pequeños, podemos afirmar lo siguiente:</a:t>
            </a:r>
          </a:p>
          <a:p>
            <a:r>
              <a:rPr lang="en-US"/>
              <a:t>1) Sea Ω</a:t>
            </a:r>
            <a:r>
              <a:rPr lang="en-US" i="1" baseline="-25000"/>
              <a:t>j</a:t>
            </a:r>
            <a:r>
              <a:rPr lang="en-US"/>
              <a:t> la solución óptima al problema de las tareas 1, …, </a:t>
            </a:r>
            <a:r>
              <a:rPr lang="en-US" i="1"/>
              <a:t>j</a:t>
            </a:r>
          </a:p>
          <a:p>
            <a:pPr marL="290513"/>
            <a:r>
              <a:rPr lang="en-US"/>
              <a:t>… y sea opt(</a:t>
            </a:r>
            <a:r>
              <a:rPr lang="en-US" i="1"/>
              <a:t>j</a:t>
            </a:r>
            <a:r>
              <a:rPr lang="en-US"/>
              <a:t>) su valor</a:t>
            </a:r>
          </a:p>
          <a:p>
            <a:pPr marL="290513"/>
            <a:r>
              <a:rPr lang="en-US"/>
              <a:t>… entonces buscamos Ω</a:t>
            </a:r>
            <a:r>
              <a:rPr lang="en-US" i="1" baseline="-25000"/>
              <a:t>n</a:t>
            </a:r>
            <a:r>
              <a:rPr lang="en-US"/>
              <a:t> con valor opt(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marL="9525"/>
            <a:r>
              <a:rPr lang="en-US" b="1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…</a:t>
            </a:r>
          </a:p>
          <a:p>
            <a:pPr marL="290513" indent="-290513"/>
            <a:r>
              <a:rPr lang="en-US"/>
              <a:t>2) Además, generalizando de las diaps. anteriores, para cada Ω</a:t>
            </a:r>
            <a:r>
              <a:rPr lang="en-US" i="1" baseline="-25000"/>
              <a:t>j </a:t>
            </a:r>
            <a:r>
              <a:rPr lang="en-US"/>
              <a:t>podemos decir lo siguiente con respecto a la tarea </a:t>
            </a:r>
            <a:r>
              <a:rPr lang="en-US" i="1"/>
              <a:t>j</a:t>
            </a:r>
            <a:r>
              <a:rPr lang="en-US"/>
              <a:t> :</a:t>
            </a:r>
          </a:p>
          <a:p>
            <a:pPr lvl="1"/>
            <a:r>
              <a:rPr lang="en-US"/>
              <a:t>si </a:t>
            </a:r>
            <a:r>
              <a:rPr lang="en-US" i="1"/>
              <a:t>j</a:t>
            </a:r>
            <a:r>
              <a:rPr lang="en-US"/>
              <a:t> pertenece a Ω</a:t>
            </a:r>
            <a:r>
              <a:rPr lang="en-US" i="1" baseline="-25000"/>
              <a:t>j</a:t>
            </a:r>
            <a:r>
              <a:rPr lang="en-US"/>
              <a:t> , entonces opt(</a:t>
            </a:r>
            <a:r>
              <a:rPr lang="en-US" i="1"/>
              <a:t>j</a:t>
            </a:r>
            <a:r>
              <a:rPr lang="en-US"/>
              <a:t>) = </a:t>
            </a:r>
            <a:r>
              <a:rPr lang="en-US" i="1"/>
              <a:t>v</a:t>
            </a:r>
            <a:r>
              <a:rPr lang="en-US" i="1" baseline="-25000"/>
              <a:t>j</a:t>
            </a:r>
            <a:r>
              <a:rPr lang="en-US"/>
              <a:t> + opt(b(</a:t>
            </a:r>
            <a:r>
              <a:rPr lang="en-US" i="1"/>
              <a:t>j</a:t>
            </a:r>
            <a:r>
              <a:rPr lang="en-US"/>
              <a:t>))</a:t>
            </a:r>
          </a:p>
          <a:p>
            <a:pPr lvl="1"/>
            <a:r>
              <a:rPr lang="en-US"/>
              <a:t>si </a:t>
            </a:r>
            <a:r>
              <a:rPr lang="en-US" i="1"/>
              <a:t>j</a:t>
            </a:r>
            <a:r>
              <a:rPr lang="en-US"/>
              <a:t> no pertenece a Ω</a:t>
            </a:r>
            <a:r>
              <a:rPr lang="en-US" i="1" baseline="-25000"/>
              <a:t>j</a:t>
            </a:r>
            <a:r>
              <a:rPr lang="en-US"/>
              <a:t> , entonces opt(</a:t>
            </a:r>
            <a:r>
              <a:rPr lang="en-US" i="1"/>
              <a:t>j</a:t>
            </a:r>
            <a:r>
              <a:rPr lang="en-US"/>
              <a:t>) = opt(</a:t>
            </a:r>
            <a:r>
              <a:rPr lang="en-US" i="1"/>
              <a:t>j</a:t>
            </a:r>
            <a:r>
              <a:rPr lang="en-US"/>
              <a:t>–1)</a:t>
            </a:r>
          </a:p>
          <a:p>
            <a:pPr>
              <a:spcBef>
                <a:spcPts val="3576"/>
              </a:spcBef>
            </a:pPr>
            <a:r>
              <a:rPr lang="en-US"/>
              <a:t>3) Por lo tanto,</a:t>
            </a:r>
          </a:p>
          <a:p>
            <a:r>
              <a:rPr lang="en-US" b="1"/>
              <a:t>	opt(</a:t>
            </a:r>
            <a:r>
              <a:rPr lang="en-US" b="1" i="1"/>
              <a:t>j</a:t>
            </a:r>
            <a:r>
              <a:rPr lang="en-US" b="1"/>
              <a:t>) = max{ </a:t>
            </a:r>
            <a:r>
              <a:rPr lang="en-US" b="1" i="1"/>
              <a:t>v</a:t>
            </a:r>
            <a:r>
              <a:rPr lang="en-US" b="1" i="1" baseline="-25000"/>
              <a:t>j</a:t>
            </a:r>
            <a:r>
              <a:rPr lang="en-US" b="1"/>
              <a:t> + opt(b(</a:t>
            </a:r>
            <a:r>
              <a:rPr lang="en-US" b="1" i="1"/>
              <a:t>j</a:t>
            </a:r>
            <a:r>
              <a:rPr lang="en-US" b="1"/>
              <a:t>)) , opt(</a:t>
            </a:r>
            <a:r>
              <a:rPr lang="en-US" b="1" i="1"/>
              <a:t>j</a:t>
            </a:r>
            <a:r>
              <a:rPr lang="en-US" b="1"/>
              <a:t>–1) }</a:t>
            </a:r>
            <a:r>
              <a:rPr lang="en-US"/>
              <a:t>	 	[*]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partir de 3), escribimos un algoritmo recursivo para calcular opt(</a:t>
            </a:r>
            <a:r>
              <a:rPr lang="en-US" i="1"/>
              <a:t>n</a:t>
            </a:r>
            <a:r>
              <a:rPr lang="en-US"/>
              <a:t>):</a:t>
            </a:r>
          </a:p>
          <a:p>
            <a:pPr marL="452438">
              <a:tabLst>
                <a:tab pos="915988" algn="l"/>
                <a:tab pos="1368425" algn="l"/>
                <a:tab pos="1831975" algn="l"/>
              </a:tabLst>
            </a:pPr>
            <a:r>
              <a:rPr lang="en-US" sz="2000">
                <a:latin typeface="Consolas"/>
                <a:cs typeface="Consolas"/>
              </a:rPr>
              <a:t>opt</a:t>
            </a:r>
            <a:r>
              <a:rPr lang="en-US" sz="2000"/>
              <a:t>(</a:t>
            </a:r>
            <a:r>
              <a:rPr lang="en-US" sz="2000" i="1"/>
              <a:t>j</a:t>
            </a:r>
            <a:r>
              <a:rPr lang="en-US" sz="2000"/>
              <a:t>):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 sz="2000"/>
              <a:t>	</a:t>
            </a:r>
            <a:r>
              <a:rPr lang="en-US" sz="2000">
                <a:latin typeface="Consolas"/>
                <a:cs typeface="Consolas"/>
              </a:rPr>
              <a:t>if</a:t>
            </a:r>
            <a:r>
              <a:rPr lang="en-US" sz="2000"/>
              <a:t> </a:t>
            </a:r>
            <a:r>
              <a:rPr lang="en-US" sz="2000" i="1"/>
              <a:t>j</a:t>
            </a:r>
            <a:r>
              <a:rPr lang="en-US" sz="2000"/>
              <a:t> = 0: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 sz="2000"/>
              <a:t>		</a:t>
            </a:r>
            <a:r>
              <a:rPr lang="en-US" sz="2000">
                <a:latin typeface="Consolas"/>
                <a:cs typeface="Consolas"/>
              </a:rPr>
              <a:t>return</a:t>
            </a:r>
            <a:r>
              <a:rPr lang="en-US" sz="2000"/>
              <a:t> 0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 sz="2000"/>
              <a:t>	</a:t>
            </a:r>
            <a:r>
              <a:rPr lang="en-US" sz="2000">
                <a:latin typeface="Consolas"/>
                <a:cs typeface="Consolas"/>
              </a:rPr>
              <a:t>else</a:t>
            </a:r>
            <a:r>
              <a:rPr lang="en-US" sz="2000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 sz="2000"/>
              <a:t>		</a:t>
            </a:r>
            <a:r>
              <a:rPr lang="en-US" sz="2000">
                <a:latin typeface="Consolas"/>
                <a:cs typeface="Consolas"/>
              </a:rPr>
              <a:t>return</a:t>
            </a:r>
            <a:r>
              <a:rPr lang="en-US" sz="2000"/>
              <a:t> max{ </a:t>
            </a:r>
            <a:r>
              <a:rPr lang="en-US" sz="2000" i="1"/>
              <a:t>v</a:t>
            </a:r>
            <a:r>
              <a:rPr lang="en-US" sz="2000" i="1" baseline="-25000"/>
              <a:t>j</a:t>
            </a:r>
            <a:r>
              <a:rPr lang="en-US" sz="2000"/>
              <a:t> + </a:t>
            </a:r>
            <a:r>
              <a:rPr lang="en-US" sz="2000">
                <a:latin typeface="Consolas"/>
                <a:cs typeface="Consolas"/>
              </a:rPr>
              <a:t>opt</a:t>
            </a:r>
            <a:r>
              <a:rPr lang="en-US" sz="2000"/>
              <a:t>(</a:t>
            </a:r>
            <a:r>
              <a:rPr lang="en-US" sz="2000" i="1"/>
              <a:t>b</a:t>
            </a:r>
            <a:r>
              <a:rPr lang="en-US" sz="2000"/>
              <a:t>(</a:t>
            </a:r>
            <a:r>
              <a:rPr lang="en-US" sz="2000" i="1"/>
              <a:t>j</a:t>
            </a:r>
            <a:r>
              <a:rPr lang="en-US" sz="2000"/>
              <a:t>)) , </a:t>
            </a:r>
            <a:r>
              <a:rPr lang="en-US" sz="2000">
                <a:latin typeface="Consolas"/>
                <a:cs typeface="Consolas"/>
              </a:rPr>
              <a:t>opt</a:t>
            </a:r>
            <a:r>
              <a:rPr lang="en-US" sz="2000"/>
              <a:t>(</a:t>
            </a:r>
            <a:r>
              <a:rPr lang="en-US" sz="2000" i="1"/>
              <a:t>j</a:t>
            </a:r>
            <a:r>
              <a:rPr lang="en-US" sz="2000"/>
              <a:t>-1) }</a:t>
            </a:r>
          </a:p>
          <a:p>
            <a:pPr lvl="1">
              <a:spcBef>
                <a:spcPts val="2300"/>
              </a:spcBef>
            </a:pPr>
            <a:r>
              <a:rPr lang="en-US"/>
              <a:t>supone que las tareas están ordenadas por hora de término y que tenemos calculados los 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 para cada </a:t>
            </a:r>
            <a:r>
              <a:rPr lang="en-US" i="1"/>
              <a:t>j</a:t>
            </a:r>
          </a:p>
          <a:p>
            <a:pPr lvl="1">
              <a:spcBef>
                <a:spcPts val="1100"/>
              </a:spcBef>
            </a:pPr>
            <a:r>
              <a:rPr lang="en-US"/>
              <a:t>opt(0) = 0, basado en la convención de que éste es el óptimo para un conjunto vacío de tareas</a:t>
            </a:r>
          </a:p>
          <a:p>
            <a:pPr>
              <a:spcBef>
                <a:spcPts val="1656"/>
              </a:spcBef>
            </a:pPr>
            <a:r>
              <a:rPr lang="en-US"/>
              <a:t>La corrección del algoritmo se puede demostrar por inducción</a:t>
            </a:r>
          </a:p>
        </p:txBody>
      </p:sp>
    </p:spTree>
    <p:extLst>
      <p:ext uri="{BB962C8B-B14F-4D97-AF65-F5344CB8AC3E}">
        <p14:creationId xmlns:p14="http://schemas.microsoft.com/office/powerpoint/2010/main" val="42656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 problema de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 es su tiempo de ejecución en el peor caso:</a:t>
            </a:r>
          </a:p>
          <a:p>
            <a:pPr lvl="1"/>
            <a:r>
              <a:rPr lang="en-US"/>
              <a:t>cada llamada a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 da origen a otras dos llamadas a </a:t>
            </a:r>
            <a:r>
              <a:rPr lang="en-US" b="1">
                <a:latin typeface="Consolas"/>
                <a:cs typeface="Consolas"/>
              </a:rPr>
              <a:t>opt</a:t>
            </a:r>
          </a:p>
          <a:p>
            <a:pPr lvl="1"/>
            <a:r>
              <a:rPr lang="en-US"/>
              <a:t>esto es, </a:t>
            </a:r>
            <a:r>
              <a:rPr lang="en-US" i="1"/>
              <a:t>tiempo exponencial</a:t>
            </a:r>
            <a:endParaRPr lang="en-US"/>
          </a:p>
          <a:p>
            <a:pPr lvl="1"/>
            <a:r>
              <a:rPr lang="en-US"/>
              <a:t>p.ej., la próxima diapositiva muestra las llamadas recursivas que se producen como consecuencia de llamar inicialmente a opt(6)</a:t>
            </a:r>
          </a:p>
        </p:txBody>
      </p:sp>
    </p:spTree>
    <p:extLst>
      <p:ext uri="{BB962C8B-B14F-4D97-AF65-F5344CB8AC3E}">
        <p14:creationId xmlns:p14="http://schemas.microsoft.com/office/powerpoint/2010/main" val="2129478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1374AA-CDE5-5741-BB93-32F153B7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FF3D-3F9A-6A49-B9D5-86E00943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llamada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(6) da origen a las llamadas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(5)</a:t>
            </a:r>
            <a:r>
              <a:rPr lang="en-US" baseline="30000"/>
              <a:t>[*]</a:t>
            </a:r>
            <a:r>
              <a:rPr lang="en-US"/>
              <a:t> y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b="1"/>
              <a:t>(3)</a:t>
            </a:r>
            <a:r>
              <a:rPr lang="en-US" baseline="30000"/>
              <a:t>[**]</a:t>
            </a:r>
            <a:r>
              <a:rPr lang="en-US"/>
              <a:t> </a:t>
            </a:r>
            <a:r>
              <a:rPr lang="en-US" b="1"/>
              <a:t>:</a:t>
            </a:r>
            <a:endParaRPr lang="en-US" b="1" baseline="30000"/>
          </a:p>
          <a:p>
            <a:r>
              <a:rPr lang="en-US" baseline="30000"/>
              <a:t>[*]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(5) da origen a las llamadas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(4) y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b="1"/>
              <a:t>(3)</a:t>
            </a:r>
            <a:r>
              <a:rPr lang="en-US"/>
              <a:t> :</a:t>
            </a:r>
            <a:endParaRPr lang="en-US" b="1"/>
          </a:p>
          <a:p>
            <a:pPr>
              <a:tabLst>
                <a:tab pos="449263" algn="l"/>
              </a:tabLst>
            </a:pPr>
            <a:r>
              <a:rPr lang="en-US"/>
              <a:t>	-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(4) da origen a la llamada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b="1"/>
              <a:t>(3)</a:t>
            </a:r>
          </a:p>
          <a:p>
            <a:pPr>
              <a:tabLst>
                <a:tab pos="449263" algn="l"/>
              </a:tabLst>
            </a:pPr>
            <a:r>
              <a:rPr lang="en-US"/>
              <a:t>	-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(3) da origen a …</a:t>
            </a:r>
          </a:p>
          <a:p>
            <a:r>
              <a:rPr lang="en-US" baseline="30000"/>
              <a:t>[**]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(3) da origen a las llamadas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(2) y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(1) :</a:t>
            </a:r>
          </a:p>
          <a:p>
            <a:pPr>
              <a:tabLst>
                <a:tab pos="449263" algn="l"/>
              </a:tabLst>
            </a:pPr>
            <a:r>
              <a:rPr lang="en-US"/>
              <a:t>	-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(2) da origen a la llamada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694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Pero solo está resolviendo </a:t>
            </a:r>
            <a:r>
              <a:rPr lang="en-US" i="1"/>
              <a:t>n</a:t>
            </a:r>
            <a:r>
              <a:rPr lang="en-US"/>
              <a:t>+1 subproblemas diferentes:</a:t>
            </a:r>
          </a:p>
          <a:p>
            <a:pPr lvl="1"/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(0),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(1), …,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/>
            <a:r>
              <a:rPr lang="en-US"/>
              <a:t>la razón por la que toma tiempo exponencial es el </a:t>
            </a:r>
            <a:r>
              <a:rPr lang="en-US" i="1"/>
              <a:t>número de veces </a:t>
            </a:r>
            <a:r>
              <a:rPr lang="en-US"/>
              <a:t>que resuelve cada subproblema</a:t>
            </a:r>
          </a:p>
          <a:p>
            <a:pPr marL="574675" lvl="1" indent="0">
              <a:buNone/>
            </a:pPr>
            <a:r>
              <a:rPr lang="en-US"/>
              <a:t>… p.ej., en la diapositiva anterior, se producen tres llamadas sepa-radas a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 b="1"/>
              <a:t>(3)</a:t>
            </a:r>
            <a:r>
              <a:rPr lang="en-US"/>
              <a:t>, todas las cuales resuelven el mismo subproblema y, por supuesto, obtienen el mismo resultado</a:t>
            </a:r>
          </a:p>
          <a:p>
            <a:pPr lvl="1"/>
            <a:r>
              <a:rPr lang="en-US"/>
              <a:t>esta es otra característica clave en la aplicación de 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145793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Podemos guardar el valor de </a:t>
            </a:r>
            <a:r>
              <a:rPr lang="en-US" b="1">
                <a:latin typeface="Consolas"/>
                <a:cs typeface="Consolas"/>
              </a:rPr>
              <a:t>opt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 en un arreglo global la primera vez que lo calculamos</a:t>
            </a:r>
          </a:p>
          <a:p>
            <a:r>
              <a:rPr lang="en-US"/>
              <a:t>… y luego usar este valor ya calculado en lugar de todas las futuras llamadas recursivas a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45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>
                <a:latin typeface="Consolas"/>
                <a:cs typeface="Consolas"/>
              </a:rPr>
              <a:t>rec-opt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</a:t>
            </a:r>
            <a:r>
              <a:rPr lang="en-US">
                <a:latin typeface="Consolas"/>
                <a:cs typeface="Consolas"/>
              </a:rPr>
              <a:t>if</a:t>
            </a:r>
            <a:r>
              <a:rPr lang="en-US"/>
              <a:t> </a:t>
            </a:r>
            <a:r>
              <a:rPr lang="en-US" i="1"/>
              <a:t>j</a:t>
            </a:r>
            <a:r>
              <a:rPr lang="en-US"/>
              <a:t> = 0: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</a:t>
            </a:r>
            <a:r>
              <a:rPr lang="en-US">
                <a:latin typeface="Consolas"/>
                <a:cs typeface="Consolas"/>
              </a:rPr>
              <a:t>return</a:t>
            </a:r>
            <a:r>
              <a:rPr lang="en-US"/>
              <a:t> 0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</a:t>
            </a:r>
            <a:r>
              <a:rPr lang="en-US">
                <a:latin typeface="Consolas"/>
                <a:cs typeface="Consolas"/>
              </a:rPr>
              <a:t>else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</a:t>
            </a:r>
            <a:r>
              <a:rPr lang="en-US">
                <a:latin typeface="Consolas"/>
                <a:cs typeface="Consolas"/>
              </a:rPr>
              <a:t>if</a:t>
            </a:r>
            <a:r>
              <a:rPr lang="en-US"/>
              <a:t>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</a:t>
            </a:r>
            <a:r>
              <a:rPr lang="en-US" i="1"/>
              <a:t>no está vacía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	</a:t>
            </a:r>
            <a:r>
              <a:rPr lang="en-US">
                <a:latin typeface="Consolas"/>
                <a:cs typeface="Consolas"/>
              </a:rPr>
              <a:t>return</a:t>
            </a:r>
            <a:r>
              <a:rPr lang="en-US"/>
              <a:t>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</a:t>
            </a:r>
            <a:r>
              <a:rPr lang="en-US">
                <a:latin typeface="Consolas"/>
                <a:cs typeface="Consolas"/>
              </a:rPr>
              <a:t>else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	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= max{ </a:t>
            </a:r>
            <a:r>
              <a:rPr lang="en-US" i="1"/>
              <a:t>v</a:t>
            </a:r>
            <a:r>
              <a:rPr lang="en-US" i="1" baseline="-25000"/>
              <a:t>j</a:t>
            </a:r>
            <a:r>
              <a:rPr lang="en-US"/>
              <a:t> + </a:t>
            </a:r>
            <a:r>
              <a:rPr lang="en-US">
                <a:latin typeface="Consolas"/>
                <a:cs typeface="Consolas"/>
              </a:rPr>
              <a:t>rec-opt</a:t>
            </a:r>
            <a:r>
              <a:rPr lang="en-US"/>
              <a:t>(b(</a:t>
            </a:r>
            <a:r>
              <a:rPr lang="en-US" i="1"/>
              <a:t>j</a:t>
            </a:r>
            <a:r>
              <a:rPr lang="en-US"/>
              <a:t>)) , </a:t>
            </a:r>
            <a:r>
              <a:rPr lang="en-US">
                <a:latin typeface="Consolas"/>
                <a:cs typeface="Consolas"/>
              </a:rPr>
              <a:t>rec-opt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-1) }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  <a:tab pos="1831975" algn="l"/>
              </a:tabLst>
            </a:pPr>
            <a:r>
              <a:rPr lang="en-US"/>
              <a:t>			</a:t>
            </a:r>
            <a:r>
              <a:rPr lang="en-US">
                <a:latin typeface="Consolas"/>
                <a:cs typeface="Consolas"/>
              </a:rPr>
              <a:t>return</a:t>
            </a:r>
            <a:r>
              <a:rPr lang="en-US"/>
              <a:t>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</a:t>
            </a:r>
          </a:p>
          <a:p>
            <a:r>
              <a:rPr lang="en-US" b="1">
                <a:latin typeface="Consolas"/>
                <a:cs typeface="Consolas"/>
              </a:rPr>
              <a:t>rec-opt</a:t>
            </a:r>
            <a:r>
              <a:rPr lang="en-US"/>
              <a:t>(n) es O(</a:t>
            </a:r>
            <a:r>
              <a:rPr lang="en-US" i="1"/>
              <a:t>n</a:t>
            </a:r>
            <a:r>
              <a:rPr lang="en-US"/>
              <a:t>):</a:t>
            </a:r>
          </a:p>
          <a:p>
            <a:pPr lvl="1"/>
            <a:r>
              <a:rPr lang="en-US"/>
              <a:t>¿por qué?</a:t>
            </a:r>
          </a:p>
        </p:txBody>
      </p:sp>
    </p:spTree>
    <p:extLst>
      <p:ext uri="{BB962C8B-B14F-4D97-AF65-F5344CB8AC3E}">
        <p14:creationId xmlns:p14="http://schemas.microsoft.com/office/powerpoint/2010/main" val="178166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Por supuesto, además de calcular el valor de la solución óptima,</a:t>
            </a:r>
          </a:p>
          <a:p>
            <a:r>
              <a:rPr lang="en-US"/>
              <a:t>… necesitamos saber cuál es esta solución</a:t>
            </a:r>
          </a:p>
        </p:txBody>
      </p:sp>
    </p:spTree>
    <p:extLst>
      <p:ext uri="{BB962C8B-B14F-4D97-AF65-F5344CB8AC3E}">
        <p14:creationId xmlns:p14="http://schemas.microsoft.com/office/powerpoint/2010/main" val="190319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clave es el arreglo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:</a:t>
            </a:r>
          </a:p>
          <a:p>
            <a:pPr lvl="1"/>
            <a:r>
              <a:rPr lang="en-US"/>
              <a:t>usamos el valor de soluciones óptimas a los subproblemas sobre las tareas 1, 2, …, </a:t>
            </a:r>
            <a:r>
              <a:rPr lang="en-US" i="1"/>
              <a:t>j</a:t>
            </a:r>
            <a:r>
              <a:rPr lang="en-US"/>
              <a:t> para cada </a:t>
            </a:r>
            <a:r>
              <a:rPr lang="en-US" i="1"/>
              <a:t>j</a:t>
            </a:r>
            <a:endParaRPr lang="en-US"/>
          </a:p>
          <a:p>
            <a:pPr lvl="1"/>
            <a:r>
              <a:rPr lang="en-US"/>
              <a:t>… y usa (*) para definir el valor de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basado en los valores que aparecen antes (es decir, en índices menores que </a:t>
            </a:r>
            <a:r>
              <a:rPr lang="en-US" i="1"/>
              <a:t>j</a:t>
            </a:r>
            <a:r>
              <a:rPr lang="en-US"/>
              <a:t>) en </a:t>
            </a:r>
            <a:r>
              <a:rPr lang="en-US" b="1">
                <a:latin typeface="Consolas"/>
                <a:cs typeface="Consolas"/>
              </a:rPr>
              <a:t>m</a:t>
            </a:r>
          </a:p>
          <a:p>
            <a:r>
              <a:rPr lang="en-US"/>
              <a:t>Cuando llenamos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, el problema está resuelto:</a:t>
            </a:r>
          </a:p>
          <a:p>
            <a:pPr lvl="1"/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n</a:t>
            </a:r>
            <a:r>
              <a:rPr lang="en-US"/>
              <a:t>] contiene el valor de la solución óptima</a:t>
            </a:r>
          </a:p>
          <a:p>
            <a:pPr lvl="1"/>
            <a:r>
              <a:rPr lang="en-US"/>
              <a:t>… y podemos usar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 para reconstruir la solución propiamente tal</a:t>
            </a:r>
          </a:p>
          <a:p>
            <a:pPr>
              <a:spcBef>
                <a:spcPts val="3576"/>
              </a:spcBef>
            </a:pPr>
            <a:r>
              <a:rPr lang="en-US" sz="1800"/>
              <a:t>(*) opt(</a:t>
            </a:r>
            <a:r>
              <a:rPr lang="en-US" sz="1800" i="1"/>
              <a:t>j</a:t>
            </a:r>
            <a:r>
              <a:rPr lang="en-US" sz="1800"/>
              <a:t>) = max{ </a:t>
            </a:r>
            <a:r>
              <a:rPr lang="en-US" sz="1800" i="1"/>
              <a:t>v</a:t>
            </a:r>
            <a:r>
              <a:rPr lang="en-US" sz="1800" i="1" baseline="-25000"/>
              <a:t>j</a:t>
            </a:r>
            <a:r>
              <a:rPr lang="en-US" sz="1800"/>
              <a:t> + opt(b(</a:t>
            </a:r>
            <a:r>
              <a:rPr lang="en-US" sz="1800" i="1"/>
              <a:t>j</a:t>
            </a:r>
            <a:r>
              <a:rPr lang="en-US" sz="1800"/>
              <a:t>)) , opt(</a:t>
            </a:r>
            <a:r>
              <a:rPr lang="en-US" sz="1800" i="1"/>
              <a:t>j</a:t>
            </a:r>
            <a:r>
              <a:rPr lang="en-US" sz="1800"/>
              <a:t>–1) }</a:t>
            </a:r>
          </a:p>
        </p:txBody>
      </p:sp>
    </p:spTree>
    <p:extLst>
      <p:ext uri="{BB962C8B-B14F-4D97-AF65-F5344CB8AC3E}">
        <p14:creationId xmlns:p14="http://schemas.microsoft.com/office/powerpoint/2010/main" val="84146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Cada tarea produce una ganancia </a:t>
            </a:r>
            <a:r>
              <a:rPr lang="en-US" b="1" i="1"/>
              <a:t>v</a:t>
            </a:r>
            <a:r>
              <a:rPr lang="en-US" b="1" i="1" baseline="-25000"/>
              <a:t>i</a:t>
            </a:r>
            <a:r>
              <a:rPr lang="en-US" b="1"/>
              <a:t> si es realizada</a:t>
            </a:r>
          </a:p>
          <a:p>
            <a:r>
              <a:rPr lang="en-US"/>
              <a:t>El problema es …</a:t>
            </a:r>
          </a:p>
          <a:p>
            <a:r>
              <a:rPr lang="en-US"/>
              <a:t>¿Cuáles tareas realizar de manera de </a:t>
            </a:r>
            <a:r>
              <a:rPr lang="en-US" b="1"/>
              <a:t>maximizar</a:t>
            </a:r>
            <a:r>
              <a:rPr lang="en-US"/>
              <a:t> </a:t>
            </a:r>
            <a:r>
              <a:rPr lang="en-US" b="1"/>
              <a:t>la suma de las ganancias de las tareas realizadas</a:t>
            </a:r>
            <a:r>
              <a:rPr lang="en-US"/>
              <a:t>?</a:t>
            </a:r>
          </a:p>
          <a:p>
            <a:r>
              <a:rPr lang="en-US"/>
              <a:t>P.ej., 	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), </a:t>
            </a:r>
            <a:r>
              <a:rPr lang="en-US" i="1"/>
              <a:t>v</a:t>
            </a:r>
            <a:r>
              <a:rPr lang="en-US" i="1" baseline="-25000"/>
              <a:t>i</a:t>
            </a:r>
          </a:p>
          <a:p>
            <a:pPr>
              <a:spcBef>
                <a:spcPts val="60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=1	[0, 5), 2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=2	[1, 7), 4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=3	[6, 9), 4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=4	[2, 11), 7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=5	[9, 12), 2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=6	[10, 13),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8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También podemos calcular los valores en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 b="1"/>
              <a:t> iterativamente</a:t>
            </a:r>
            <a:r>
              <a:rPr lang="en-US"/>
              <a:t>:</a:t>
            </a:r>
          </a:p>
          <a:p>
            <a:pPr lvl="1"/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[0] = 0 y vamos incrementando </a:t>
            </a:r>
            <a:r>
              <a:rPr lang="en-US" i="1"/>
              <a:t>j</a:t>
            </a:r>
          </a:p>
          <a:p>
            <a:pPr lvl="1"/>
            <a:r>
              <a:rPr lang="en-US"/>
              <a:t>cada vez que necesitamos calcular un valor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], usamos (*)</a:t>
            </a:r>
          </a:p>
          <a:p>
            <a:pPr>
              <a:spcBef>
                <a:spcPts val="0"/>
              </a:spcBef>
              <a:tabLst>
                <a:tab pos="915988" algn="l"/>
                <a:tab pos="1368425" algn="l"/>
              </a:tabLst>
            </a:pPr>
            <a:endParaRPr lang="en-US">
              <a:latin typeface="Consolas"/>
              <a:cs typeface="Consolas"/>
            </a:endParaRP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it-opt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m</a:t>
            </a:r>
            <a:r>
              <a:rPr lang="en-US"/>
              <a:t>[0] = 0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for</a:t>
            </a:r>
            <a:r>
              <a:rPr lang="en-US"/>
              <a:t> </a:t>
            </a:r>
            <a:r>
              <a:rPr lang="en-US" i="1"/>
              <a:t>j</a:t>
            </a:r>
            <a:r>
              <a:rPr lang="en-US"/>
              <a:t> = 1, 2, …, </a:t>
            </a:r>
            <a:r>
              <a:rPr lang="en-US" i="1"/>
              <a:t>n</a:t>
            </a:r>
            <a:r>
              <a:rPr lang="en-US"/>
              <a:t> 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	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= </a:t>
            </a:r>
            <a:r>
              <a:rPr lang="en-US">
                <a:latin typeface="Consolas"/>
                <a:cs typeface="Consolas"/>
              </a:rPr>
              <a:t>max</a:t>
            </a:r>
            <a:r>
              <a:rPr lang="en-US"/>
              <a:t>{ </a:t>
            </a:r>
            <a:r>
              <a:rPr lang="en-US" i="1"/>
              <a:t>v</a:t>
            </a:r>
            <a:r>
              <a:rPr lang="en-US" i="1" baseline="-25000"/>
              <a:t>j</a:t>
            </a:r>
            <a:r>
              <a:rPr lang="en-US"/>
              <a:t> +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)] ,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-1] }</a:t>
            </a:r>
          </a:p>
        </p:txBody>
      </p:sp>
    </p:spTree>
    <p:extLst>
      <p:ext uri="{BB962C8B-B14F-4D97-AF65-F5344CB8AC3E}">
        <p14:creationId xmlns:p14="http://schemas.microsoft.com/office/powerpoint/2010/main" val="1934773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it-opt</a:t>
            </a:r>
            <a:r>
              <a:rPr lang="en-US"/>
              <a:t>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m</a:t>
            </a:r>
            <a:r>
              <a:rPr lang="en-US"/>
              <a:t>[0] = 0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for</a:t>
            </a:r>
            <a:r>
              <a:rPr lang="en-US"/>
              <a:t> </a:t>
            </a:r>
            <a:r>
              <a:rPr lang="en-US" i="1"/>
              <a:t>j</a:t>
            </a:r>
            <a:r>
              <a:rPr lang="en-US"/>
              <a:t> = 1, 2, …, </a:t>
            </a:r>
            <a:r>
              <a:rPr lang="en-US" i="1"/>
              <a:t>n</a:t>
            </a:r>
            <a:r>
              <a:rPr lang="en-US"/>
              <a:t> :</a:t>
            </a:r>
          </a:p>
          <a:p>
            <a:pPr marL="452438">
              <a:spcBef>
                <a:spcPts val="0"/>
              </a:spcBef>
              <a:tabLst>
                <a:tab pos="915988" algn="l"/>
                <a:tab pos="1368425" algn="l"/>
              </a:tabLst>
            </a:pPr>
            <a:r>
              <a:rPr lang="en-US">
                <a:latin typeface="Consolas"/>
                <a:cs typeface="Consolas"/>
              </a:rPr>
              <a:t>		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= </a:t>
            </a:r>
            <a:r>
              <a:rPr lang="en-US">
                <a:latin typeface="Consolas"/>
                <a:cs typeface="Consolas"/>
              </a:rPr>
              <a:t>max</a:t>
            </a:r>
            <a:r>
              <a:rPr lang="en-US"/>
              <a:t>{ </a:t>
            </a:r>
            <a:r>
              <a:rPr lang="en-US" i="1"/>
              <a:t>v</a:t>
            </a:r>
            <a:r>
              <a:rPr lang="en-US" i="1" baseline="-25000"/>
              <a:t>j</a:t>
            </a:r>
            <a:r>
              <a:rPr lang="en-US"/>
              <a:t> +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b</a:t>
            </a:r>
            <a:r>
              <a:rPr lang="en-US"/>
              <a:t>(</a:t>
            </a:r>
            <a:r>
              <a:rPr lang="en-US" i="1"/>
              <a:t>j</a:t>
            </a:r>
            <a:r>
              <a:rPr lang="en-US"/>
              <a:t>)] , </a:t>
            </a:r>
            <a:r>
              <a:rPr lang="en-US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-1] }</a:t>
            </a:r>
          </a:p>
          <a:p>
            <a:r>
              <a:rPr lang="en-US"/>
              <a:t>Podemos demostrar por inducción que </a:t>
            </a:r>
            <a:r>
              <a:rPr lang="en-US" b="1">
                <a:latin typeface="Consolas"/>
                <a:cs typeface="Consolas"/>
              </a:rPr>
              <a:t>it-opt</a:t>
            </a:r>
            <a:r>
              <a:rPr lang="en-US" b="1"/>
              <a:t> </a:t>
            </a:r>
            <a:r>
              <a:rPr lang="en-US"/>
              <a:t>asigna a </a:t>
            </a:r>
            <a:r>
              <a:rPr lang="en-US" b="1">
                <a:latin typeface="Consolas"/>
                <a:cs typeface="Consolas"/>
              </a:rPr>
              <a:t>m</a:t>
            </a:r>
            <a:r>
              <a:rPr lang="en-US"/>
              <a:t>[</a:t>
            </a:r>
            <a:r>
              <a:rPr lang="en-US" i="1"/>
              <a:t>j</a:t>
            </a:r>
            <a:r>
              <a:rPr lang="en-US"/>
              <a:t>] el valor opt(</a:t>
            </a:r>
            <a:r>
              <a:rPr lang="en-US" i="1"/>
              <a:t>j</a:t>
            </a:r>
            <a:r>
              <a:rPr lang="en-US"/>
              <a:t>)</a:t>
            </a:r>
          </a:p>
          <a:p>
            <a:r>
              <a:rPr lang="en-US" b="1">
                <a:latin typeface="Consolas"/>
                <a:cs typeface="Consolas"/>
              </a:rPr>
              <a:t>it-opt</a:t>
            </a:r>
            <a:r>
              <a:rPr lang="en-US"/>
              <a:t> es claramente O(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831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El ej. de la selección de tareas con ganancias es representativo de los problemas que pueden ser resueltos eficientemente mediante programación dinámica</a:t>
            </a:r>
          </a:p>
          <a:p>
            <a:r>
              <a:rPr lang="en-US"/>
              <a:t>Generalizando, para desarrollar un algoritmo de programación dinámica</a:t>
            </a:r>
          </a:p>
          <a:p>
            <a:r>
              <a:rPr lang="en-US"/>
              <a:t>… necesitamos una colección de subproblemas, derivados del problema original, que cumplan ciertas propiedades:</a:t>
            </a:r>
          </a:p>
          <a:p>
            <a:pPr lvl="1"/>
            <a:r>
              <a:rPr lang="en-US"/>
              <a:t>próx. diapo.</a:t>
            </a:r>
          </a:p>
        </p:txBody>
      </p:sp>
    </p:spTree>
    <p:extLst>
      <p:ext uri="{BB962C8B-B14F-4D97-AF65-F5344CB8AC3E}">
        <p14:creationId xmlns:p14="http://schemas.microsoft.com/office/powerpoint/2010/main" val="117347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0988" indent="-280988">
              <a:spcBef>
                <a:spcPts val="2976"/>
              </a:spcBef>
            </a:pPr>
            <a:r>
              <a:rPr lang="en-US"/>
              <a:t>i) el número de subproblemas es (idealmente) polinomial</a:t>
            </a:r>
          </a:p>
          <a:p>
            <a:pPr marL="280988" indent="-280988">
              <a:spcBef>
                <a:spcPts val="2976"/>
              </a:spcBef>
            </a:pPr>
            <a:r>
              <a:rPr lang="en-US"/>
              <a:t>ii) la solución al problema original puede calcularse a partir de las soluciones a los subproblemas</a:t>
            </a:r>
          </a:p>
          <a:p>
            <a:pPr marL="280988" indent="-280988">
              <a:spcBef>
                <a:spcPts val="2976"/>
              </a:spcBef>
            </a:pPr>
            <a:r>
              <a:rPr lang="en-US"/>
              <a:t>iii) hay un orden natural de los subproblemas, desde “el más pequeño” hasta “el más grande”</a:t>
            </a:r>
          </a:p>
          <a:p>
            <a:pPr marL="280988">
              <a:spcBef>
                <a:spcPts val="1776"/>
              </a:spcBef>
            </a:pPr>
            <a:r>
              <a:rPr lang="en-US"/>
              <a:t>… y una recurrencia (ojalá) fácil de calcular (tal como [*] en diap. # 21)</a:t>
            </a:r>
          </a:p>
          <a:p>
            <a:pPr marL="280988">
              <a:spcBef>
                <a:spcPts val="1776"/>
              </a:spcBef>
            </a:pPr>
            <a:r>
              <a:rPr lang="en-US"/>
              <a:t>… que permite calcular la solución a un subproblema a partir de las soluciones a subproblemas más pequeños</a:t>
            </a:r>
          </a:p>
        </p:txBody>
      </p:sp>
    </p:spTree>
    <p:extLst>
      <p:ext uri="{BB962C8B-B14F-4D97-AF65-F5344CB8AC3E}">
        <p14:creationId xmlns:p14="http://schemas.microsoft.com/office/powerpoint/2010/main" val="277615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F7721-12B9-E34E-8E3E-8AA76B86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FF614-F4DB-3E4E-B1AA-44BC3B4B4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/>
                  <a:t>Multiplicación de matrices</a:t>
                </a:r>
              </a:p>
              <a:p>
                <a:r>
                  <a:rPr lang="es-CL" dirty="0"/>
                  <a:t>Queremos multiplicar una secuencia de matrices</a:t>
                </a:r>
              </a:p>
              <a:p>
                <a:pPr>
                  <a:spcBef>
                    <a:spcPts val="0"/>
                  </a:spcBef>
                </a:pPr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tiene dimensiones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r>
                  <a:rPr lang="es-CL" dirty="0"/>
                  <a:t> ¿Cómo minimizamos el número de multiplicaciones escalares … o </a:t>
                </a:r>
                <a:r>
                  <a:rPr lang="es-CL" b="1" dirty="0"/>
                  <a:t>costo de la multiplicación de las matrices</a:t>
                </a:r>
                <a:r>
                  <a:rPr lang="es-CL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FF614-F4DB-3E4E-B1AA-44BC3B4B4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59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362A2-3C43-9743-83F7-3932A4E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8C7C0-E0F2-E444-A26D-A85FC644B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Recordemos:</a:t>
                </a:r>
              </a:p>
              <a:p>
                <a:r>
                  <a:rPr lang="en-US" dirty="0"/>
                  <a:t>M</a:t>
                </a:r>
                <a:r>
                  <a:rPr lang="es-CL" dirty="0"/>
                  <a:t>ultiplicar una matriz de dimensiones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por una de dimen-siones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dirty="0"/>
                  <a:t> cuesta (es decir, implica realizar)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CL" dirty="0"/>
                  <a:t> multiplica-ciones escalares: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… y el resultado es una matriz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8C7C0-E0F2-E444-A26D-A85FC644B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228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3DDD0-CAB7-1E48-BE36-E47949FB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D5DCD-3255-2544-B9DD-0A735CCDA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P.ej., </a:t>
                </a:r>
                <a:r>
                  <a:rPr lang="es-CL" dirty="0"/>
                  <a:t>la multiplicación de matrices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, con dimensiones:</a:t>
                </a:r>
              </a:p>
              <a:p>
                <a:pPr lvl="1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10×100</m:t>
                    </m:r>
                  </m:oMath>
                </a14:m>
                <a:endParaRPr lang="es-CL" dirty="0"/>
              </a:p>
              <a:p>
                <a:pPr lvl="1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100×5</m:t>
                    </m:r>
                  </m:oMath>
                </a14:m>
                <a:endParaRPr lang="es-CL" dirty="0"/>
              </a:p>
              <a:p>
                <a:pPr lvl="1"/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5×50</m:t>
                    </m:r>
                  </m:oMath>
                </a14:m>
                <a:endParaRPr lang="es-CL" dirty="0"/>
              </a:p>
              <a:p>
                <a:r>
                  <a:rPr lang="es-CL" dirty="0"/>
                  <a:t>… puede hacerse asociando las matrices de dos maneras —la multiplicación de matrices es asociativa:</a:t>
                </a:r>
              </a:p>
              <a:p>
                <a:pPr>
                  <a:spcBef>
                    <a:spcPts val="0"/>
                  </a:spcBef>
                </a:pPr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bien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En el primer caso, el número de multiplicaciones escalares —o costo— es 7,500</a:t>
                </a:r>
              </a:p>
              <a:p>
                <a:pPr>
                  <a:spcBef>
                    <a:spcPts val="1176"/>
                  </a:spcBef>
                </a:pPr>
                <a:r>
                  <a:rPr lang="es-CL" dirty="0"/>
                  <a:t>… en el segundo, ¡ 75,000 !	</a:t>
                </a:r>
                <a:r>
                  <a:rPr lang="es-CL" sz="1800" dirty="0"/>
                  <a:t>(produce la misma matriz resultado)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D5DCD-3255-2544-B9DD-0A735CCDA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24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4F283-1CF3-9546-8A88-493E44D1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02974-AEDC-D94B-AE3B-559F7BF20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Por otra parte, a medida que aumenta el número de matrices en la secuencia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/>
                  <a:t>… el número de posibles formas de asociarlas para multiplicarlas también crece … </a:t>
                </a:r>
                <a:r>
                  <a:rPr lang="en-US" i="1"/>
                  <a:t>exponencialmente</a:t>
                </a:r>
              </a:p>
              <a:p>
                <a:r>
                  <a:rPr lang="en-US"/>
                  <a:t>P.ej., hay dos formas de asociar una secuencia de tres matrices</a:t>
                </a:r>
              </a:p>
              <a:p>
                <a:pPr>
                  <a:spcBef>
                    <a:spcPts val="1176"/>
                  </a:spcBef>
                  <a:spcAft>
                    <a:spcPts val="1200"/>
                  </a:spcAft>
                </a:pPr>
                <a:r>
                  <a:rPr lang="en-US"/>
                  <a:t>… y hay cinco formas de asociar una de cuatro matrices: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/>
              </a:p>
              <a:p>
                <a:pPr lvl="1">
                  <a:spcBef>
                    <a:spcPts val="456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>
                  <a:spcBef>
                    <a:spcPts val="456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>
                  <a:spcBef>
                    <a:spcPts val="456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/>
              </a:p>
              <a:p>
                <a:pPr lvl="1">
                  <a:spcBef>
                    <a:spcPts val="456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A02974-AEDC-D94B-AE3B-559F7BF20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5EA309-AD6B-154F-BBC7-1A27B84FB0FC}"/>
              </a:ext>
            </a:extLst>
          </p:cNvPr>
          <p:cNvSpPr txBox="1"/>
          <p:nvPr/>
        </p:nvSpPr>
        <p:spPr>
          <a:xfrm>
            <a:off x="4533900" y="3946359"/>
            <a:ext cx="323841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la matriz resultado es la misma, pero el número de multiplicaciones escalares (costo de la multiplicación) puede variar mucho</a:t>
            </a:r>
          </a:p>
        </p:txBody>
      </p:sp>
    </p:spTree>
    <p:extLst>
      <p:ext uri="{BB962C8B-B14F-4D97-AF65-F5344CB8AC3E}">
        <p14:creationId xmlns:p14="http://schemas.microsoft.com/office/powerpoint/2010/main" val="3765275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17A5B-1A64-D74F-B37B-29352F10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CA1CD-E816-EC44-A554-21F1D0CD2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Así, nuestro problema es determinar la forma de asociar las matrices para realizar la multiplicación</a:t>
                </a:r>
              </a:p>
              <a:p>
                <a:pPr>
                  <a:spcBef>
                    <a:spcPts val="0"/>
                  </a:spcBef>
                </a:pPr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… tal que se</a:t>
                </a:r>
                <a:r>
                  <a:rPr lang="en-US" i="1"/>
                  <a:t> minimice el costo de la multiplicación </a:t>
                </a:r>
                <a:r>
                  <a:rPr lang="en-US"/>
                  <a:t>(es decir, el número de multiplicaciones escalares)</a:t>
                </a:r>
              </a:p>
              <a:p>
                <a:r>
                  <a:rPr lang="en-US"/>
                  <a:t>¿Cómo lo resolvemos?</a:t>
                </a:r>
              </a:p>
              <a:p>
                <a:r>
                  <a:rPr lang="en-US"/>
                  <a:t>En particular, ¿podemos resolverlo aplicando </a:t>
                </a:r>
                <a:r>
                  <a:rPr lang="en-US" i="1"/>
                  <a:t>programación dinámica</a:t>
                </a:r>
                <a:r>
                  <a:rPr lang="en-US"/>
                  <a:t>?</a:t>
                </a:r>
              </a:p>
              <a:p>
                <a:pPr>
                  <a:spcBef>
                    <a:spcPts val="1176"/>
                  </a:spcBef>
                </a:pPr>
                <a:r>
                  <a:rPr lang="en-US"/>
                  <a:t>… es decir, ¿podemos encontrar una colección de subproblemas, derivados del problema original, que cumplan las propiedades de la diap. # 33?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CA1CD-E816-EC44-A554-21F1D0CD2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466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17A5B-1A64-D74F-B37B-29352F10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CA1CD-E816-EC44-A554-21F1D0CD2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En general,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el costo mínimo para multiplicar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CL" dirty="0"/>
              </a:p>
              <a:p>
                <a:r>
                  <a:rPr lang="es-CL" dirty="0"/>
                  <a:t>Claramente, alguna de las multiplicaciones de matrices será la última, por lo que la multiplicación anterior puede verse como</a:t>
                </a:r>
              </a:p>
              <a:p>
                <a:pPr>
                  <a:spcBef>
                    <a:spcPts val="0"/>
                  </a:spcBef>
                </a:pPr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… para algún </a:t>
                </a:r>
                <a:r>
                  <a:rPr lang="es-CL" i="1" dirty="0"/>
                  <a:t>k</a:t>
                </a:r>
                <a:r>
                  <a:rPr lang="es-CL" dirty="0"/>
                  <a:t> entre </a:t>
                </a:r>
                <a:r>
                  <a:rPr lang="es-CL" i="1" dirty="0"/>
                  <a:t>i</a:t>
                </a:r>
                <a:r>
                  <a:rPr lang="es-CL" dirty="0"/>
                  <a:t> y </a:t>
                </a:r>
                <a:r>
                  <a:rPr lang="es-CL" i="1" dirty="0"/>
                  <a:t>j</a:t>
                </a:r>
              </a:p>
              <a:p>
                <a:r>
                  <a:rPr lang="es-CL" dirty="0"/>
                  <a:t>¿Cuál </a:t>
                </a:r>
                <a:r>
                  <a:rPr lang="es-CL" i="1" dirty="0"/>
                  <a:t>k</a:t>
                </a:r>
                <a:r>
                  <a:rPr lang="es-CL" dirty="0"/>
                  <a:t>?</a:t>
                </a:r>
              </a:p>
              <a:p>
                <a:r>
                  <a:rPr lang="es-CL" dirty="0"/>
                  <a:t>El que se obtenga al resolver la recurrencia: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 con condición de borde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 si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s-C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CA1CD-E816-EC44-A554-21F1D0CD2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4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F14D7-661F-4744-94A5-7D791D3F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C115A6-249D-A24E-BD74-E6F74FE42BB3}"/>
              </a:ext>
            </a:extLst>
          </p:cNvPr>
          <p:cNvCxnSpPr/>
          <p:nvPr/>
        </p:nvCxnSpPr>
        <p:spPr>
          <a:xfrm>
            <a:off x="861237" y="187132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2D138B-877F-E041-872C-CB8FB3613353}"/>
              </a:ext>
            </a:extLst>
          </p:cNvPr>
          <p:cNvCxnSpPr/>
          <p:nvPr/>
        </p:nvCxnSpPr>
        <p:spPr>
          <a:xfrm>
            <a:off x="1233377" y="187487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18ADF-F2E5-2144-9CFA-1B7613DF9F05}"/>
              </a:ext>
            </a:extLst>
          </p:cNvPr>
          <p:cNvCxnSpPr/>
          <p:nvPr/>
        </p:nvCxnSpPr>
        <p:spPr>
          <a:xfrm>
            <a:off x="1605517" y="187841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78442-E0DD-7F42-BD13-1EA0071B92FB}"/>
              </a:ext>
            </a:extLst>
          </p:cNvPr>
          <p:cNvCxnSpPr/>
          <p:nvPr/>
        </p:nvCxnSpPr>
        <p:spPr>
          <a:xfrm>
            <a:off x="1977657" y="188196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51BAA-7EEF-B345-85DC-6E4EEA33E0D0}"/>
              </a:ext>
            </a:extLst>
          </p:cNvPr>
          <p:cNvCxnSpPr/>
          <p:nvPr/>
        </p:nvCxnSpPr>
        <p:spPr>
          <a:xfrm>
            <a:off x="2349797" y="188550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C012CB-B8CD-714D-8FDC-030077CC5CF9}"/>
              </a:ext>
            </a:extLst>
          </p:cNvPr>
          <p:cNvCxnSpPr/>
          <p:nvPr/>
        </p:nvCxnSpPr>
        <p:spPr>
          <a:xfrm>
            <a:off x="1233377" y="252700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09061C-ECD2-7046-8E58-45AB1F2FFE2D}"/>
              </a:ext>
            </a:extLst>
          </p:cNvPr>
          <p:cNvCxnSpPr/>
          <p:nvPr/>
        </p:nvCxnSpPr>
        <p:spPr>
          <a:xfrm>
            <a:off x="1605517" y="253054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FA720F-9F6D-5C4A-92DC-9EDDE7C02154}"/>
              </a:ext>
            </a:extLst>
          </p:cNvPr>
          <p:cNvCxnSpPr/>
          <p:nvPr/>
        </p:nvCxnSpPr>
        <p:spPr>
          <a:xfrm>
            <a:off x="1977657" y="253409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D03FC0-C4F2-CC4C-9EA5-1CA6688D9C77}"/>
              </a:ext>
            </a:extLst>
          </p:cNvPr>
          <p:cNvCxnSpPr/>
          <p:nvPr/>
        </p:nvCxnSpPr>
        <p:spPr>
          <a:xfrm>
            <a:off x="2349797" y="253763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20B286-A01D-6C44-AFDA-7E96BC73262B}"/>
              </a:ext>
            </a:extLst>
          </p:cNvPr>
          <p:cNvCxnSpPr/>
          <p:nvPr/>
        </p:nvCxnSpPr>
        <p:spPr>
          <a:xfrm>
            <a:off x="2721937" y="254117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B2BAE0-8C55-8044-8780-1D0A16B4C96C}"/>
              </a:ext>
            </a:extLst>
          </p:cNvPr>
          <p:cNvCxnSpPr/>
          <p:nvPr/>
        </p:nvCxnSpPr>
        <p:spPr>
          <a:xfrm>
            <a:off x="3094077" y="254472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8EE50F-BEED-484A-92CF-92E1F8E56C48}"/>
              </a:ext>
            </a:extLst>
          </p:cNvPr>
          <p:cNvCxnSpPr/>
          <p:nvPr/>
        </p:nvCxnSpPr>
        <p:spPr>
          <a:xfrm>
            <a:off x="3094077" y="319685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FCE14-486F-1A41-8A7E-975A46F2C51E}"/>
              </a:ext>
            </a:extLst>
          </p:cNvPr>
          <p:cNvCxnSpPr/>
          <p:nvPr/>
        </p:nvCxnSpPr>
        <p:spPr>
          <a:xfrm>
            <a:off x="3466217" y="320039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3E7ECE-EE44-6C48-9ED0-4549EDC597EC}"/>
              </a:ext>
            </a:extLst>
          </p:cNvPr>
          <p:cNvCxnSpPr/>
          <p:nvPr/>
        </p:nvCxnSpPr>
        <p:spPr>
          <a:xfrm>
            <a:off x="3838357" y="320394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3EEB68-016D-314C-909F-95BA9F106A38}"/>
              </a:ext>
            </a:extLst>
          </p:cNvPr>
          <p:cNvCxnSpPr/>
          <p:nvPr/>
        </p:nvCxnSpPr>
        <p:spPr>
          <a:xfrm>
            <a:off x="1605517" y="383480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EEC592-9DF2-2C46-852F-B53CBADC4669}"/>
              </a:ext>
            </a:extLst>
          </p:cNvPr>
          <p:cNvCxnSpPr/>
          <p:nvPr/>
        </p:nvCxnSpPr>
        <p:spPr>
          <a:xfrm>
            <a:off x="1977657" y="383835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BE18DB-648B-EA46-A8CC-F46FBF7F5864}"/>
              </a:ext>
            </a:extLst>
          </p:cNvPr>
          <p:cNvCxnSpPr/>
          <p:nvPr/>
        </p:nvCxnSpPr>
        <p:spPr>
          <a:xfrm>
            <a:off x="2349797" y="384189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2232EC-8640-2A47-85AD-B5739BE70846}"/>
              </a:ext>
            </a:extLst>
          </p:cNvPr>
          <p:cNvCxnSpPr/>
          <p:nvPr/>
        </p:nvCxnSpPr>
        <p:spPr>
          <a:xfrm>
            <a:off x="2721937" y="384543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A0823D-3D85-B149-949D-FC32B23CA5BE}"/>
              </a:ext>
            </a:extLst>
          </p:cNvPr>
          <p:cNvCxnSpPr/>
          <p:nvPr/>
        </p:nvCxnSpPr>
        <p:spPr>
          <a:xfrm>
            <a:off x="3094077" y="384898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26901D-5C11-CB47-8F33-FB05CA82BABC}"/>
              </a:ext>
            </a:extLst>
          </p:cNvPr>
          <p:cNvCxnSpPr/>
          <p:nvPr/>
        </p:nvCxnSpPr>
        <p:spPr>
          <a:xfrm>
            <a:off x="3466217" y="385252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FD2740-76AF-1846-9D32-87BA150D0417}"/>
              </a:ext>
            </a:extLst>
          </p:cNvPr>
          <p:cNvCxnSpPr/>
          <p:nvPr/>
        </p:nvCxnSpPr>
        <p:spPr>
          <a:xfrm>
            <a:off x="3838357" y="385607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80AE8C-3414-9742-B1E8-A011940CC82E}"/>
              </a:ext>
            </a:extLst>
          </p:cNvPr>
          <p:cNvCxnSpPr/>
          <p:nvPr/>
        </p:nvCxnSpPr>
        <p:spPr>
          <a:xfrm>
            <a:off x="4210497" y="3859614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4D7009-DDA8-EE44-8092-4E132B09DC6F}"/>
              </a:ext>
            </a:extLst>
          </p:cNvPr>
          <p:cNvCxnSpPr/>
          <p:nvPr/>
        </p:nvCxnSpPr>
        <p:spPr>
          <a:xfrm>
            <a:off x="4582637" y="386315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C10DD8-3CA3-3944-8DD8-318DE7BFE3ED}"/>
              </a:ext>
            </a:extLst>
          </p:cNvPr>
          <p:cNvCxnSpPr/>
          <p:nvPr/>
        </p:nvCxnSpPr>
        <p:spPr>
          <a:xfrm>
            <a:off x="4210497" y="4564907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230CEF-376D-DF43-B267-978CE1936D99}"/>
              </a:ext>
            </a:extLst>
          </p:cNvPr>
          <p:cNvCxnSpPr/>
          <p:nvPr/>
        </p:nvCxnSpPr>
        <p:spPr>
          <a:xfrm>
            <a:off x="4582637" y="4568451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D6AA6A-8CEE-EC41-88D9-4882DC10C1FB}"/>
              </a:ext>
            </a:extLst>
          </p:cNvPr>
          <p:cNvCxnSpPr/>
          <p:nvPr/>
        </p:nvCxnSpPr>
        <p:spPr>
          <a:xfrm>
            <a:off x="4954777" y="4571995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26209A-CD92-FB4D-9979-209DC4867220}"/>
              </a:ext>
            </a:extLst>
          </p:cNvPr>
          <p:cNvCxnSpPr/>
          <p:nvPr/>
        </p:nvCxnSpPr>
        <p:spPr>
          <a:xfrm>
            <a:off x="4582637" y="527374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809A8C-E06E-4E42-AF2D-2BC30156B5C4}"/>
              </a:ext>
            </a:extLst>
          </p:cNvPr>
          <p:cNvCxnSpPr/>
          <p:nvPr/>
        </p:nvCxnSpPr>
        <p:spPr>
          <a:xfrm>
            <a:off x="4954777" y="527728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EDDEB2-E333-5F47-81F9-61F42BD1302E}"/>
              </a:ext>
            </a:extLst>
          </p:cNvPr>
          <p:cNvCxnSpPr/>
          <p:nvPr/>
        </p:nvCxnSpPr>
        <p:spPr>
          <a:xfrm>
            <a:off x="5326917" y="528083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15B498-1B81-6642-8735-709751C23B61}"/>
              </a:ext>
            </a:extLst>
          </p:cNvPr>
          <p:cNvCxnSpPr/>
          <p:nvPr/>
        </p:nvCxnSpPr>
        <p:spPr>
          <a:xfrm>
            <a:off x="861237" y="580537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77F081-2CF2-2941-81E6-1200C26DE17E}"/>
              </a:ext>
            </a:extLst>
          </p:cNvPr>
          <p:cNvCxnSpPr/>
          <p:nvPr/>
        </p:nvCxnSpPr>
        <p:spPr>
          <a:xfrm>
            <a:off x="1233377" y="580891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B6F0818-C3C7-AA48-B2E0-6D3F5B508BD2}"/>
              </a:ext>
            </a:extLst>
          </p:cNvPr>
          <p:cNvCxnSpPr/>
          <p:nvPr/>
        </p:nvCxnSpPr>
        <p:spPr>
          <a:xfrm>
            <a:off x="1605517" y="5812461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16F396-5D57-D04F-8B4D-239EBF232641}"/>
              </a:ext>
            </a:extLst>
          </p:cNvPr>
          <p:cNvCxnSpPr/>
          <p:nvPr/>
        </p:nvCxnSpPr>
        <p:spPr>
          <a:xfrm>
            <a:off x="1977657" y="5816005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E0FCDE0-F47C-B247-B2AD-0E961C2C220C}"/>
              </a:ext>
            </a:extLst>
          </p:cNvPr>
          <p:cNvCxnSpPr/>
          <p:nvPr/>
        </p:nvCxnSpPr>
        <p:spPr>
          <a:xfrm>
            <a:off x="2349797" y="5819549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6C109C-4A1E-314F-99DE-341CE7E37E9E}"/>
              </a:ext>
            </a:extLst>
          </p:cNvPr>
          <p:cNvCxnSpPr/>
          <p:nvPr/>
        </p:nvCxnSpPr>
        <p:spPr>
          <a:xfrm>
            <a:off x="2721937" y="5823093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431BA9-4B0E-8C46-9487-F6E2EE463EF7}"/>
              </a:ext>
            </a:extLst>
          </p:cNvPr>
          <p:cNvCxnSpPr/>
          <p:nvPr/>
        </p:nvCxnSpPr>
        <p:spPr>
          <a:xfrm>
            <a:off x="3094077" y="5826637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0D4B3E8-0454-A042-B9B5-E6FC035D7E94}"/>
              </a:ext>
            </a:extLst>
          </p:cNvPr>
          <p:cNvCxnSpPr/>
          <p:nvPr/>
        </p:nvCxnSpPr>
        <p:spPr>
          <a:xfrm>
            <a:off x="3466217" y="5830181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8B82C25-35B8-5446-8AFA-97B7B2C0762D}"/>
              </a:ext>
            </a:extLst>
          </p:cNvPr>
          <p:cNvCxnSpPr/>
          <p:nvPr/>
        </p:nvCxnSpPr>
        <p:spPr>
          <a:xfrm>
            <a:off x="3838357" y="5833725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8B786F-0DEB-1543-A124-84A0E649D45C}"/>
              </a:ext>
            </a:extLst>
          </p:cNvPr>
          <p:cNvCxnSpPr/>
          <p:nvPr/>
        </p:nvCxnSpPr>
        <p:spPr>
          <a:xfrm>
            <a:off x="4210497" y="5837269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5645EA-C656-CF4A-AA44-73D05E9A8505}"/>
              </a:ext>
            </a:extLst>
          </p:cNvPr>
          <p:cNvCxnSpPr/>
          <p:nvPr/>
        </p:nvCxnSpPr>
        <p:spPr>
          <a:xfrm>
            <a:off x="4582637" y="584081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603532-774D-7045-9592-5517CD938FC6}"/>
              </a:ext>
            </a:extLst>
          </p:cNvPr>
          <p:cNvCxnSpPr/>
          <p:nvPr/>
        </p:nvCxnSpPr>
        <p:spPr>
          <a:xfrm>
            <a:off x="4954777" y="584435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8097FE-5C71-B744-8FBA-43B15574D4BA}"/>
              </a:ext>
            </a:extLst>
          </p:cNvPr>
          <p:cNvCxnSpPr>
            <a:cxnSpLocks/>
          </p:cNvCxnSpPr>
          <p:nvPr/>
        </p:nvCxnSpPr>
        <p:spPr>
          <a:xfrm>
            <a:off x="5326917" y="5847901"/>
            <a:ext cx="797436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926235-B98A-8A44-9B16-F0DF9BC14F1A}"/>
              </a:ext>
            </a:extLst>
          </p:cNvPr>
          <p:cNvSpPr txBox="1"/>
          <p:nvPr/>
        </p:nvSpPr>
        <p:spPr>
          <a:xfrm>
            <a:off x="6271981" y="560531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tiempo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F6CF6-E459-954D-8344-0DF092970920}"/>
              </a:ext>
            </a:extLst>
          </p:cNvPr>
          <p:cNvSpPr txBox="1"/>
          <p:nvPr/>
        </p:nvSpPr>
        <p:spPr>
          <a:xfrm>
            <a:off x="1305800" y="14878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[0,5),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29C500-169B-9C48-8F14-6A54A66B032F}"/>
              </a:ext>
            </a:extLst>
          </p:cNvPr>
          <p:cNvSpPr txBox="1"/>
          <p:nvPr/>
        </p:nvSpPr>
        <p:spPr>
          <a:xfrm>
            <a:off x="1790823" y="21364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[1,7),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145C85-1B85-BB48-AB02-F6D9A4D28962}"/>
              </a:ext>
            </a:extLst>
          </p:cNvPr>
          <p:cNvSpPr txBox="1"/>
          <p:nvPr/>
        </p:nvSpPr>
        <p:spPr>
          <a:xfrm>
            <a:off x="3166500" y="282397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[6,9),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C725EF-CE47-2F4C-87D6-D3DFCAD176AD}"/>
              </a:ext>
            </a:extLst>
          </p:cNvPr>
          <p:cNvSpPr txBox="1"/>
          <p:nvPr/>
        </p:nvSpPr>
        <p:spPr>
          <a:xfrm>
            <a:off x="2535867" y="343712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[2,11), 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9F5FB6-FFE0-7342-A34C-339A15CE4A40}"/>
              </a:ext>
            </a:extLst>
          </p:cNvPr>
          <p:cNvSpPr txBox="1"/>
          <p:nvPr/>
        </p:nvSpPr>
        <p:spPr>
          <a:xfrm>
            <a:off x="4353574" y="419911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[9,12),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CB48FB-3264-CE41-B079-179A37414831}"/>
              </a:ext>
            </a:extLst>
          </p:cNvPr>
          <p:cNvSpPr txBox="1"/>
          <p:nvPr/>
        </p:nvSpPr>
        <p:spPr>
          <a:xfrm>
            <a:off x="4582637" y="488902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[10,13),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253DAB-3D30-F74C-9AAC-8FCBCE314701}"/>
              </a:ext>
            </a:extLst>
          </p:cNvPr>
          <p:cNvCxnSpPr/>
          <p:nvPr/>
        </p:nvCxnSpPr>
        <p:spPr>
          <a:xfrm flipV="1">
            <a:off x="861237" y="999460"/>
            <a:ext cx="0" cy="48059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3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C1A06-BB0E-7443-B328-8D9D12AB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5E929-4C91-5345-AC67-EFD520D28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¿Por qué la recurrencia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s-CL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 con condición de borde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 si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</a:t>
                </a:r>
              </a:p>
              <a:p>
                <a:r>
                  <a:rPr lang="es-CL" dirty="0"/>
                  <a:t>Si la última multiplicación que produce el costo mínimo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es</a:t>
                </a:r>
              </a:p>
              <a:p>
                <a:pPr>
                  <a:spcBef>
                    <a:spcPts val="0"/>
                  </a:spcBef>
                </a:pPr>
                <a:endParaRPr lang="es-C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)×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… entonces los costos de las multiplicaciones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×⋯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deben ser también los respectivos cos-tos mínimos,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—demostrable por contradicción</a:t>
                </a:r>
              </a:p>
              <a:p>
                <a:r>
                  <a:rPr lang="es-CL" dirty="0"/>
                  <a:t>… además,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/>
                  <a:t> es el costo de la última multiplicación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5E929-4C91-5345-AC67-EFD520D28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02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B4F52-9644-0044-9619-734F29DD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6CF3F-2E9A-ED48-9824-48FC7861F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Este enfoque cumple las propiedades de la diap. # 33</a:t>
                </a:r>
              </a:p>
              <a:p>
                <a:r>
                  <a:rPr lang="en-US"/>
                  <a:t>La recurrencia muestra que la solución del problema,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puede calcularse a partir de las soluciones de subproblemas,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del mismo tipo pero más pequeños</a:t>
                </a:r>
              </a:p>
              <a:p>
                <a:r>
                  <a:rPr lang="en-US"/>
                  <a:t>El número de subproblemas diferentes es sólo O(</a:t>
                </a:r>
                <a:r>
                  <a:rPr lang="en-US" i="1"/>
                  <a:t>n</a:t>
                </a:r>
                <a:r>
                  <a:rPr lang="en-US" baseline="30000"/>
                  <a:t>2</a:t>
                </a:r>
                <a:r>
                  <a:rPr lang="en-US"/>
                  <a:t>):</a:t>
                </a:r>
              </a:p>
              <a:p>
                <a:pPr lvl="1"/>
                <a:r>
                  <a:rPr lang="en-US"/>
                  <a:t>uno por cada elección de </a:t>
                </a:r>
                <a:r>
                  <a:rPr lang="en-US" i="1"/>
                  <a:t>i</a:t>
                </a:r>
                <a:r>
                  <a:rPr lang="en-US"/>
                  <a:t> y </a:t>
                </a:r>
                <a:r>
                  <a:rPr lang="en-US" i="1"/>
                  <a:t>j</a:t>
                </a:r>
                <a:r>
                  <a:rPr lang="en-US"/>
                  <a:t> tal que 1 ≤ </a:t>
                </a:r>
                <a:r>
                  <a:rPr lang="en-US" i="1"/>
                  <a:t>i</a:t>
                </a:r>
                <a:r>
                  <a:rPr lang="en-US"/>
                  <a:t> ≤ </a:t>
                </a:r>
                <a:r>
                  <a:rPr lang="en-US" i="1"/>
                  <a:t>j</a:t>
                </a:r>
                <a:r>
                  <a:rPr lang="en-US"/>
                  <a:t> ≤ </a:t>
                </a:r>
                <a:r>
                  <a:rPr lang="en-US" i="1"/>
                  <a:t>n</a:t>
                </a:r>
                <a:r>
                  <a:rPr lang="en-US"/>
                  <a:t> </a:t>
                </a:r>
                <a:r>
                  <a:rPr lang="en-US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endParaRPr lang="en-US"/>
              </a:p>
              <a:p>
                <a:r>
                  <a:rPr lang="en-US"/>
                  <a:t>Además, a partir de la recurrencia, podemos plantear un algorit-mo recursivo que resuelve el problema (próx. diap.):</a:t>
                </a:r>
              </a:p>
              <a:p>
                <a:pPr lvl="1"/>
                <a:r>
                  <a:rPr lang="en-US"/>
                  <a:t>sólo que este algoritmo toma tiempo exponencial —cada llamada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hace dos llamadas recursivas</a:t>
                </a:r>
              </a:p>
              <a:p>
                <a:pPr lvl="1"/>
                <a:r>
                  <a:rPr lang="en-US"/>
                  <a:t>( similarmente al algoritmo en la diap. # 22, esto se debe a que el algoritmo resuelve un mismo problema varias veces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6CF3F-2E9A-ED48-9824-48FC7861F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1515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921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846A8-0A29-CC44-93A8-ECC3BD7C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F5013-AAD7-0D43-B800-55D2767E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s-CL" b="1" i="1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CL" b="1" i="1" dirty="0">
                    <a:latin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F5013-AAD7-0D43-B800-55D2767E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179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D56BA-FB72-AF48-B7DD-CD01736E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E61C-911E-3047-B86C-91D5AB530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Similarmente a la estrategia de la diap. # 27, una posibilidad es usar un arreglo </a:t>
                </a:r>
                <a:r>
                  <a:rPr 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/>
                  <a:t> en donde guardamos el valor de</a:t>
                </a:r>
                <a:r>
                  <a:rPr lang="es-CL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la primera vez que lo calculamos:</a:t>
                </a:r>
              </a:p>
              <a:p>
                <a:pPr lvl="1"/>
                <a:r>
                  <a:rPr lang="en-US"/>
                  <a:t>sólo que en este caso, necesitamos un arreglo bidimensional —cada subproblema tiene dos índices</a:t>
                </a:r>
              </a:p>
              <a:p>
                <a:r>
                  <a:rPr lang="en-US"/>
                  <a:t>Y similarmente a la estrategia de la diap. # 30, podemos calcular los valores de </a:t>
                </a:r>
                <a:r>
                  <a:rPr lang="en-US" b="1"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/>
                  <a:t> iterativamente (en lugar de recursivamente):</a:t>
                </a:r>
              </a:p>
              <a:p>
                <a:pPr lvl="1"/>
                <a:r>
                  <a:rPr lang="en-US"/>
                  <a:t>primero, calculamos y guardamos los valores que no dependen de otros —los valores de las secuencias de largo uno (las matrices tomadas individualmente),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0, y los valores de las secuencias de largo dos,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/>
                      <m:t>,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/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CL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luego, calculamos los valores que sólo dependen de los valores que ya tenemos guardados —los valores de las secuencias de largo tres— y los guardamos</a:t>
                </a:r>
              </a:p>
              <a:p>
                <a:pPr lvl="1"/>
                <a:r>
                  <a:rPr lang="es-CL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 y así sucesivamente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E61C-911E-3047-B86C-91D5AB530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0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1E348-911D-6742-93C8-7091EF37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991CC-704F-BD46-8391-D78D6E924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𝒎𝒂𝒕𝒓𝒊𝒄𝒆𝒔</m:t>
                      </m:r>
                      <m:d>
                        <m:d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s-CL" b="1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←∞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	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CL" b="1" dirty="0"/>
              </a:p>
              <a:p>
                <a:pPr>
                  <a:lnSpc>
                    <a:spcPct val="112000"/>
                  </a:lnSpc>
                  <a:spcBef>
                    <a:spcPts val="0"/>
                  </a:spcBef>
                  <a:tabLst>
                    <a:tab pos="450850" algn="l"/>
                    <a:tab pos="903288" algn="l"/>
                    <a:tab pos="1366838" algn="l"/>
                    <a:tab pos="1817688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solidFill>
                              <a:srgbClr val="E50707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s-CL" b="1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991CC-704F-BD46-8391-D78D6E924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081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5B16C0-DEFC-704A-8A03-51B851A3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F52D-E479-2A45-83CF-D3B7E027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b="1"/>
              <a:t>El problema de dar vuelto</a:t>
            </a:r>
          </a:p>
          <a:p>
            <a:r>
              <a:rPr lang="en-US"/>
              <a:t>Queremos dar vuelto por un total de </a:t>
            </a:r>
            <a:r>
              <a:rPr lang="en-US" i="1"/>
              <a:t>S</a:t>
            </a:r>
            <a:r>
              <a:rPr lang="en-US"/>
              <a:t> pesos </a:t>
            </a:r>
            <a:r>
              <a:rPr lang="en-US" i="1"/>
              <a:t>minimizando el número de monedas entregados</a:t>
            </a:r>
          </a:p>
          <a:p>
            <a:r>
              <a:rPr lang="en-US"/>
              <a:t>Las monedas tienen los valores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, y tenemos un número suficiente de cada una</a:t>
            </a:r>
          </a:p>
          <a:p>
            <a:r>
              <a:rPr lang="en-US"/>
              <a:t>¿Cómo se puede resolver el problema si los valores son 1, 2, 5 y 10?</a:t>
            </a:r>
          </a:p>
          <a:p>
            <a:r>
              <a:rPr lang="en-US"/>
              <a:t>¿Y si los valores son 1, 4 y 6?</a:t>
            </a:r>
          </a:p>
        </p:txBody>
      </p:sp>
    </p:spTree>
    <p:extLst>
      <p:ext uri="{BB962C8B-B14F-4D97-AF65-F5344CB8AC3E}">
        <p14:creationId xmlns:p14="http://schemas.microsoft.com/office/powerpoint/2010/main" val="4251538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1DF94-8D49-8040-8B65-80202B2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3102-6882-9D4C-836E-BF8DBBE1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Solución para el caso </a:t>
            </a:r>
            <a:r>
              <a:rPr lang="en-US" b="1" i="1"/>
              <a:t>n</a:t>
            </a:r>
            <a:r>
              <a:rPr lang="en-US" b="1"/>
              <a:t> = 4 y {</a:t>
            </a:r>
            <a:r>
              <a:rPr lang="en-US" b="1" i="1"/>
              <a:t>v</a:t>
            </a:r>
            <a:r>
              <a:rPr lang="en-US" b="1" baseline="-25000"/>
              <a:t>1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2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3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4</a:t>
            </a:r>
            <a:r>
              <a:rPr lang="en-US" b="1"/>
              <a:t>} = {1, 2, 5, 10}</a:t>
            </a:r>
          </a:p>
          <a:p>
            <a:r>
              <a:rPr lang="en-US"/>
              <a:t>Proponemos el siguiente algoritmo codicioso:</a:t>
            </a:r>
          </a:p>
          <a:p>
            <a:pPr lvl="1"/>
            <a:r>
              <a:rPr lang="en-US"/>
              <a:t>ordenemos las monedas en orden decreciente de valor </a:t>
            </a:r>
            <a:r>
              <a:rPr lang="en-US">
                <a:sym typeface="Wingdings" pitchFamily="2" charset="2"/>
              </a:rPr>
              <a:t> 10, 5, 2, 1</a:t>
            </a:r>
            <a:endParaRPr lang="en-US"/>
          </a:p>
          <a:p>
            <a:pPr lvl="1"/>
            <a:r>
              <a:rPr lang="en-US"/>
              <a:t>considerando las monedas en orden decreciente de valor</a:t>
            </a:r>
          </a:p>
          <a:p>
            <a:pPr marL="630238" lvl="1" indent="0">
              <a:buNone/>
            </a:pPr>
            <a:r>
              <a:rPr lang="en-US"/>
              <a:t>… para cada valor de moneda tomamos tantas monedas de ese valor como sea posible</a:t>
            </a:r>
          </a:p>
          <a:p>
            <a:r>
              <a:rPr lang="en-US"/>
              <a:t>Podemos demostrar que este algoritmo codicioso efectivamente produce el menor número de monedas —es óptimo—</a:t>
            </a:r>
          </a:p>
          <a:p>
            <a:r>
              <a:rPr lang="en-US"/>
              <a:t>… si las monedas tienen los valores indicados</a:t>
            </a:r>
          </a:p>
        </p:txBody>
      </p:sp>
    </p:spTree>
    <p:extLst>
      <p:ext uri="{BB962C8B-B14F-4D97-AF65-F5344CB8AC3E}">
        <p14:creationId xmlns:p14="http://schemas.microsoft.com/office/powerpoint/2010/main" val="85660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B5C2F-1B5F-7C47-ABB1-A35AFCF8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0866-379D-4642-A8DC-EFAAEDD0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Solución para el caso </a:t>
            </a:r>
            <a:r>
              <a:rPr lang="en-US" b="1" i="1"/>
              <a:t>n</a:t>
            </a:r>
            <a:r>
              <a:rPr lang="en-US" b="1"/>
              <a:t> = 3 y {</a:t>
            </a:r>
            <a:r>
              <a:rPr lang="en-US" b="1" i="1"/>
              <a:t>v</a:t>
            </a:r>
            <a:r>
              <a:rPr lang="en-US" b="1" baseline="-25000"/>
              <a:t>1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2</a:t>
            </a:r>
            <a:r>
              <a:rPr lang="en-US" b="1"/>
              <a:t>, </a:t>
            </a:r>
            <a:r>
              <a:rPr lang="en-US" b="1" i="1"/>
              <a:t>v</a:t>
            </a:r>
            <a:r>
              <a:rPr lang="en-US" b="1" baseline="-25000"/>
              <a:t>3</a:t>
            </a:r>
            <a:r>
              <a:rPr lang="en-US" b="1"/>
              <a:t>} = {1, 4, 6}</a:t>
            </a:r>
          </a:p>
          <a:p>
            <a:r>
              <a:rPr lang="en-US"/>
              <a:t>Es fácil ver que el algoritmo codicioso anterior ahora no funciona:</a:t>
            </a:r>
          </a:p>
          <a:p>
            <a:pPr lvl="1"/>
            <a:r>
              <a:rPr lang="en-US"/>
              <a:t>p.ej., si </a:t>
            </a:r>
            <a:r>
              <a:rPr lang="en-US" i="1"/>
              <a:t>S</a:t>
            </a:r>
            <a:r>
              <a:rPr lang="en-US"/>
              <a:t> = 8, el algoritmo codicioso requiere tres monedas de valores 6, 1 y 1</a:t>
            </a:r>
          </a:p>
          <a:p>
            <a:pPr marL="630238" lvl="1" indent="0">
              <a:buNone/>
            </a:pPr>
            <a:r>
              <a:rPr lang="en-US"/>
              <a:t>… pero la solución óptima requiere sólo dos, de valores 4 y 4</a:t>
            </a:r>
          </a:p>
          <a:p>
            <a:r>
              <a:rPr lang="en-US"/>
              <a:t>Es decir, el algoritmo codicioso anterior no es óptimo para un conjunto cualquiera de (valores de) monedas</a:t>
            </a:r>
          </a:p>
          <a:p>
            <a:r>
              <a:rPr lang="en-US"/>
              <a:t>¿Cómo podemos resolver el caso más general?</a:t>
            </a:r>
          </a:p>
        </p:txBody>
      </p:sp>
    </p:spTree>
    <p:extLst>
      <p:ext uri="{BB962C8B-B14F-4D97-AF65-F5344CB8AC3E}">
        <p14:creationId xmlns:p14="http://schemas.microsoft.com/office/powerpoint/2010/main" val="3033740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8B592-0D00-1A4C-851F-EEB5CD38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D7BB-A1C8-D940-904F-E7E426C9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Para que el problema tenga solución, vamos a considerar que siempre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 = 1</a:t>
            </a:r>
          </a:p>
          <a:p>
            <a:r>
              <a:rPr lang="en-US"/>
              <a:t>Seguimos (más o menos) la idea general aplicada en el problema de la selección de tareas, y sin tener que ordenar las monedas</a:t>
            </a:r>
          </a:p>
          <a:p>
            <a:r>
              <a:rPr lang="en-US"/>
              <a:t>La moneda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puede o no ser parte de la solución óptima, que denotamos por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r>
              <a:rPr lang="en-US"/>
              <a:t>… no sabemos, pero sí sabemos lo siguiente:</a:t>
            </a:r>
          </a:p>
          <a:p>
            <a:pPr lvl="1"/>
            <a:r>
              <a:rPr lang="en-US"/>
              <a:t>si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no es parte de la solución óptima, entonces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–1)</a:t>
            </a:r>
          </a:p>
          <a:p>
            <a:pPr lvl="1"/>
            <a:r>
              <a:rPr lang="en-US"/>
              <a:t>si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es parte de la solución óptima, entonces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+ 1</a:t>
            </a:r>
          </a:p>
          <a:p>
            <a:pPr lvl="1"/>
            <a:r>
              <a:rPr lang="en-US"/>
              <a:t>es decir,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= mín {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–1),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+ 1 }</a:t>
            </a:r>
          </a:p>
        </p:txBody>
      </p:sp>
    </p:spTree>
    <p:extLst>
      <p:ext uri="{BB962C8B-B14F-4D97-AF65-F5344CB8AC3E}">
        <p14:creationId xmlns:p14="http://schemas.microsoft.com/office/powerpoint/2010/main" val="4183346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CF5DD6-7B31-C648-8DDF-7F67C48F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751-68F5-F242-82E6-9A9D756F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Tanto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–1) como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+ 1 son problemas del mismo tipo que el problema original, sólo que “más pequeños”:</a:t>
            </a:r>
          </a:p>
          <a:p>
            <a:pPr lvl="1"/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–1) es el problema de dar el vuelto de </a:t>
            </a:r>
            <a:r>
              <a:rPr lang="en-US" i="1"/>
              <a:t>S</a:t>
            </a:r>
            <a:r>
              <a:rPr lang="en-US"/>
              <a:t> pesos, pero sólo con las monedas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 baseline="-25000"/>
              <a:t>-1</a:t>
            </a:r>
            <a:r>
              <a:rPr lang="en-US"/>
              <a:t> (“más pequeño” </a:t>
            </a:r>
            <a:r>
              <a:rPr lang="en-US">
                <a:sym typeface="Wingdings" pitchFamily="2" charset="2"/>
              </a:rPr>
              <a:t> menos monedas</a:t>
            </a:r>
            <a:r>
              <a:rPr lang="en-US"/>
              <a:t>)</a:t>
            </a:r>
            <a:endParaRPr lang="en-US" baseline="-25000"/>
          </a:p>
          <a:p>
            <a:pPr lvl="1"/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, </a:t>
            </a:r>
            <a:r>
              <a:rPr lang="en-US" i="1"/>
              <a:t>n</a:t>
            </a:r>
            <a:r>
              <a:rPr lang="en-US"/>
              <a:t>) + 1 es el problema de dar vuelto de 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pesos con las mo-nedas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(y agregar una moneda de valor </a:t>
            </a:r>
            <a:r>
              <a:rPr lang="en-US" i="1"/>
              <a:t>v</a:t>
            </a:r>
            <a:r>
              <a:rPr lang="en-US" i="1" baseline="-25000"/>
              <a:t>n</a:t>
            </a:r>
            <a:r>
              <a:rPr lang="en-US"/>
              <a:t> ) (“más pequeño” </a:t>
            </a:r>
            <a:r>
              <a:rPr lang="en-US">
                <a:sym typeface="Wingdings" pitchFamily="2" charset="2"/>
              </a:rPr>
              <a:t> el monto del vuelto es menor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50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Veamos primero la versión en que cada tarea produce una ganancia de 1 si es realizada</a:t>
            </a:r>
            <a:r>
              <a:rPr lang="en-US"/>
              <a:t> —todas valen lo mismo</a:t>
            </a:r>
            <a:endParaRPr lang="en-US" b="1"/>
          </a:p>
          <a:p>
            <a:r>
              <a:rPr lang="en-US"/>
              <a:t>¿Cuáles tareas realizar de manera de maximizar la suma de las ganancias de las tareas realizadas?</a:t>
            </a:r>
          </a:p>
          <a:p>
            <a:r>
              <a:rPr lang="en-US" b="1"/>
              <a:t>La ganancia total va a ser igual al número de tareas realizadas</a:t>
            </a:r>
            <a:r>
              <a:rPr lang="en-US"/>
              <a:t>:</a:t>
            </a:r>
          </a:p>
          <a:p>
            <a:pPr lvl="1"/>
            <a:r>
              <a:rPr lang="en-US"/>
              <a:t>el problema consiste entonces en seleccionar un subconjunto de tamaño máximo de tareas mutuamente compatibles</a:t>
            </a:r>
          </a:p>
          <a:p>
            <a:r>
              <a:rPr lang="en-US"/>
              <a:t>P.ej., 	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), </a:t>
            </a:r>
            <a:r>
              <a:rPr lang="en-US" i="1"/>
              <a:t>v</a:t>
            </a:r>
            <a:r>
              <a:rPr lang="en-US" i="1" baseline="-25000"/>
              <a:t>i</a:t>
            </a:r>
            <a:endParaRPr lang="en-US"/>
          </a:p>
          <a:p>
            <a:pPr>
              <a:spcBef>
                <a:spcPts val="60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=1	[0, 5),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=2	[1, 7),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=3	[6, 9),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=4	[2, 11),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=5	[9, 12), 1</a:t>
            </a:r>
          </a:p>
          <a:p>
            <a:pPr>
              <a:spcBef>
                <a:spcPts val="0"/>
              </a:spcBef>
              <a:tabLst>
                <a:tab pos="222250" algn="l"/>
              </a:tabLst>
            </a:pPr>
            <a:r>
              <a:rPr lang="en-US"/>
              <a:t>	</a:t>
            </a:r>
            <a:r>
              <a:rPr lang="en-US" i="1"/>
              <a:t>i</a:t>
            </a:r>
            <a:r>
              <a:rPr lang="en-US"/>
              <a:t>=6	[10, 13),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2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CF5DD6-7B31-C648-8DDF-7F67C48F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751-68F5-F242-82E6-9A9D756F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Por lo tanto, para resolverlos ocupamos recursivamente la mis-ma estrategia, generalizada</a:t>
            </a:r>
          </a:p>
          <a:p>
            <a:r>
              <a:rPr lang="en-US"/>
              <a:t>La solución óptima al problema de dar vuelto de </a:t>
            </a:r>
            <a:r>
              <a:rPr lang="en-US" i="1"/>
              <a:t>T</a:t>
            </a:r>
            <a:r>
              <a:rPr lang="en-US"/>
              <a:t> pesos (</a:t>
            </a:r>
            <a:r>
              <a:rPr lang="en-US" i="1"/>
              <a:t>T</a:t>
            </a:r>
            <a:r>
              <a:rPr lang="en-US"/>
              <a:t> ≤ </a:t>
            </a:r>
            <a:r>
              <a:rPr lang="en-US" i="1"/>
              <a:t>S</a:t>
            </a:r>
            <a:r>
              <a:rPr lang="en-US"/>
              <a:t>) con las monedas de valores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/>
              <a:t>v</a:t>
            </a:r>
            <a:r>
              <a:rPr lang="en-US" i="1" baseline="-25000"/>
              <a:t>k</a:t>
            </a:r>
            <a:r>
              <a:rPr lang="en-US"/>
              <a:t> (0 ≤ </a:t>
            </a:r>
            <a:r>
              <a:rPr lang="en-US" i="1"/>
              <a:t>k</a:t>
            </a:r>
            <a:r>
              <a:rPr lang="en-US"/>
              <a:t> ≤ </a:t>
            </a:r>
            <a:r>
              <a:rPr lang="en-US" i="1"/>
              <a:t>n</a:t>
            </a:r>
            <a:r>
              <a:rPr lang="en-US"/>
              <a:t>) se calcula así:</a:t>
            </a:r>
          </a:p>
          <a:p>
            <a:pPr algn="ctr"/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, </a:t>
            </a:r>
            <a:r>
              <a:rPr lang="en-US" i="1"/>
              <a:t>k</a:t>
            </a:r>
            <a:r>
              <a:rPr lang="en-US"/>
              <a:t>) = mín {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, </a:t>
            </a:r>
            <a:r>
              <a:rPr lang="en-US" i="1"/>
              <a:t>k</a:t>
            </a:r>
            <a:r>
              <a:rPr lang="en-US"/>
              <a:t>–1),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-</a:t>
            </a:r>
            <a:r>
              <a:rPr lang="en-US" i="1"/>
              <a:t>v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k</a:t>
            </a:r>
            <a:r>
              <a:rPr lang="en-US"/>
              <a:t>) + 1 }</a:t>
            </a:r>
          </a:p>
          <a:p>
            <a:r>
              <a:rPr lang="en-US"/>
              <a:t>Para que la recurrencia sea útil, hay que inicializarla (o establecer sus condiciones de borde)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  <a:p>
            <a:r>
              <a:rPr lang="en-US"/>
              <a:t>como los valores de </a:t>
            </a:r>
            <a:r>
              <a:rPr lang="en-US" i="1"/>
              <a:t>k</a:t>
            </a:r>
            <a:r>
              <a:rPr lang="en-US"/>
              <a:t> y </a:t>
            </a:r>
            <a:r>
              <a:rPr lang="en-US" i="1"/>
              <a:t>T</a:t>
            </a:r>
            <a:r>
              <a:rPr lang="en-US"/>
              <a:t> van decreciendo, hay que considerar los casos </a:t>
            </a:r>
            <a:r>
              <a:rPr lang="en-US" i="1"/>
              <a:t>k</a:t>
            </a:r>
            <a:r>
              <a:rPr lang="en-US"/>
              <a:t> = 0 y </a:t>
            </a:r>
            <a:r>
              <a:rPr lang="en-US" i="1"/>
              <a:t>T</a:t>
            </a:r>
            <a:r>
              <a:rPr lang="en-US"/>
              <a:t> ≤ 0:</a:t>
            </a:r>
          </a:p>
          <a:p>
            <a:pPr lvl="1"/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, 0) = +∞ para </a:t>
            </a:r>
            <a:r>
              <a:rPr lang="en-US" i="1"/>
              <a:t>T</a:t>
            </a:r>
            <a:r>
              <a:rPr lang="en-US"/>
              <a:t> &gt; 0</a:t>
            </a:r>
          </a:p>
          <a:p>
            <a:pPr lvl="1"/>
            <a:r>
              <a:rPr lang="en-US" i="1"/>
              <a:t>z</a:t>
            </a:r>
            <a:r>
              <a:rPr lang="en-US"/>
              <a:t>(0, </a:t>
            </a:r>
            <a:r>
              <a:rPr lang="en-US" i="1"/>
              <a:t>k</a:t>
            </a:r>
            <a:r>
              <a:rPr lang="en-US"/>
              <a:t>) = 0</a:t>
            </a:r>
          </a:p>
          <a:p>
            <a:pPr lvl="1"/>
            <a:r>
              <a:rPr lang="en-US" i="1"/>
              <a:t>z</a:t>
            </a:r>
            <a:r>
              <a:rPr lang="en-US"/>
              <a:t>(T, </a:t>
            </a:r>
            <a:r>
              <a:rPr lang="en-US" i="1"/>
              <a:t>k</a:t>
            </a:r>
            <a:r>
              <a:rPr lang="en-US"/>
              <a:t>) = +∞ para </a:t>
            </a:r>
            <a:r>
              <a:rPr lang="en-US" i="1"/>
              <a:t>T</a:t>
            </a:r>
            <a:r>
              <a:rPr lang="en-US"/>
              <a:t> &lt; 0</a:t>
            </a:r>
          </a:p>
        </p:txBody>
      </p:sp>
    </p:spTree>
    <p:extLst>
      <p:ext uri="{BB962C8B-B14F-4D97-AF65-F5344CB8AC3E}">
        <p14:creationId xmlns:p14="http://schemas.microsoft.com/office/powerpoint/2010/main" val="14397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B10F8-9D87-3E4A-8566-282E198A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6F79-DC1E-2B40-9D4F-091B605D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Como vimos antes, en general no es una buena idea implemen-tar directamente el algoritmo recursivo:</a:t>
            </a:r>
          </a:p>
          <a:p>
            <a:pPr lvl="1"/>
            <a:r>
              <a:rPr lang="en-US"/>
              <a:t>va a resolver muchos subproblemas varias veces cada uno, aumen-tando artificialmente el tiempo de ejecución</a:t>
            </a:r>
          </a:p>
          <a:p>
            <a:r>
              <a:rPr lang="en-US"/>
              <a:t>La idea es ir almacenando en una tabla los valores </a:t>
            </a:r>
            <a:r>
              <a:rPr lang="en-US" i="1"/>
              <a:t>z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, </a:t>
            </a:r>
            <a:r>
              <a:rPr lang="en-US" i="1"/>
              <a:t>k</a:t>
            </a:r>
            <a:r>
              <a:rPr lang="en-US"/>
              <a:t>) a medida que los vamos calculando —una tabla de </a:t>
            </a:r>
            <a:r>
              <a:rPr lang="en-US" i="1"/>
              <a:t>n</a:t>
            </a:r>
            <a:r>
              <a:rPr lang="en-US" spc="-300"/>
              <a:t> </a:t>
            </a:r>
            <a:r>
              <a:rPr lang="en-US"/>
              <a:t>×</a:t>
            </a:r>
            <a:r>
              <a:rPr lang="en-US" spc="-300"/>
              <a:t> </a:t>
            </a:r>
            <a:r>
              <a:rPr lang="en-US" i="1"/>
              <a:t>S</a:t>
            </a:r>
            <a:endParaRPr lang="en-US"/>
          </a:p>
          <a:p>
            <a:r>
              <a:rPr lang="en-US"/>
              <a:t>… e implementar el algoritmo ya sea recursiva o iterativamente</a:t>
            </a:r>
          </a:p>
          <a:p>
            <a:r>
              <a:rPr lang="en-US"/>
              <a:t>… pero mirando la tabla cada vez que aparece un subproblema para ver si ya lo resolvimos (y así evitar resolverlo de nuevo):</a:t>
            </a:r>
          </a:p>
          <a:p>
            <a:pPr lvl="1"/>
            <a:r>
              <a:rPr lang="en-US"/>
              <a:t>mirar la tabla ocurre naturalmente en la versión iterativa</a:t>
            </a:r>
          </a:p>
          <a:p>
            <a:r>
              <a:rPr lang="en-US"/>
              <a:t>La complejidad es O(</a:t>
            </a:r>
            <a:r>
              <a:rPr lang="en-US" i="1"/>
              <a:t>n</a:t>
            </a:r>
            <a:r>
              <a:rPr lang="en-US" spc="-300"/>
              <a:t> </a:t>
            </a:r>
            <a:r>
              <a:rPr lang="en-US"/>
              <a:t>×</a:t>
            </a:r>
            <a:r>
              <a:rPr lang="en-US" spc="-300"/>
              <a:t> </a:t>
            </a:r>
            <a:r>
              <a:rPr lang="en-US" i="1"/>
              <a:t>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729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A9BD4-B6C7-294B-B4B6-AA4003E6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F6DB-B97A-944D-AEA2-B408D681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 b="1"/>
              <a:t>for</a:t>
            </a:r>
            <a:r>
              <a:rPr lang="en-US"/>
              <a:t> T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1 … S: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z[T, 0]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+ ∞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 b="1"/>
              <a:t>for</a:t>
            </a:r>
            <a:r>
              <a:rPr lang="en-US"/>
              <a:t> k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1 … n: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z[0, k]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0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 b="1"/>
              <a:t>for</a:t>
            </a:r>
            <a:r>
              <a:rPr lang="en-US"/>
              <a:t> k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1 … n: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</a:t>
            </a:r>
            <a:r>
              <a:rPr lang="en-US" b="1"/>
              <a:t>for</a:t>
            </a:r>
            <a:r>
              <a:rPr lang="en-US"/>
              <a:t> T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1 … S: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	z[T, k]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z[T, k–1]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	</a:t>
            </a:r>
            <a:r>
              <a:rPr lang="en-US" b="1"/>
              <a:t>if</a:t>
            </a:r>
            <a:r>
              <a:rPr lang="en-US"/>
              <a:t> T – v[k] ≥ 0:</a:t>
            </a:r>
          </a:p>
          <a:p>
            <a:pPr>
              <a:lnSpc>
                <a:spcPct val="112000"/>
              </a:lnSpc>
              <a:spcBef>
                <a:spcPts val="0"/>
              </a:spcBef>
              <a:tabLst>
                <a:tab pos="449263" algn="l"/>
                <a:tab pos="909638" algn="l"/>
                <a:tab pos="1368425" algn="l"/>
              </a:tabLst>
            </a:pPr>
            <a:r>
              <a:rPr lang="en-US"/>
              <a:t>			z[T, k] </a:t>
            </a:r>
            <a:r>
              <a:rPr lang="en-US">
                <a:latin typeface="Century Schoolbook" panose="02040604050505020304" pitchFamily="18" charset="0"/>
                <a:cs typeface="Consolas" panose="020B0609020204030204" pitchFamily="49" charset="0"/>
              </a:rPr>
              <a:t>←</a:t>
            </a:r>
            <a:r>
              <a:rPr lang="en-US"/>
              <a:t> min{z[T, k], z[T–v[k], k]+1}</a:t>
            </a:r>
          </a:p>
        </p:txBody>
      </p:sp>
    </p:spTree>
    <p:extLst>
      <p:ext uri="{BB962C8B-B14F-4D97-AF65-F5344CB8AC3E}">
        <p14:creationId xmlns:p14="http://schemas.microsoft.com/office/powerpoint/2010/main" val="317356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/>
                  <a:t>La mochila con objetos 0/1</a:t>
                </a:r>
                <a:r>
                  <a:rPr lang="en-US" sz="2800" baseline="30000"/>
                  <a:t>[*]</a:t>
                </a:r>
              </a:p>
              <a:p>
                <a:r>
                  <a:rPr lang="en-US"/>
                  <a:t>Tenemos </a:t>
                </a:r>
                <a:r>
                  <a:rPr lang="en-US" i="1"/>
                  <a:t>n</a:t>
                </a:r>
                <a:r>
                  <a:rPr lang="en-US"/>
                  <a:t> objetos </a:t>
                </a:r>
                <a:r>
                  <a:rPr lang="en-US" b="1"/>
                  <a:t>no</a:t>
                </a:r>
                <a:r>
                  <a:rPr lang="en-US"/>
                  <a:t> </a:t>
                </a:r>
                <a:r>
                  <a:rPr lang="en-US" b="1"/>
                  <a:t>fraccionables</a:t>
                </a:r>
                <a:r>
                  <a:rPr lang="en-US" baseline="30000"/>
                  <a:t>[*]</a:t>
                </a:r>
                <a:r>
                  <a:rPr lang="en-US"/>
                  <a:t>, cada uno con un valor </a:t>
                </a:r>
                <a:r>
                  <a:rPr lang="en-US" i="1"/>
                  <a:t>v</a:t>
                </a:r>
                <a:r>
                  <a:rPr lang="en-US" i="1" baseline="-25000"/>
                  <a:t>k</a:t>
                </a:r>
                <a:r>
                  <a:rPr lang="en-US"/>
                  <a:t> y un peso </a:t>
                </a:r>
                <a:r>
                  <a:rPr lang="en-US" i="1"/>
                  <a:t>w</a:t>
                </a:r>
                <a:r>
                  <a:rPr lang="en-US" i="1" baseline="-25000"/>
                  <a:t>k</a:t>
                </a:r>
                <a:r>
                  <a:rPr lang="en-US"/>
                  <a:t> ,</a:t>
                </a:r>
              </a:p>
              <a:p>
                <a:r>
                  <a:rPr lang="en-US"/>
                  <a:t>… y queremos ponerlos en una mochila con capacidad </a:t>
                </a:r>
                <a:r>
                  <a:rPr lang="en-US" i="1"/>
                  <a:t>W</a:t>
                </a:r>
                <a:r>
                  <a:rPr lang="en-US"/>
                  <a:t> : </a:t>
                </a:r>
              </a:p>
              <a:p>
                <a:pPr lvl="1"/>
                <a:r>
                  <a:rPr lang="en-US" i="1"/>
                  <a:t>W</a:t>
                </a:r>
                <a:r>
                  <a:rPr lang="en-US"/>
                  <a:t> &lt;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, es decir, no podemos poner todos los objetos en la mochila</a:t>
                </a:r>
              </a:p>
              <a:p>
                <a:r>
                  <a:rPr lang="en-US"/>
                  <a:t>… de manera de </a:t>
                </a:r>
                <a:r>
                  <a:rPr lang="en-US" i="1"/>
                  <a:t>maximizar la suma de los valores</a:t>
                </a:r>
                <a:r>
                  <a:rPr lang="en-US"/>
                  <a:t>, pero </a:t>
                </a:r>
                <a:r>
                  <a:rPr lang="en-US" i="1"/>
                  <a:t>sin exce-der la capacidad de la mochila</a:t>
                </a:r>
                <a:endParaRPr lang="en-US"/>
              </a:p>
              <a:p>
                <a:pPr>
                  <a:spcBef>
                    <a:spcPts val="3576"/>
                  </a:spcBef>
                </a:pPr>
                <a:r>
                  <a:rPr lang="en-US" sz="1800" baseline="30000"/>
                  <a:t>[*]</a:t>
                </a:r>
                <a:r>
                  <a:rPr lang="en-US" sz="1800"/>
                  <a:t>cada objeto va completo o, simplemente, no va en la mochila: no se puede poner sólo una parte del objeto en la mochila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6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Si </a:t>
                </a:r>
                <a:r>
                  <a:rPr lang="en-US" i="1"/>
                  <a:t>knap</a:t>
                </a:r>
                <a:r>
                  <a:rPr lang="en-US"/>
                  <a:t>(</a:t>
                </a:r>
                <a:r>
                  <a:rPr lang="en-US" i="1"/>
                  <a:t>p</a:t>
                </a:r>
                <a:r>
                  <a:rPr lang="en-US"/>
                  <a:t>, </a:t>
                </a:r>
                <a:r>
                  <a:rPr lang="en-US" i="1"/>
                  <a:t>q</a:t>
                </a:r>
                <a:r>
                  <a:rPr lang="en-US"/>
                  <a:t>, </a:t>
                </a:r>
                <a:r>
                  <a:rPr lang="en-US" i="1"/>
                  <a:t>ω</a:t>
                </a:r>
                <a:r>
                  <a:rPr lang="en-US"/>
                  <a:t>) representa el problema de maximizar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baseline="-25000"/>
              </a:p>
              <a:p>
                <a:r>
                  <a:rPr lang="en-US"/>
                  <a:t>… sujeto a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/>
              </a:p>
              <a:p>
                <a:r>
                  <a:rPr lang="en-US"/>
                  <a:t>… entonces nuestro problema es</a:t>
                </a:r>
              </a:p>
              <a:p>
                <a:pPr algn="ctr"/>
                <a:r>
                  <a:rPr lang="en-US" i="1"/>
                  <a:t>knap</a:t>
                </a:r>
                <a:r>
                  <a:rPr lang="en-US"/>
                  <a:t>(1, </a:t>
                </a:r>
                <a:r>
                  <a:rPr lang="en-US" i="1"/>
                  <a:t>n</a:t>
                </a:r>
                <a:r>
                  <a:rPr lang="en-US"/>
                  <a:t>, </a:t>
                </a:r>
                <a:r>
                  <a:rPr lang="en-US" i="1"/>
                  <a:t>W</a:t>
                </a:r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850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Sea </a:t>
            </a:r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y</a:t>
            </a:r>
            <a:r>
              <a:rPr lang="es-ES_tradnl" baseline="-25000"/>
              <a:t>2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r>
              <a:rPr lang="es-ES_tradnl"/>
              <a:t> una selección óptima de valores 0/1 para </a:t>
            </a:r>
            <a:r>
              <a:rPr lang="es-ES_tradnl" i="1"/>
              <a:t>x</a:t>
            </a:r>
            <a:r>
              <a:rPr lang="es-ES_tradnl" baseline="-25000"/>
              <a:t>1</a:t>
            </a:r>
            <a:r>
              <a:rPr lang="es-ES_tradnl" i="1"/>
              <a:t>, x</a:t>
            </a:r>
            <a:r>
              <a:rPr lang="es-ES_tradnl" baseline="-25000"/>
              <a:t>2</a:t>
            </a:r>
            <a:r>
              <a:rPr lang="es-ES_tradnl" i="1"/>
              <a:t>, …, x</a:t>
            </a:r>
            <a:r>
              <a:rPr lang="es-ES_tradnl" i="1" baseline="-25000"/>
              <a:t>n</a:t>
            </a:r>
            <a:r>
              <a:rPr lang="es-ES_tradnl" i="1"/>
              <a:t> </a:t>
            </a:r>
            <a:r>
              <a:rPr lang="es-ES_tradnl"/>
              <a:t>:</a:t>
            </a:r>
          </a:p>
          <a:p>
            <a:pPr lvl="1"/>
            <a:r>
              <a:rPr lang="es-ES_tradnl"/>
              <a:t>es decir, cada </a:t>
            </a:r>
            <a:r>
              <a:rPr lang="es-ES_tradnl" i="1"/>
              <a:t>y</a:t>
            </a:r>
            <a:r>
              <a:rPr lang="es-ES_tradnl" i="1" baseline="-25000"/>
              <a:t>i</a:t>
            </a:r>
            <a:r>
              <a:rPr lang="es-ES_tradnl"/>
              <a:t> vale 0, si el objeto </a:t>
            </a:r>
            <a:r>
              <a:rPr lang="es-ES_tradnl" i="1"/>
              <a:t>j</a:t>
            </a:r>
            <a:r>
              <a:rPr lang="es-ES_tradnl"/>
              <a:t> no está en la solución óptima, y vale 1 si el objeto </a:t>
            </a:r>
            <a:r>
              <a:rPr lang="es-ES_tradnl" i="1"/>
              <a:t>j</a:t>
            </a:r>
            <a:r>
              <a:rPr lang="es-ES_tradnl"/>
              <a:t> está en la solución óptima</a:t>
            </a:r>
          </a:p>
          <a:p>
            <a:r>
              <a:rPr lang="es-ES_tradnl"/>
              <a:t>En particular …</a:t>
            </a:r>
          </a:p>
          <a:p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 puede ser 0 o 1 (no sabemos cuál es … pero —de los ejemplos anteriores— sabemos qué implica cada posibilidad)</a:t>
            </a:r>
          </a:p>
          <a:p>
            <a:r>
              <a:rPr lang="es-ES_tradnl"/>
              <a:t>Si </a:t>
            </a:r>
            <a:r>
              <a:rPr lang="es-ES_tradnl" b="1" i="1"/>
              <a:t>y</a:t>
            </a:r>
            <a:r>
              <a:rPr lang="es-ES_tradnl" b="1" baseline="-25000"/>
              <a:t>1</a:t>
            </a:r>
            <a:r>
              <a:rPr lang="es-ES_tradnl" b="1"/>
              <a:t> = 0</a:t>
            </a:r>
            <a:r>
              <a:rPr lang="es-ES_tradnl"/>
              <a:t> (es decir, el objeto 1 no está en la solución)</a:t>
            </a:r>
          </a:p>
          <a:p>
            <a:r>
              <a:rPr lang="es-ES_tradnl"/>
              <a:t>… entonces </a:t>
            </a:r>
            <a:r>
              <a:rPr lang="es-ES_tradnl" i="1"/>
              <a:t>y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y</a:t>
            </a:r>
            <a:r>
              <a:rPr lang="es-ES_tradnl" baseline="-25000"/>
              <a:t>3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r>
              <a:rPr lang="es-ES_tradnl"/>
              <a:t> debe ser una selección óptima para knap(2,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):</a:t>
            </a:r>
          </a:p>
          <a:p>
            <a:pPr lvl="1"/>
            <a:r>
              <a:rPr lang="es-ES_tradnl"/>
              <a:t>de lo contrario, no sería una selección óptima para knap(1,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824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Si </a:t>
            </a:r>
            <a:r>
              <a:rPr lang="es-ES_tradnl" b="1" i="1"/>
              <a:t>y</a:t>
            </a:r>
            <a:r>
              <a:rPr lang="es-ES_tradnl" b="1" baseline="-25000"/>
              <a:t>1</a:t>
            </a:r>
            <a:r>
              <a:rPr lang="es-ES_tradnl" b="1"/>
              <a:t> = 1</a:t>
            </a:r>
            <a:endParaRPr lang="es-ES_tradnl"/>
          </a:p>
          <a:p>
            <a:r>
              <a:rPr lang="es-ES_tradnl"/>
              <a:t>… entonces </a:t>
            </a:r>
            <a:r>
              <a:rPr lang="es-ES_tradnl" i="1"/>
              <a:t>y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y</a:t>
            </a:r>
            <a:r>
              <a:rPr lang="es-ES_tradnl" baseline="-25000"/>
              <a:t>3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r>
              <a:rPr lang="es-ES_tradnl"/>
              <a:t> debe ser una selección óptima para knap(2,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–</a:t>
            </a:r>
            <a:r>
              <a:rPr lang="es-ES_tradnl" i="1"/>
              <a:t>w</a:t>
            </a:r>
            <a:r>
              <a:rPr lang="es-ES_tradnl" baseline="-25000"/>
              <a:t>1</a:t>
            </a:r>
            <a:r>
              <a:rPr lang="es-ES_tradnl"/>
              <a:t>):</a:t>
            </a:r>
          </a:p>
          <a:p>
            <a:pPr lvl="1"/>
            <a:r>
              <a:rPr lang="es-ES_tradnl"/>
              <a:t>de lo contrario, habría otra selección </a:t>
            </a:r>
            <a:r>
              <a:rPr lang="es-ES_tradnl" i="1"/>
              <a:t>z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z</a:t>
            </a:r>
            <a:r>
              <a:rPr lang="es-ES_tradnl" baseline="-25000"/>
              <a:t>3</a:t>
            </a:r>
            <a:r>
              <a:rPr lang="es-ES_tradnl"/>
              <a:t>, …, </a:t>
            </a:r>
            <a:r>
              <a:rPr lang="es-ES_tradnl" i="1"/>
              <a:t>z</a:t>
            </a:r>
            <a:r>
              <a:rPr lang="es-ES_tradnl" i="1" baseline="-25000"/>
              <a:t>n</a:t>
            </a:r>
            <a:r>
              <a:rPr lang="es-ES_tradnl"/>
              <a:t> de valores 0/1 tal que</a:t>
            </a:r>
          </a:p>
          <a:p>
            <a:pPr marL="573088" lvl="1" indent="0">
              <a:buNone/>
            </a:pPr>
            <a:r>
              <a:rPr lang="en-US"/>
              <a:t>… </a:t>
            </a:r>
            <a:r>
              <a:rPr lang="en-US" sz="2000"/>
              <a:t>∑</a:t>
            </a:r>
            <a:r>
              <a:rPr lang="es-ES_tradnl" i="1"/>
              <a:t>w</a:t>
            </a:r>
            <a:r>
              <a:rPr lang="es-ES_tradnl" i="1" baseline="-25000"/>
              <a:t>k</a:t>
            </a:r>
            <a:r>
              <a:rPr lang="es-ES_tradnl" i="1"/>
              <a:t>z</a:t>
            </a:r>
            <a:r>
              <a:rPr lang="es-ES_tradnl" i="1" baseline="-25000"/>
              <a:t>k</a:t>
            </a:r>
            <a:r>
              <a:rPr lang="es-ES_tradnl"/>
              <a:t> ≤ </a:t>
            </a:r>
            <a:r>
              <a:rPr lang="es-ES_tradnl" i="1"/>
              <a:t>W</a:t>
            </a:r>
            <a:r>
              <a:rPr lang="es-ES_tradnl"/>
              <a:t>–</a:t>
            </a:r>
            <a:r>
              <a:rPr lang="es-ES_tradnl" i="1"/>
              <a:t>w</a:t>
            </a:r>
            <a:r>
              <a:rPr lang="es-ES_tradnl" baseline="-25000"/>
              <a:t>1</a:t>
            </a:r>
            <a:r>
              <a:rPr lang="es-ES_tradnl"/>
              <a:t>  y  </a:t>
            </a:r>
            <a:r>
              <a:rPr lang="en-US" sz="2000"/>
              <a:t>∑</a:t>
            </a:r>
            <a:r>
              <a:rPr lang="en-US" i="1"/>
              <a:t>v</a:t>
            </a:r>
            <a:r>
              <a:rPr lang="en-US" i="1" baseline="-25000"/>
              <a:t>k</a:t>
            </a:r>
            <a:r>
              <a:rPr lang="en-US" i="1"/>
              <a:t>z</a:t>
            </a:r>
            <a:r>
              <a:rPr lang="en-US" i="1" baseline="-25000"/>
              <a:t>k</a:t>
            </a:r>
            <a:r>
              <a:rPr lang="en-US"/>
              <a:t> &gt; </a:t>
            </a:r>
            <a:r>
              <a:rPr lang="en-US" sz="2000"/>
              <a:t>∑</a:t>
            </a:r>
            <a:r>
              <a:rPr lang="en-US" i="1"/>
              <a:t>v</a:t>
            </a:r>
            <a:r>
              <a:rPr lang="en-US" i="1" baseline="-25000"/>
              <a:t>k</a:t>
            </a:r>
            <a:r>
              <a:rPr lang="en-US" i="1"/>
              <a:t>y</a:t>
            </a:r>
            <a:r>
              <a:rPr lang="en-US" i="1" baseline="-25000"/>
              <a:t>k</a:t>
            </a:r>
            <a:r>
              <a:rPr lang="en-US"/>
              <a:t> , 2 ≤ </a:t>
            </a:r>
            <a:r>
              <a:rPr lang="en-US" i="1"/>
              <a:t>k</a:t>
            </a:r>
            <a:r>
              <a:rPr lang="en-US"/>
              <a:t> ≤ </a:t>
            </a:r>
            <a:r>
              <a:rPr lang="en-US" i="1"/>
              <a:t>n</a:t>
            </a:r>
            <a:endParaRPr lang="es-ES_tradnl" i="1" baseline="-25000"/>
          </a:p>
          <a:p>
            <a:pPr marL="573088" lvl="1" indent="0">
              <a:buNone/>
            </a:pPr>
            <a:r>
              <a:rPr lang="es-ES_tradnl"/>
              <a:t>… por lo que la selección </a:t>
            </a:r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z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z</a:t>
            </a:r>
            <a:r>
              <a:rPr lang="es-ES_tradnl" baseline="-25000"/>
              <a:t>3</a:t>
            </a:r>
            <a:r>
              <a:rPr lang="es-ES_tradnl"/>
              <a:t>, …, </a:t>
            </a:r>
            <a:r>
              <a:rPr lang="es-ES_tradnl" i="1"/>
              <a:t>z</a:t>
            </a:r>
            <a:r>
              <a:rPr lang="es-ES_tradnl" i="1" baseline="-25000"/>
              <a:t>n</a:t>
            </a:r>
            <a:r>
              <a:rPr lang="es-ES_tradnl"/>
              <a:t> sería una selección para knap(1,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 con mayor valor</a:t>
            </a:r>
          </a:p>
          <a:p>
            <a:r>
              <a:rPr lang="es-ES_tradnl"/>
              <a:t>Es decir, </a:t>
            </a:r>
            <a:r>
              <a:rPr lang="es-ES_tradnl" b="1"/>
              <a:t>el problema se puede resolver a partir de las solucio-nes óptimas a subproblemas</a:t>
            </a:r>
            <a:r>
              <a:rPr lang="es-ES_tradnl"/>
              <a:t> (más pequeños)</a:t>
            </a:r>
            <a:r>
              <a:rPr lang="es-ES_tradnl" b="1"/>
              <a:t> del mismo tipo</a:t>
            </a:r>
          </a:p>
        </p:txBody>
      </p:sp>
    </p:spTree>
    <p:extLst>
      <p:ext uri="{BB962C8B-B14F-4D97-AF65-F5344CB8AC3E}">
        <p14:creationId xmlns:p14="http://schemas.microsoft.com/office/powerpoint/2010/main" val="2839986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Sea </a:t>
            </a:r>
            <a:r>
              <a:rPr lang="es-ES_tradnl" i="1"/>
              <a:t>g</a:t>
            </a:r>
            <a:r>
              <a:rPr lang="es-ES_tradnl" i="1" baseline="-25000"/>
              <a:t>k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s-ES_tradnl"/>
              <a:t>) el valor de una solución óptima a knap(</a:t>
            </a:r>
            <a:r>
              <a:rPr lang="es-ES_tradnl" i="1"/>
              <a:t>k</a:t>
            </a:r>
            <a:r>
              <a:rPr lang="es-ES_tradnl"/>
              <a:t>+1,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n-US" i="1"/>
              <a:t>ω</a:t>
            </a:r>
            <a:r>
              <a:rPr lang="es-ES_tradnl"/>
              <a:t>):</a:t>
            </a:r>
          </a:p>
          <a:p>
            <a:pPr lvl="1">
              <a:spcBef>
                <a:spcPts val="1056"/>
              </a:spcBef>
            </a:pPr>
            <a:r>
              <a:rPr lang="es-ES_tradnl" i="1"/>
              <a:t>g</a:t>
            </a:r>
            <a:r>
              <a:rPr lang="es-ES_tradnl" baseline="-25000"/>
              <a:t>0</a:t>
            </a:r>
            <a:r>
              <a:rPr lang="es-ES_tradnl"/>
              <a:t>(</a:t>
            </a:r>
            <a:r>
              <a:rPr lang="es-ES_tradnl" i="1"/>
              <a:t>W</a:t>
            </a:r>
            <a:r>
              <a:rPr lang="es-ES_tradnl"/>
              <a:t>) es el valor de una solución óptima a knap(1,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 —el proble-ma original</a:t>
            </a:r>
          </a:p>
          <a:p>
            <a:pPr lvl="1">
              <a:spcBef>
                <a:spcPts val="1056"/>
              </a:spcBef>
            </a:pPr>
            <a:r>
              <a:rPr lang="es-ES_tradnl"/>
              <a:t>las decisiones posibles para </a:t>
            </a:r>
            <a:r>
              <a:rPr lang="es-ES_tradnl" i="1"/>
              <a:t>x</a:t>
            </a:r>
            <a:r>
              <a:rPr lang="es-ES_tradnl" baseline="-25000"/>
              <a:t>1</a:t>
            </a:r>
            <a:r>
              <a:rPr lang="es-ES_tradnl"/>
              <a:t> son 0 y 1</a:t>
            </a:r>
          </a:p>
          <a:p>
            <a:pPr lvl="1">
              <a:spcBef>
                <a:spcPts val="1056"/>
              </a:spcBef>
            </a:pPr>
            <a:r>
              <a:rPr lang="es-ES_tradnl"/>
              <a:t>de las diapos. anteriores se deduce que</a:t>
            </a:r>
          </a:p>
          <a:p>
            <a:pPr marL="573088" lvl="1" indent="0">
              <a:spcBef>
                <a:spcPts val="1056"/>
              </a:spcBef>
              <a:buNone/>
            </a:pPr>
            <a:r>
              <a:rPr lang="es-ES_tradnl" i="1"/>
              <a:t>g</a:t>
            </a:r>
            <a:r>
              <a:rPr lang="es-ES_tradnl" baseline="-25000"/>
              <a:t>0</a:t>
            </a:r>
            <a:r>
              <a:rPr lang="es-ES_tradnl"/>
              <a:t>(</a:t>
            </a:r>
            <a:r>
              <a:rPr lang="es-ES_tradnl" i="1"/>
              <a:t>W</a:t>
            </a:r>
            <a:r>
              <a:rPr lang="es-ES_tradnl"/>
              <a:t>) = max{ </a:t>
            </a:r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</a:t>
            </a:r>
            <a:r>
              <a:rPr lang="es-ES_tradnl" i="1"/>
              <a:t>W</a:t>
            </a:r>
            <a:r>
              <a:rPr lang="es-ES_tradnl"/>
              <a:t>) , </a:t>
            </a:r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</a:t>
            </a:r>
            <a:r>
              <a:rPr lang="es-ES_tradnl" i="1"/>
              <a:t>W</a:t>
            </a:r>
            <a:r>
              <a:rPr lang="es-ES_tradnl"/>
              <a:t>–</a:t>
            </a:r>
            <a:r>
              <a:rPr lang="es-ES_tradnl" i="1"/>
              <a:t>w</a:t>
            </a:r>
            <a:r>
              <a:rPr lang="es-ES_tradnl" baseline="-25000"/>
              <a:t>1</a:t>
            </a:r>
            <a:r>
              <a:rPr lang="es-ES_tradnl"/>
              <a:t>) + </a:t>
            </a:r>
            <a:r>
              <a:rPr lang="es-ES_tradnl" i="1"/>
              <a:t>v</a:t>
            </a:r>
            <a:r>
              <a:rPr lang="es-ES_tradnl" baseline="-25000"/>
              <a:t>1</a:t>
            </a:r>
            <a:r>
              <a:rPr lang="es-ES_tradnl"/>
              <a:t> }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2395215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Más aún,</a:t>
            </a:r>
          </a:p>
          <a:p>
            <a:r>
              <a:rPr lang="es-ES_tradnl"/>
              <a:t>… si </a:t>
            </a:r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y</a:t>
            </a:r>
            <a:r>
              <a:rPr lang="es-ES_tradnl" baseline="-25000"/>
              <a:t>2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r>
              <a:rPr lang="es-ES_tradnl"/>
              <a:t> es una solución óptima a knap(1,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),</a:t>
            </a:r>
          </a:p>
          <a:p>
            <a:r>
              <a:rPr lang="es-ES_tradnl"/>
              <a:t>… entonces para cada </a:t>
            </a:r>
            <a:r>
              <a:rPr lang="es-ES_tradnl" i="1"/>
              <a:t>j</a:t>
            </a:r>
            <a:r>
              <a:rPr lang="es-ES_tradnl"/>
              <a:t>, 1 ≤ </a:t>
            </a:r>
            <a:r>
              <a:rPr lang="es-ES_tradnl" i="1"/>
              <a:t>j</a:t>
            </a:r>
            <a:r>
              <a:rPr lang="es-ES_tradnl"/>
              <a:t> ≤ </a:t>
            </a:r>
            <a:r>
              <a:rPr lang="es-ES_tradnl" i="1"/>
              <a:t>n</a:t>
            </a:r>
          </a:p>
          <a:p>
            <a:pPr algn="ctr"/>
            <a:r>
              <a:rPr lang="es-ES_tradnl" i="1"/>
              <a:t>y</a:t>
            </a:r>
            <a:r>
              <a:rPr lang="es-ES_tradnl" baseline="-25000"/>
              <a:t>1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j</a:t>
            </a:r>
            <a:r>
              <a:rPr lang="es-ES_tradnl"/>
              <a:t>  ,  </a:t>
            </a:r>
            <a:r>
              <a:rPr lang="es-ES_tradnl" i="1"/>
              <a:t>y</a:t>
            </a:r>
            <a:r>
              <a:rPr lang="es-ES_tradnl" i="1" baseline="-25000"/>
              <a:t>j</a:t>
            </a:r>
            <a:r>
              <a:rPr lang="es-ES_tradnl" baseline="-25000"/>
              <a:t>+1</a:t>
            </a:r>
            <a:r>
              <a:rPr lang="es-ES_tradnl"/>
              <a:t>, …, </a:t>
            </a:r>
            <a:r>
              <a:rPr lang="es-ES_tradnl" i="1"/>
              <a:t>y</a:t>
            </a:r>
            <a:r>
              <a:rPr lang="es-ES_tradnl" i="1" baseline="-25000"/>
              <a:t>n</a:t>
            </a:r>
            <a:endParaRPr lang="es-ES_tradnl" baseline="-25000"/>
          </a:p>
          <a:p>
            <a:r>
              <a:rPr lang="es-ES_tradnl"/>
              <a:t>… deben ser soluciones óptimas a</a:t>
            </a:r>
            <a:r>
              <a:rPr lang="es-ES_tradnl" b="1" baseline="30000"/>
              <a:t>1</a:t>
            </a:r>
          </a:p>
          <a:p>
            <a:pPr algn="ctr"/>
            <a:r>
              <a:rPr lang="es-ES_tradnl"/>
              <a:t>knap(1, </a:t>
            </a:r>
            <a:r>
              <a:rPr lang="es-ES_tradnl" i="1"/>
              <a:t>j</a:t>
            </a:r>
            <a:r>
              <a:rPr lang="es-ES_tradnl"/>
              <a:t>, </a:t>
            </a:r>
            <a:r>
              <a:rPr lang="en-US" sz="2400"/>
              <a:t>∑</a:t>
            </a:r>
            <a:r>
              <a:rPr lang="es-ES_tradnl" i="1"/>
              <a:t>w</a:t>
            </a:r>
            <a:r>
              <a:rPr lang="es-ES_tradnl" i="1" baseline="-25000"/>
              <a:t>k</a:t>
            </a:r>
            <a:r>
              <a:rPr lang="es-ES_tradnl" i="1"/>
              <a:t>y</a:t>
            </a:r>
            <a:r>
              <a:rPr lang="es-ES_tradnl" i="1" baseline="-25000"/>
              <a:t>k</a:t>
            </a:r>
            <a:r>
              <a:rPr lang="es-ES_tradnl"/>
              <a:t>) , 1 ≤ </a:t>
            </a:r>
            <a:r>
              <a:rPr lang="es-ES_tradnl" i="1"/>
              <a:t>k</a:t>
            </a:r>
            <a:r>
              <a:rPr lang="es-ES_tradnl"/>
              <a:t> ≤ </a:t>
            </a:r>
            <a:r>
              <a:rPr lang="es-ES_tradnl" i="1"/>
              <a:t>j</a:t>
            </a:r>
            <a:endParaRPr lang="es-ES_tradnl"/>
          </a:p>
          <a:p>
            <a:pPr algn="ctr"/>
            <a:r>
              <a:rPr lang="es-ES_tradnl"/>
              <a:t>knap(</a:t>
            </a:r>
            <a:r>
              <a:rPr lang="es-ES_tradnl" i="1"/>
              <a:t>j</a:t>
            </a:r>
            <a:r>
              <a:rPr lang="es-ES_tradnl"/>
              <a:t>+1, </a:t>
            </a:r>
            <a:r>
              <a:rPr lang="es-ES_tradnl" i="1"/>
              <a:t>n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/>
              <a:t>–</a:t>
            </a:r>
            <a:r>
              <a:rPr lang="en-US" sz="2400"/>
              <a:t>∑</a:t>
            </a:r>
            <a:r>
              <a:rPr lang="es-ES_tradnl" i="1"/>
              <a:t>w</a:t>
            </a:r>
            <a:r>
              <a:rPr lang="es-ES_tradnl" i="1" baseline="-25000"/>
              <a:t>k</a:t>
            </a:r>
            <a:r>
              <a:rPr lang="es-ES_tradnl" i="1"/>
              <a:t>y</a:t>
            </a:r>
            <a:r>
              <a:rPr lang="es-ES_tradnl" i="1" baseline="-25000"/>
              <a:t>k</a:t>
            </a:r>
            <a:r>
              <a:rPr lang="es-ES_tradnl"/>
              <a:t>), 1 ≤ </a:t>
            </a:r>
            <a:r>
              <a:rPr lang="es-ES_tradnl" i="1"/>
              <a:t>k</a:t>
            </a:r>
            <a:r>
              <a:rPr lang="es-ES_tradnl"/>
              <a:t> ≤ </a:t>
            </a:r>
            <a:r>
              <a:rPr lang="es-ES_tradnl" i="1"/>
              <a:t>j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2598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/>
              <a:t>Por lo tanto</a:t>
            </a:r>
            <a:r>
              <a:rPr lang="es-ES_tradnl" b="1" baseline="30000"/>
              <a:t>2</a:t>
            </a:r>
            <a:r>
              <a:rPr lang="es-ES_tradnl"/>
              <a:t>,</a:t>
            </a:r>
            <a:endParaRPr lang="es-ES_tradnl" i="1"/>
          </a:p>
          <a:p>
            <a:pPr algn="ctr"/>
            <a:r>
              <a:rPr lang="es-ES_tradnl" i="1"/>
              <a:t>g</a:t>
            </a:r>
            <a:r>
              <a:rPr lang="es-ES_tradnl" i="1" baseline="-25000"/>
              <a:t>k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s-ES_tradnl"/>
              <a:t>) = max{ </a:t>
            </a:r>
            <a:r>
              <a:rPr lang="es-ES_tradnl" i="1"/>
              <a:t>g</a:t>
            </a:r>
            <a:r>
              <a:rPr lang="es-ES_tradnl" i="1" baseline="-25000"/>
              <a:t>k</a:t>
            </a:r>
            <a:r>
              <a:rPr lang="es-ES_tradnl" baseline="-25000"/>
              <a:t>+1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s-ES_tradnl"/>
              <a:t>) , </a:t>
            </a:r>
            <a:r>
              <a:rPr lang="es-ES_tradnl" i="1"/>
              <a:t>g</a:t>
            </a:r>
            <a:r>
              <a:rPr lang="es-ES_tradnl" i="1" baseline="-25000"/>
              <a:t>k</a:t>
            </a:r>
            <a:r>
              <a:rPr lang="es-ES_tradnl" baseline="-25000"/>
              <a:t>+1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n-US"/>
              <a:t>–</a:t>
            </a:r>
            <a:r>
              <a:rPr lang="en-US" i="1"/>
              <a:t>w</a:t>
            </a:r>
            <a:r>
              <a:rPr lang="en-US" i="1" baseline="-25000"/>
              <a:t>k</a:t>
            </a:r>
            <a:r>
              <a:rPr lang="en-US" baseline="-25000"/>
              <a:t>+1</a:t>
            </a:r>
            <a:r>
              <a:rPr lang="es-ES_tradnl"/>
              <a:t>) + </a:t>
            </a:r>
            <a:r>
              <a:rPr lang="es-ES_tradnl" i="1"/>
              <a:t>v</a:t>
            </a:r>
            <a:r>
              <a:rPr lang="es-ES_tradnl" i="1" baseline="-25000"/>
              <a:t>k</a:t>
            </a:r>
            <a:r>
              <a:rPr lang="es-ES_tradnl" baseline="-25000"/>
              <a:t>+1</a:t>
            </a:r>
            <a:r>
              <a:rPr lang="es-ES_tradnl"/>
              <a:t> }</a:t>
            </a:r>
          </a:p>
          <a:p>
            <a:r>
              <a:rPr lang="es-ES_tradnl"/>
              <a:t>… en que </a:t>
            </a:r>
            <a:r>
              <a:rPr lang="es-ES_tradnl" i="1"/>
              <a:t>g</a:t>
            </a:r>
            <a:r>
              <a:rPr lang="es-ES_tradnl" i="1" baseline="-25000"/>
              <a:t>n</a:t>
            </a:r>
            <a:r>
              <a:rPr lang="es-ES_tradnl"/>
              <a:t>(</a:t>
            </a:r>
            <a:r>
              <a:rPr lang="en-US" i="1"/>
              <a:t>ω</a:t>
            </a:r>
            <a:r>
              <a:rPr lang="es-ES_tradnl"/>
              <a:t>) = 0 si </a:t>
            </a:r>
            <a:r>
              <a:rPr lang="en-US" i="1"/>
              <a:t>ω</a:t>
            </a:r>
            <a:r>
              <a:rPr lang="en-US"/>
              <a:t> = 0  y  </a:t>
            </a:r>
            <a:r>
              <a:rPr lang="en-US" i="1"/>
              <a:t>g</a:t>
            </a:r>
            <a:r>
              <a:rPr lang="en-US" i="1" baseline="-25000"/>
              <a:t>n</a:t>
            </a:r>
            <a:r>
              <a:rPr lang="en-US"/>
              <a:t>(</a:t>
            </a:r>
            <a:r>
              <a:rPr lang="en-US" i="1"/>
              <a:t>ω</a:t>
            </a:r>
            <a:r>
              <a:rPr lang="en-US"/>
              <a:t>) = –∞ si </a:t>
            </a:r>
            <a:r>
              <a:rPr lang="en-US" i="1"/>
              <a:t>ω</a:t>
            </a:r>
            <a:r>
              <a:rPr lang="en-US"/>
              <a:t> &lt; 0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417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F14D7-661F-4744-94A5-7D791D3F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C115A6-249D-A24E-BD74-E6F74FE42BB3}"/>
              </a:ext>
            </a:extLst>
          </p:cNvPr>
          <p:cNvCxnSpPr/>
          <p:nvPr/>
        </p:nvCxnSpPr>
        <p:spPr>
          <a:xfrm>
            <a:off x="861237" y="187132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2D138B-877F-E041-872C-CB8FB3613353}"/>
              </a:ext>
            </a:extLst>
          </p:cNvPr>
          <p:cNvCxnSpPr/>
          <p:nvPr/>
        </p:nvCxnSpPr>
        <p:spPr>
          <a:xfrm>
            <a:off x="1233377" y="187487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18ADF-F2E5-2144-9CFA-1B7613DF9F05}"/>
              </a:ext>
            </a:extLst>
          </p:cNvPr>
          <p:cNvCxnSpPr/>
          <p:nvPr/>
        </p:nvCxnSpPr>
        <p:spPr>
          <a:xfrm>
            <a:off x="1605517" y="187841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78442-E0DD-7F42-BD13-1EA0071B92FB}"/>
              </a:ext>
            </a:extLst>
          </p:cNvPr>
          <p:cNvCxnSpPr/>
          <p:nvPr/>
        </p:nvCxnSpPr>
        <p:spPr>
          <a:xfrm>
            <a:off x="1977657" y="188196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C51BAA-7EEF-B345-85DC-6E4EEA33E0D0}"/>
              </a:ext>
            </a:extLst>
          </p:cNvPr>
          <p:cNvCxnSpPr/>
          <p:nvPr/>
        </p:nvCxnSpPr>
        <p:spPr>
          <a:xfrm>
            <a:off x="2349797" y="188550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C012CB-B8CD-714D-8FDC-030077CC5CF9}"/>
              </a:ext>
            </a:extLst>
          </p:cNvPr>
          <p:cNvCxnSpPr/>
          <p:nvPr/>
        </p:nvCxnSpPr>
        <p:spPr>
          <a:xfrm>
            <a:off x="1233377" y="2527002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09061C-ECD2-7046-8E58-45AB1F2FFE2D}"/>
              </a:ext>
            </a:extLst>
          </p:cNvPr>
          <p:cNvCxnSpPr/>
          <p:nvPr/>
        </p:nvCxnSpPr>
        <p:spPr>
          <a:xfrm>
            <a:off x="1605517" y="253054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FA720F-9F6D-5C4A-92DC-9EDDE7C02154}"/>
              </a:ext>
            </a:extLst>
          </p:cNvPr>
          <p:cNvCxnSpPr/>
          <p:nvPr/>
        </p:nvCxnSpPr>
        <p:spPr>
          <a:xfrm>
            <a:off x="1977657" y="253409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D03FC0-C4F2-CC4C-9EA5-1CA6688D9C77}"/>
              </a:ext>
            </a:extLst>
          </p:cNvPr>
          <p:cNvCxnSpPr/>
          <p:nvPr/>
        </p:nvCxnSpPr>
        <p:spPr>
          <a:xfrm>
            <a:off x="2349797" y="253763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20B286-A01D-6C44-AFDA-7E96BC73262B}"/>
              </a:ext>
            </a:extLst>
          </p:cNvPr>
          <p:cNvCxnSpPr/>
          <p:nvPr/>
        </p:nvCxnSpPr>
        <p:spPr>
          <a:xfrm>
            <a:off x="2721937" y="254117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B2BAE0-8C55-8044-8780-1D0A16B4C96C}"/>
              </a:ext>
            </a:extLst>
          </p:cNvPr>
          <p:cNvCxnSpPr/>
          <p:nvPr/>
        </p:nvCxnSpPr>
        <p:spPr>
          <a:xfrm>
            <a:off x="3094077" y="254472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8EE50F-BEED-484A-92CF-92E1F8E56C48}"/>
              </a:ext>
            </a:extLst>
          </p:cNvPr>
          <p:cNvCxnSpPr/>
          <p:nvPr/>
        </p:nvCxnSpPr>
        <p:spPr>
          <a:xfrm>
            <a:off x="3094077" y="319685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FCE14-486F-1A41-8A7E-975A46F2C51E}"/>
              </a:ext>
            </a:extLst>
          </p:cNvPr>
          <p:cNvCxnSpPr/>
          <p:nvPr/>
        </p:nvCxnSpPr>
        <p:spPr>
          <a:xfrm>
            <a:off x="3466217" y="320039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3E7ECE-EE44-6C48-9ED0-4549EDC597EC}"/>
              </a:ext>
            </a:extLst>
          </p:cNvPr>
          <p:cNvCxnSpPr/>
          <p:nvPr/>
        </p:nvCxnSpPr>
        <p:spPr>
          <a:xfrm>
            <a:off x="3838357" y="320394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3EEB68-016D-314C-909F-95BA9F106A38}"/>
              </a:ext>
            </a:extLst>
          </p:cNvPr>
          <p:cNvCxnSpPr/>
          <p:nvPr/>
        </p:nvCxnSpPr>
        <p:spPr>
          <a:xfrm>
            <a:off x="1605517" y="3834806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EEC592-9DF2-2C46-852F-B53CBADC4669}"/>
              </a:ext>
            </a:extLst>
          </p:cNvPr>
          <p:cNvCxnSpPr/>
          <p:nvPr/>
        </p:nvCxnSpPr>
        <p:spPr>
          <a:xfrm>
            <a:off x="1977657" y="3838350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BE18DB-648B-EA46-A8CC-F46FBF7F5864}"/>
              </a:ext>
            </a:extLst>
          </p:cNvPr>
          <p:cNvCxnSpPr/>
          <p:nvPr/>
        </p:nvCxnSpPr>
        <p:spPr>
          <a:xfrm>
            <a:off x="2349797" y="384189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2232EC-8640-2A47-85AD-B5739BE70846}"/>
              </a:ext>
            </a:extLst>
          </p:cNvPr>
          <p:cNvCxnSpPr/>
          <p:nvPr/>
        </p:nvCxnSpPr>
        <p:spPr>
          <a:xfrm>
            <a:off x="2721937" y="384543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A0823D-3D85-B149-949D-FC32B23CA5BE}"/>
              </a:ext>
            </a:extLst>
          </p:cNvPr>
          <p:cNvCxnSpPr/>
          <p:nvPr/>
        </p:nvCxnSpPr>
        <p:spPr>
          <a:xfrm>
            <a:off x="3094077" y="384898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26901D-5C11-CB47-8F33-FB05CA82BABC}"/>
              </a:ext>
            </a:extLst>
          </p:cNvPr>
          <p:cNvCxnSpPr/>
          <p:nvPr/>
        </p:nvCxnSpPr>
        <p:spPr>
          <a:xfrm>
            <a:off x="3466217" y="3852526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FD2740-76AF-1846-9D32-87BA150D0417}"/>
              </a:ext>
            </a:extLst>
          </p:cNvPr>
          <p:cNvCxnSpPr/>
          <p:nvPr/>
        </p:nvCxnSpPr>
        <p:spPr>
          <a:xfrm>
            <a:off x="3838357" y="3856070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80AE8C-3414-9742-B1E8-A011940CC82E}"/>
              </a:ext>
            </a:extLst>
          </p:cNvPr>
          <p:cNvCxnSpPr/>
          <p:nvPr/>
        </p:nvCxnSpPr>
        <p:spPr>
          <a:xfrm>
            <a:off x="4210497" y="3859614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4D7009-DDA8-EE44-8092-4E132B09DC6F}"/>
              </a:ext>
            </a:extLst>
          </p:cNvPr>
          <p:cNvCxnSpPr/>
          <p:nvPr/>
        </p:nvCxnSpPr>
        <p:spPr>
          <a:xfrm>
            <a:off x="4582637" y="3863158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C10DD8-3CA3-3944-8DD8-318DE7BFE3ED}"/>
              </a:ext>
            </a:extLst>
          </p:cNvPr>
          <p:cNvCxnSpPr/>
          <p:nvPr/>
        </p:nvCxnSpPr>
        <p:spPr>
          <a:xfrm>
            <a:off x="4210497" y="4564907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230CEF-376D-DF43-B267-978CE1936D99}"/>
              </a:ext>
            </a:extLst>
          </p:cNvPr>
          <p:cNvCxnSpPr/>
          <p:nvPr/>
        </p:nvCxnSpPr>
        <p:spPr>
          <a:xfrm>
            <a:off x="4582637" y="4568451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D6AA6A-8CEE-EC41-88D9-4882DC10C1FB}"/>
              </a:ext>
            </a:extLst>
          </p:cNvPr>
          <p:cNvCxnSpPr/>
          <p:nvPr/>
        </p:nvCxnSpPr>
        <p:spPr>
          <a:xfrm>
            <a:off x="4954777" y="4571995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26209A-CD92-FB4D-9979-209DC4867220}"/>
              </a:ext>
            </a:extLst>
          </p:cNvPr>
          <p:cNvCxnSpPr/>
          <p:nvPr/>
        </p:nvCxnSpPr>
        <p:spPr>
          <a:xfrm>
            <a:off x="4582637" y="5273744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809A8C-E06E-4E42-AF2D-2BC30156B5C4}"/>
              </a:ext>
            </a:extLst>
          </p:cNvPr>
          <p:cNvCxnSpPr/>
          <p:nvPr/>
        </p:nvCxnSpPr>
        <p:spPr>
          <a:xfrm>
            <a:off x="4954777" y="5277288"/>
            <a:ext cx="372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EDDEB2-E333-5F47-81F9-61F42BD1302E}"/>
              </a:ext>
            </a:extLst>
          </p:cNvPr>
          <p:cNvCxnSpPr/>
          <p:nvPr/>
        </p:nvCxnSpPr>
        <p:spPr>
          <a:xfrm>
            <a:off x="5326917" y="5280832"/>
            <a:ext cx="37214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926235-B98A-8A44-9B16-F0DF9BC14F1A}"/>
              </a:ext>
            </a:extLst>
          </p:cNvPr>
          <p:cNvSpPr txBox="1"/>
          <p:nvPr/>
        </p:nvSpPr>
        <p:spPr>
          <a:xfrm>
            <a:off x="6271981" y="560531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tiempo</a:t>
            </a:r>
            <a:endParaRPr lang="en-US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0F6CF6-E459-954D-8344-0DF092970920}"/>
              </a:ext>
            </a:extLst>
          </p:cNvPr>
          <p:cNvSpPr txBox="1"/>
          <p:nvPr/>
        </p:nvSpPr>
        <p:spPr>
          <a:xfrm>
            <a:off x="1305800" y="14878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[0,5),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29C500-169B-9C48-8F14-6A54A66B032F}"/>
              </a:ext>
            </a:extLst>
          </p:cNvPr>
          <p:cNvSpPr txBox="1"/>
          <p:nvPr/>
        </p:nvSpPr>
        <p:spPr>
          <a:xfrm>
            <a:off x="1790823" y="21364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[1,7),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145C85-1B85-BB48-AB02-F6D9A4D28962}"/>
              </a:ext>
            </a:extLst>
          </p:cNvPr>
          <p:cNvSpPr txBox="1"/>
          <p:nvPr/>
        </p:nvSpPr>
        <p:spPr>
          <a:xfrm>
            <a:off x="3166500" y="282397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[6,9),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C725EF-CE47-2F4C-87D6-D3DFCAD176AD}"/>
              </a:ext>
            </a:extLst>
          </p:cNvPr>
          <p:cNvSpPr txBox="1"/>
          <p:nvPr/>
        </p:nvSpPr>
        <p:spPr>
          <a:xfrm>
            <a:off x="2535867" y="3437120"/>
            <a:ext cx="9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[2,11), 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9F5FB6-FFE0-7342-A34C-339A15CE4A40}"/>
              </a:ext>
            </a:extLst>
          </p:cNvPr>
          <p:cNvSpPr txBox="1"/>
          <p:nvPr/>
        </p:nvSpPr>
        <p:spPr>
          <a:xfrm>
            <a:off x="4353574" y="419911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[9,12),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CB48FB-3264-CE41-B079-179A37414831}"/>
              </a:ext>
            </a:extLst>
          </p:cNvPr>
          <p:cNvSpPr txBox="1"/>
          <p:nvPr/>
        </p:nvSpPr>
        <p:spPr>
          <a:xfrm>
            <a:off x="4582637" y="488902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[10,13),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253DAB-3D30-F74C-9AAC-8FCBCE314701}"/>
              </a:ext>
            </a:extLst>
          </p:cNvPr>
          <p:cNvCxnSpPr/>
          <p:nvPr/>
        </p:nvCxnSpPr>
        <p:spPr>
          <a:xfrm flipV="1">
            <a:off x="861237" y="999460"/>
            <a:ext cx="0" cy="480591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AAF142-0DE0-AC47-A6C5-EC3D34DF8B87}"/>
              </a:ext>
            </a:extLst>
          </p:cNvPr>
          <p:cNvCxnSpPr/>
          <p:nvPr/>
        </p:nvCxnSpPr>
        <p:spPr>
          <a:xfrm>
            <a:off x="861237" y="580537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6BBB5B3-8F9F-7442-9AB9-62677D05F05A}"/>
              </a:ext>
            </a:extLst>
          </p:cNvPr>
          <p:cNvCxnSpPr/>
          <p:nvPr/>
        </p:nvCxnSpPr>
        <p:spPr>
          <a:xfrm>
            <a:off x="1233377" y="580891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D54A38-14E2-7841-9453-D3D7EDF1E28D}"/>
              </a:ext>
            </a:extLst>
          </p:cNvPr>
          <p:cNvCxnSpPr/>
          <p:nvPr/>
        </p:nvCxnSpPr>
        <p:spPr>
          <a:xfrm>
            <a:off x="1605517" y="5812461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A5C79A-8293-144C-B69E-5F37466EA711}"/>
              </a:ext>
            </a:extLst>
          </p:cNvPr>
          <p:cNvCxnSpPr/>
          <p:nvPr/>
        </p:nvCxnSpPr>
        <p:spPr>
          <a:xfrm>
            <a:off x="1977657" y="5816005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DD64F4-3B18-BC4E-8F7F-797CD2D7E891}"/>
              </a:ext>
            </a:extLst>
          </p:cNvPr>
          <p:cNvCxnSpPr/>
          <p:nvPr/>
        </p:nvCxnSpPr>
        <p:spPr>
          <a:xfrm>
            <a:off x="2349797" y="5819549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477346-BD3F-9C4F-A7AF-2212BB569171}"/>
              </a:ext>
            </a:extLst>
          </p:cNvPr>
          <p:cNvCxnSpPr/>
          <p:nvPr/>
        </p:nvCxnSpPr>
        <p:spPr>
          <a:xfrm>
            <a:off x="2721937" y="5823093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E9E8B3-A3B9-8948-8C34-655139FE0CE0}"/>
              </a:ext>
            </a:extLst>
          </p:cNvPr>
          <p:cNvCxnSpPr/>
          <p:nvPr/>
        </p:nvCxnSpPr>
        <p:spPr>
          <a:xfrm>
            <a:off x="3094077" y="5826637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EE8F301-226B-1F46-9CBF-D23CDD088039}"/>
              </a:ext>
            </a:extLst>
          </p:cNvPr>
          <p:cNvCxnSpPr/>
          <p:nvPr/>
        </p:nvCxnSpPr>
        <p:spPr>
          <a:xfrm>
            <a:off x="3466217" y="5830181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325746-B3CA-564D-BD06-D8DB14123781}"/>
              </a:ext>
            </a:extLst>
          </p:cNvPr>
          <p:cNvCxnSpPr/>
          <p:nvPr/>
        </p:nvCxnSpPr>
        <p:spPr>
          <a:xfrm>
            <a:off x="3838357" y="5833725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D91F76-6379-8E4C-B077-CC410D5749DB}"/>
              </a:ext>
            </a:extLst>
          </p:cNvPr>
          <p:cNvCxnSpPr/>
          <p:nvPr/>
        </p:nvCxnSpPr>
        <p:spPr>
          <a:xfrm>
            <a:off x="4210497" y="5837269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42A02E2-4724-6145-99C4-4EB527ACA68F}"/>
              </a:ext>
            </a:extLst>
          </p:cNvPr>
          <p:cNvCxnSpPr/>
          <p:nvPr/>
        </p:nvCxnSpPr>
        <p:spPr>
          <a:xfrm>
            <a:off x="4582637" y="5840813"/>
            <a:ext cx="3721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BD3A958-4450-8E49-97FF-BAD330D2E8DB}"/>
              </a:ext>
            </a:extLst>
          </p:cNvPr>
          <p:cNvCxnSpPr/>
          <p:nvPr/>
        </p:nvCxnSpPr>
        <p:spPr>
          <a:xfrm>
            <a:off x="4954777" y="5844357"/>
            <a:ext cx="3721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43AFF64-C490-DD49-ACF9-EDF2C81684DF}"/>
              </a:ext>
            </a:extLst>
          </p:cNvPr>
          <p:cNvCxnSpPr>
            <a:cxnSpLocks/>
          </p:cNvCxnSpPr>
          <p:nvPr/>
        </p:nvCxnSpPr>
        <p:spPr>
          <a:xfrm>
            <a:off x="5326917" y="5847901"/>
            <a:ext cx="797436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174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baseline="30000"/>
              <a:t>1</a:t>
            </a:r>
            <a:r>
              <a:rPr lang="es-ES_tradnl"/>
              <a:t> significa que la solución a un subproblema puede calcularse a partir de las soluciones a subproblemas del mismo tipo más pequeños</a:t>
            </a:r>
          </a:p>
          <a:p>
            <a:r>
              <a:rPr lang="es-ES_tradnl" b="1" baseline="30000"/>
              <a:t>2</a:t>
            </a:r>
            <a:r>
              <a:rPr lang="es-ES_tradnl"/>
              <a:t> significa que hay una recurrencia (fácil) de calcular</a:t>
            </a:r>
          </a:p>
        </p:txBody>
      </p:sp>
    </p:spTree>
    <p:extLst>
      <p:ext uri="{BB962C8B-B14F-4D97-AF65-F5344CB8AC3E}">
        <p14:creationId xmlns:p14="http://schemas.microsoft.com/office/powerpoint/2010/main" val="12407287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/>
              <a:t>P.ej., si </a:t>
            </a:r>
            <a:r>
              <a:rPr lang="es-ES_tradnl" i="1"/>
              <a:t>n</a:t>
            </a:r>
            <a:r>
              <a:rPr lang="es-ES_tradnl"/>
              <a:t> = 3, (</a:t>
            </a:r>
            <a:r>
              <a:rPr lang="es-ES_tradnl" i="1"/>
              <a:t>w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w</a:t>
            </a:r>
            <a:r>
              <a:rPr lang="es-ES_tradnl" baseline="-25000"/>
              <a:t>3</a:t>
            </a:r>
            <a:r>
              <a:rPr lang="es-ES_tradnl"/>
              <a:t>) = (2, 3, 4), (</a:t>
            </a:r>
            <a:r>
              <a:rPr lang="es-ES_tradnl" i="1"/>
              <a:t>v</a:t>
            </a:r>
            <a:r>
              <a:rPr lang="es-ES_tradnl" baseline="-25000"/>
              <a:t>1</a:t>
            </a:r>
            <a:r>
              <a:rPr lang="es-ES_tradnl"/>
              <a:t>, </a:t>
            </a:r>
            <a:r>
              <a:rPr lang="es-ES_tradnl" i="1"/>
              <a:t>v</a:t>
            </a:r>
            <a:r>
              <a:rPr lang="es-ES_tradnl" baseline="-25000"/>
              <a:t>2</a:t>
            </a:r>
            <a:r>
              <a:rPr lang="es-ES_tradnl"/>
              <a:t>, </a:t>
            </a:r>
            <a:r>
              <a:rPr lang="es-ES_tradnl" i="1"/>
              <a:t>v</a:t>
            </a:r>
            <a:r>
              <a:rPr lang="es-ES_tradnl" baseline="-25000"/>
              <a:t>3</a:t>
            </a:r>
            <a:r>
              <a:rPr lang="es-ES_tradnl"/>
              <a:t>) = (1, 2, 5), y </a:t>
            </a:r>
            <a:r>
              <a:rPr lang="es-ES_tradnl" i="1"/>
              <a:t>W</a:t>
            </a:r>
            <a:r>
              <a:rPr lang="es-ES_tradnl"/>
              <a:t> = 6</a:t>
            </a:r>
          </a:p>
          <a:p>
            <a:r>
              <a:rPr lang="es-ES_tradnl"/>
              <a:t>… tenemos que calcular</a:t>
            </a:r>
          </a:p>
          <a:p>
            <a:pPr algn="ctr"/>
            <a:r>
              <a:rPr lang="es-ES_tradnl" i="1"/>
              <a:t>g</a:t>
            </a:r>
            <a:r>
              <a:rPr lang="es-ES_tradnl" baseline="-25000"/>
              <a:t>0</a:t>
            </a:r>
            <a:r>
              <a:rPr lang="es-ES_tradnl"/>
              <a:t>(6) = max{ </a:t>
            </a:r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(6), </a:t>
            </a:r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(4)+1 }</a:t>
            </a:r>
          </a:p>
          <a:p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(6) = max{ </a:t>
            </a:r>
            <a:r>
              <a:rPr lang="es-ES_tradnl" i="1"/>
              <a:t>g</a:t>
            </a:r>
            <a:r>
              <a:rPr lang="es-ES_tradnl" baseline="-25000"/>
              <a:t>2</a:t>
            </a:r>
            <a:r>
              <a:rPr lang="es-ES_tradnl"/>
              <a:t>(6), </a:t>
            </a:r>
            <a:r>
              <a:rPr lang="es-ES_tradnl" i="1"/>
              <a:t>g</a:t>
            </a:r>
            <a:r>
              <a:rPr lang="es-ES_tradnl" baseline="-25000"/>
              <a:t>2</a:t>
            </a:r>
            <a:r>
              <a:rPr lang="es-ES_tradnl"/>
              <a:t>(3)+2 } = max{5, 2} = 5, ya que</a:t>
            </a:r>
          </a:p>
          <a:p>
            <a:r>
              <a:rPr lang="es-ES_tradnl" i="1"/>
              <a:t>	g</a:t>
            </a:r>
            <a:r>
              <a:rPr lang="es-ES_tradnl" baseline="-25000"/>
              <a:t>2</a:t>
            </a:r>
            <a:r>
              <a:rPr lang="es-ES_tradnl"/>
              <a:t>(6) = max{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(6),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(2)+5 } = max{0, 5} = 5</a:t>
            </a:r>
          </a:p>
          <a:p>
            <a:r>
              <a:rPr lang="es-ES_tradnl" i="1"/>
              <a:t>	g</a:t>
            </a:r>
            <a:r>
              <a:rPr lang="es-ES_tradnl" baseline="-25000"/>
              <a:t>2</a:t>
            </a:r>
            <a:r>
              <a:rPr lang="es-ES_tradnl"/>
              <a:t>(3) = max{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(3),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(–1)+5 } = max{0, –∞} = 0</a:t>
            </a:r>
          </a:p>
          <a:p>
            <a:r>
              <a:rPr lang="es-ES_tradnl" i="1"/>
              <a:t>g</a:t>
            </a:r>
            <a:r>
              <a:rPr lang="es-ES_tradnl" baseline="-25000"/>
              <a:t>1</a:t>
            </a:r>
            <a:r>
              <a:rPr lang="es-ES_tradnl"/>
              <a:t>(4) = max{ </a:t>
            </a:r>
            <a:r>
              <a:rPr lang="es-ES_tradnl" i="1"/>
              <a:t>g</a:t>
            </a:r>
            <a:r>
              <a:rPr lang="es-ES_tradnl" baseline="-25000"/>
              <a:t>2</a:t>
            </a:r>
            <a:r>
              <a:rPr lang="es-ES_tradnl"/>
              <a:t>(4), </a:t>
            </a:r>
            <a:r>
              <a:rPr lang="es-ES_tradnl" i="1"/>
              <a:t>g</a:t>
            </a:r>
            <a:r>
              <a:rPr lang="es-ES_tradnl" baseline="-25000"/>
              <a:t>2</a:t>
            </a:r>
            <a:r>
              <a:rPr lang="es-ES_tradnl"/>
              <a:t>(1)+2 } = max{5, 2} = 5, ya que</a:t>
            </a:r>
          </a:p>
          <a:p>
            <a:r>
              <a:rPr lang="es-ES_tradnl" i="1"/>
              <a:t>	g</a:t>
            </a:r>
            <a:r>
              <a:rPr lang="es-ES_tradnl" baseline="-25000"/>
              <a:t>2</a:t>
            </a:r>
            <a:r>
              <a:rPr lang="es-ES_tradnl"/>
              <a:t>(4) = max{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(4),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(0)+5 } = max{0, 5} = 5</a:t>
            </a:r>
          </a:p>
          <a:p>
            <a:r>
              <a:rPr lang="es-ES_tradnl" i="1"/>
              <a:t>	g</a:t>
            </a:r>
            <a:r>
              <a:rPr lang="es-ES_tradnl" baseline="-25000"/>
              <a:t>2</a:t>
            </a:r>
            <a:r>
              <a:rPr lang="es-ES_tradnl"/>
              <a:t>(1) = max{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(1), </a:t>
            </a:r>
            <a:r>
              <a:rPr lang="es-ES_tradnl" i="1"/>
              <a:t>g</a:t>
            </a:r>
            <a:r>
              <a:rPr lang="es-ES_tradnl" baseline="-25000"/>
              <a:t>3</a:t>
            </a:r>
            <a:r>
              <a:rPr lang="es-ES_tradnl"/>
              <a:t>(–3)+5 } = max{0, –∞} = 0</a:t>
            </a:r>
          </a:p>
          <a:p>
            <a:r>
              <a:rPr lang="es-ES_tradnl"/>
              <a:t>Luego, </a:t>
            </a:r>
            <a:r>
              <a:rPr lang="es-ES_tradnl" i="1"/>
              <a:t>g</a:t>
            </a:r>
            <a:r>
              <a:rPr lang="es-ES_tradnl" baseline="-25000"/>
              <a:t>0</a:t>
            </a:r>
            <a:r>
              <a:rPr lang="es-ES_tradnl"/>
              <a:t>(6) = max{5, 5 + 1} = 6</a:t>
            </a:r>
          </a:p>
        </p:txBody>
      </p:sp>
    </p:spTree>
    <p:extLst>
      <p:ext uri="{BB962C8B-B14F-4D97-AF65-F5344CB8AC3E}">
        <p14:creationId xmlns:p14="http://schemas.microsoft.com/office/powerpoint/2010/main" val="3623442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b="1"/>
              <a:t>Rutas más cortas desde un nodo</a:t>
            </a:r>
          </a:p>
          <a:p>
            <a:pPr algn="ctr">
              <a:spcBef>
                <a:spcPts val="0"/>
              </a:spcBef>
            </a:pPr>
            <a:r>
              <a:rPr lang="en-US" sz="2800" b="1"/>
              <a:t>(a todos los otros nodos)</a:t>
            </a:r>
          </a:p>
          <a:p>
            <a:pPr>
              <a:spcBef>
                <a:spcPts val="2976"/>
              </a:spcBef>
            </a:pPr>
            <a:r>
              <a:rPr lang="en-US"/>
              <a:t>Si los costos de las aristas son todos ≥ 0, entonces podemos emplear el algoritmo (codicioso) de Dijkstra, que puede implementarse de modo que corra en tiempo O((</a:t>
            </a:r>
            <a:r>
              <a:rPr lang="en-US" i="1"/>
              <a:t>V</a:t>
            </a:r>
            <a:r>
              <a:rPr lang="en-US"/>
              <a:t>+</a:t>
            </a:r>
            <a:r>
              <a:rPr lang="en-US" i="1"/>
              <a:t>E</a:t>
            </a:r>
            <a:r>
              <a:rPr lang="en-US"/>
              <a:t>)</a:t>
            </a:r>
            <a:r>
              <a:rPr lang="en-US" spc="-300"/>
              <a:t> </a:t>
            </a:r>
            <a:r>
              <a:rPr lang="en-US"/>
              <a:t>log</a:t>
            </a:r>
            <a:r>
              <a:rPr lang="en-US" spc="-300"/>
              <a:t>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>
              <a:spcBef>
                <a:spcPts val="2976"/>
              </a:spcBef>
            </a:pPr>
            <a:r>
              <a:rPr lang="en-US"/>
              <a:t>En cambio, si el grafo admite aristas con costos negativos</a:t>
            </a:r>
          </a:p>
          <a:p>
            <a:pPr>
              <a:spcBef>
                <a:spcPts val="1776"/>
              </a:spcBef>
            </a:pPr>
            <a:r>
              <a:rPr lang="en-US"/>
              <a:t>… tenemos que “empezar de nuevo” (a buscar un algoritmo):</a:t>
            </a:r>
          </a:p>
          <a:p>
            <a:pPr lvl="1">
              <a:spcBef>
                <a:spcPts val="1176"/>
              </a:spcBef>
            </a:pPr>
            <a:r>
              <a:rPr lang="en-US"/>
              <a:t>p.ej., en el grafo de la próxima diap., si aplicamos Dijkstra desde el nodo </a:t>
            </a:r>
            <a:r>
              <a:rPr lang="en-US" i="1"/>
              <a:t>S</a:t>
            </a:r>
            <a:r>
              <a:rPr lang="en-US"/>
              <a:t>, vamos a encontrar la ruta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B</a:t>
            </a:r>
            <a:r>
              <a:rPr lang="en-US"/>
              <a:t> de costo 1 (la propia arista (</a:t>
            </a:r>
            <a:r>
              <a:rPr lang="en-US" i="1"/>
              <a:t>S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))</a:t>
            </a:r>
          </a:p>
          <a:p>
            <a:pPr lvl="1">
              <a:spcBef>
                <a:spcPts val="1176"/>
              </a:spcBef>
            </a:pPr>
            <a:r>
              <a:rPr lang="en-US"/>
              <a:t>… pero la ruta más corta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B</a:t>
            </a:r>
            <a:r>
              <a:rPr lang="en-US"/>
              <a:t> es ⟨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⟩, de costo –3</a:t>
            </a:r>
          </a:p>
        </p:txBody>
      </p:sp>
    </p:spTree>
    <p:extLst>
      <p:ext uri="{BB962C8B-B14F-4D97-AF65-F5344CB8AC3E}">
        <p14:creationId xmlns:p14="http://schemas.microsoft.com/office/powerpoint/2010/main" val="803407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28" idx="7"/>
          </p:cNvCxnSpPr>
          <p:nvPr/>
        </p:nvCxnSpPr>
        <p:spPr>
          <a:xfrm flipH="1">
            <a:off x="4613568" y="2002429"/>
            <a:ext cx="1294938" cy="128641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57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D4015-70CC-174B-A6D1-57729EA9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CB30-1336-1C41-926E-BC5C3B25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Nuestro nuevo enfoque va a consistir en buscar rutas más cortas </a:t>
            </a:r>
            <a:r>
              <a:rPr lang="en-US" b="1"/>
              <a:t>con un cierto número máximo de aristas</a:t>
            </a:r>
            <a:r>
              <a:rPr lang="en-US"/>
              <a:t>:</a:t>
            </a:r>
          </a:p>
          <a:p>
            <a:pPr lvl="1"/>
            <a:r>
              <a:rPr lang="en-US"/>
              <a:t>p.ej., en el grafo anterior la ruta más corta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B</a:t>
            </a:r>
            <a:r>
              <a:rPr lang="en-US"/>
              <a:t> con (a lo más) una arista es ⟨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⟩, de costo 1</a:t>
            </a:r>
          </a:p>
          <a:p>
            <a:pPr lvl="1"/>
            <a:r>
              <a:rPr lang="en-US"/>
              <a:t>… la ruta ⟨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⟩, de costo 1, es también la ruta más corta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B</a:t>
            </a:r>
            <a:r>
              <a:rPr lang="en-US"/>
              <a:t> con (a lo más) dos y también con (a lo más) tres aristas</a:t>
            </a:r>
          </a:p>
          <a:p>
            <a:pPr lvl="1"/>
            <a:r>
              <a:rPr lang="en-US"/>
              <a:t>… pero la ruta más corta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B</a:t>
            </a:r>
            <a:r>
              <a:rPr lang="en-US"/>
              <a:t> con (a lo más) cuatro aristas es ⟨</a:t>
            </a:r>
            <a:r>
              <a:rPr lang="en-US" i="1"/>
              <a:t>S</a:t>
            </a:r>
            <a:r>
              <a:rPr lang="en-US"/>
              <a:t>, </a:t>
            </a:r>
            <a:r>
              <a:rPr lang="en-US" i="1"/>
              <a:t>E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⟩, de costo –3</a:t>
            </a:r>
          </a:p>
        </p:txBody>
      </p:sp>
    </p:spTree>
    <p:extLst>
      <p:ext uri="{BB962C8B-B14F-4D97-AF65-F5344CB8AC3E}">
        <p14:creationId xmlns:p14="http://schemas.microsoft.com/office/powerpoint/2010/main" val="3364339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D4015-70CC-174B-A6D1-57729EA9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CB30-1336-1C41-926E-BC5C3B25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idea es buscar primero las rutas más cortas desde </a:t>
            </a:r>
            <a:r>
              <a:rPr lang="en-US" i="1"/>
              <a:t>S</a:t>
            </a:r>
            <a:r>
              <a:rPr lang="en-US"/>
              <a:t> con a lo más una arista</a:t>
            </a:r>
          </a:p>
          <a:p>
            <a:pPr>
              <a:spcBef>
                <a:spcPts val="1176"/>
              </a:spcBef>
            </a:pPr>
            <a:r>
              <a:rPr lang="en-US"/>
              <a:t>… luego las rutas más cortas desde </a:t>
            </a:r>
            <a:r>
              <a:rPr lang="en-US" i="1"/>
              <a:t>S</a:t>
            </a:r>
            <a:r>
              <a:rPr lang="en-US"/>
              <a:t> con a lo más dos aristas</a:t>
            </a:r>
          </a:p>
          <a:p>
            <a:pPr>
              <a:spcBef>
                <a:spcPts val="1176"/>
              </a:spcBef>
            </a:pPr>
            <a:r>
              <a:rPr lang="en-US"/>
              <a:t>… luego las rutas más cortas desde </a:t>
            </a:r>
            <a:r>
              <a:rPr lang="en-US" i="1"/>
              <a:t>S</a:t>
            </a:r>
            <a:r>
              <a:rPr lang="en-US"/>
              <a:t> con a lo más tres aristas, etc.</a:t>
            </a:r>
          </a:p>
          <a:p>
            <a:pPr>
              <a:spcBef>
                <a:spcPts val="2976"/>
              </a:spcBef>
            </a:pPr>
            <a:r>
              <a:rPr lang="en-US"/>
              <a:t>Si al buscar las rutas más cortas desde </a:t>
            </a:r>
            <a:r>
              <a:rPr lang="en-US" i="1"/>
              <a:t>S</a:t>
            </a:r>
            <a:r>
              <a:rPr lang="en-US"/>
              <a:t> con a lo más </a:t>
            </a:r>
            <a:r>
              <a:rPr lang="en-US" i="1"/>
              <a:t>k</a:t>
            </a:r>
            <a:r>
              <a:rPr lang="en-US"/>
              <a:t> aristas, lo hacemos a partir de las rutas más cortas con a lo más </a:t>
            </a:r>
            <a:r>
              <a:rPr lang="en-US" i="1"/>
              <a:t>k</a:t>
            </a:r>
            <a:r>
              <a:rPr lang="en-US"/>
              <a:t>–1 aristas</a:t>
            </a:r>
          </a:p>
          <a:p>
            <a:pPr>
              <a:spcBef>
                <a:spcPts val="1176"/>
              </a:spcBef>
            </a:pPr>
            <a:r>
              <a:rPr lang="en-US"/>
              <a:t>… entonces estamos empleando el enfoque de 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38332597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54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25400">
            <a:solidFill>
              <a:srgbClr val="FFC000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456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78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D4015-70CC-174B-A6D1-57729EA9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CB30-1336-1C41-926E-BC5C3B25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Primero las rutas más cortas desde </a:t>
            </a:r>
            <a:r>
              <a:rPr lang="en-US" i="1"/>
              <a:t>S</a:t>
            </a:r>
            <a:r>
              <a:rPr lang="en-US"/>
              <a:t> con a lo más una arista:</a:t>
            </a:r>
          </a:p>
          <a:p>
            <a:pPr lvl="1"/>
            <a:r>
              <a:rPr lang="en-US"/>
              <a:t>⟨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⟩ y ⟨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/>
              <a:t>⟩, básicamente las aristas que salen de </a:t>
            </a:r>
            <a:r>
              <a:rPr lang="en-US" i="1"/>
              <a:t>S</a:t>
            </a:r>
            <a:endParaRPr lang="en-US"/>
          </a:p>
          <a:p>
            <a:pPr lvl="1"/>
            <a:r>
              <a:rPr lang="en-US"/>
              <a:t>( no hay rutas más cortas con a lo más una arista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H</a:t>
            </a:r>
            <a:r>
              <a:rPr lang="en-US"/>
              <a:t>,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G</a:t>
            </a:r>
            <a:r>
              <a:rPr lang="en-US"/>
              <a:t>, etc. ) </a:t>
            </a:r>
          </a:p>
          <a:p>
            <a:r>
              <a:rPr lang="en-US"/>
              <a:t>… luego las rutas más cortas desde </a:t>
            </a:r>
            <a:r>
              <a:rPr lang="en-US" i="1"/>
              <a:t>S</a:t>
            </a:r>
            <a:r>
              <a:rPr lang="en-US"/>
              <a:t> con a lo más dos aristas:</a:t>
            </a:r>
          </a:p>
          <a:p>
            <a:pPr lvl="1"/>
            <a:r>
              <a:rPr lang="en-US"/>
              <a:t>⟨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</a:t>
            </a:r>
            <a:r>
              <a:rPr lang="en-US" i="1"/>
              <a:t>C</a:t>
            </a:r>
            <a:r>
              <a:rPr lang="en-US"/>
              <a:t>⟩, ⟨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</a:t>
            </a:r>
            <a:r>
              <a:rPr lang="en-US" i="1"/>
              <a:t>H</a:t>
            </a:r>
            <a:r>
              <a:rPr lang="en-US"/>
              <a:t>⟩, ⟨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/>
              <a:t>⟩ y ⟨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/>
              <a:t>⟩, básicamente las rutas cuya segunda arista son las aristas que salen de </a:t>
            </a:r>
            <a:r>
              <a:rPr lang="en-US" i="1"/>
              <a:t>B</a:t>
            </a:r>
            <a:r>
              <a:rPr lang="en-US"/>
              <a:t> o de </a:t>
            </a:r>
            <a:r>
              <a:rPr lang="en-US" i="1"/>
              <a:t>E</a:t>
            </a:r>
            <a:endParaRPr lang="en-US"/>
          </a:p>
          <a:p>
            <a:r>
              <a:rPr lang="en-US"/>
              <a:t>… luego las rutas más cortas desde </a:t>
            </a:r>
            <a:r>
              <a:rPr lang="en-US" i="1"/>
              <a:t>S</a:t>
            </a:r>
            <a:r>
              <a:rPr lang="en-US"/>
              <a:t> con a lo más tres aristas:</a:t>
            </a:r>
          </a:p>
          <a:p>
            <a:pPr lvl="1"/>
            <a:r>
              <a:rPr lang="en-US"/>
              <a:t>naturalmente, hay que mirar las aristas que salen de </a:t>
            </a:r>
            <a:r>
              <a:rPr lang="en-US" i="1"/>
              <a:t>C</a:t>
            </a:r>
            <a:r>
              <a:rPr lang="en-US"/>
              <a:t>, </a:t>
            </a:r>
            <a:r>
              <a:rPr lang="en-US" i="1"/>
              <a:t>H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/>
              <a:t> y </a:t>
            </a:r>
            <a:r>
              <a:rPr lang="en-US" i="1"/>
              <a:t>A</a:t>
            </a:r>
          </a:p>
          <a:p>
            <a:pPr lvl="1"/>
            <a:r>
              <a:rPr lang="en-US"/>
              <a:t>… pero ¡cuidado! : varias de estas aristas van a parar a un mismo (nuevo) nodo o a nodos a los que ya habíamos llegado</a:t>
            </a:r>
          </a:p>
          <a:p>
            <a:pPr lvl="1"/>
            <a:r>
              <a:rPr lang="en-US"/>
              <a:t>… en estos casos, hay que dejar sólo la mejor ruta</a:t>
            </a:r>
          </a:p>
        </p:txBody>
      </p:sp>
    </p:spTree>
    <p:extLst>
      <p:ext uri="{BB962C8B-B14F-4D97-AF65-F5344CB8AC3E}">
        <p14:creationId xmlns:p14="http://schemas.microsoft.com/office/powerpoint/2010/main" val="27022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0562B-3EB7-1D46-807F-6ADAC3E5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200-5723-B24D-8927-D5594C2F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próxima diapositiva muestra tres casos en que diferentes estrategias </a:t>
            </a:r>
            <a:r>
              <a:rPr lang="en-US" i="1"/>
              <a:t>codiciosas</a:t>
            </a:r>
            <a:r>
              <a:rPr lang="en-US"/>
              <a:t> </a:t>
            </a:r>
            <a:r>
              <a:rPr lang="en-US" b="1"/>
              <a:t>no</a:t>
            </a:r>
            <a:r>
              <a:rPr lang="en-US"/>
              <a:t> producen una solución óptima</a:t>
            </a:r>
          </a:p>
          <a:p>
            <a:pPr>
              <a:spcBef>
                <a:spcPts val="1176"/>
              </a:spcBef>
            </a:pPr>
            <a:r>
              <a:rPr lang="en-US"/>
              <a:t>( cada segmento de línea es el intervalo de tiempo de una tarea y el tiempo transcurre de izquierda a derecha ):</a:t>
            </a:r>
          </a:p>
          <a:p>
            <a:pPr marL="576263" lvl="1" indent="-257175">
              <a:buNone/>
            </a:pPr>
            <a:r>
              <a:rPr lang="en-US"/>
              <a:t>a) elegir primero la tarea que empieza más temprano</a:t>
            </a:r>
          </a:p>
          <a:p>
            <a:pPr marL="576263" lvl="1" indent="-257175">
              <a:buNone/>
            </a:pPr>
            <a:r>
              <a:rPr lang="en-US"/>
              <a:t>b) elegir primero la tarea más corta</a:t>
            </a:r>
          </a:p>
          <a:p>
            <a:pPr marL="576263" lvl="1" indent="-257175">
              <a:buNone/>
            </a:pPr>
            <a:r>
              <a:rPr lang="en-US"/>
              <a:t>c) elegir primero la tarea que tiene menos incompatibilidades con otras tareas</a:t>
            </a:r>
          </a:p>
        </p:txBody>
      </p:sp>
    </p:spTree>
    <p:extLst>
      <p:ext uri="{BB962C8B-B14F-4D97-AF65-F5344CB8AC3E}">
        <p14:creationId xmlns:p14="http://schemas.microsoft.com/office/powerpoint/2010/main" val="39927500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69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D4015-70CC-174B-A6D1-57729EA9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9CB30-1336-1C41-926E-BC5C3B257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¿Cómo implementamos esta idea?</a:t>
                </a:r>
              </a:p>
              <a:p>
                <a:r>
                  <a:rPr lang="es-CL" dirty="0"/>
                  <a:t>Recordemos que las rutas más cortas cumplen la </a:t>
                </a:r>
                <a:r>
                  <a:rPr lang="es-CL" b="1" dirty="0"/>
                  <a:t>propiedad de subestructura óptima</a:t>
                </a:r>
                <a:r>
                  <a:rPr lang="es-CL" dirty="0"/>
                  <a:t>:</a:t>
                </a:r>
              </a:p>
              <a:p>
                <a:pPr algn="ctr"/>
                <a:r>
                  <a:rPr lang="es-CL" dirty="0"/>
                  <a:t>si  </a:t>
                </a:r>
                <a14:m>
                  <m:oMath xmlns:m="http://schemas.openxmlformats.org/officeDocument/2006/math">
                    <m:r>
                      <a:rPr lang="es-CL" b="0" i="1">
                        <a:solidFill>
                          <a:srgbClr val="00B050"/>
                        </a:solidFill>
                      </a:rPr>
                      <m:t>𝑢</m:t>
                    </m:r>
                    <m:r>
                      <a:rPr lang="es-CL" b="0" i="0">
                        <a:solidFill>
                          <a:srgbClr val="00B050"/>
                        </a:solidFill>
                      </a:rPr>
                      <m:t>⇝</m:t>
                    </m:r>
                    <m:r>
                      <a:rPr lang="es-CL" b="0" i="1">
                        <a:solidFill>
                          <a:srgbClr val="00B050"/>
                        </a:solidFill>
                      </a:rPr>
                      <m:t>𝑥</m:t>
                    </m:r>
                    <m:r>
                      <a:rPr lang="es-CL" b="0" i="0">
                        <a:solidFill>
                          <a:srgbClr val="00B050"/>
                        </a:solidFill>
                      </a:rPr>
                      <m:t>→</m:t>
                    </m:r>
                    <m:r>
                      <a:rPr lang="es-CL" b="0" i="1">
                        <a:solidFill>
                          <a:srgbClr val="00B050"/>
                        </a:solidFill>
                      </a:rPr>
                      <m:t>𝑣</m:t>
                    </m:r>
                  </m:oMath>
                </a14:m>
                <a:r>
                  <a:rPr lang="es-CL" dirty="0"/>
                  <a:t>  es una ruta más corta de </a:t>
                </a:r>
                <a14:m>
                  <m:oMath xmlns:m="http://schemas.openxmlformats.org/officeDocument/2006/math">
                    <m:r>
                      <a:rPr lang="es-CL"/>
                      <m:t>𝑢</m:t>
                    </m:r>
                  </m:oMath>
                </a14:m>
                <a:r>
                  <a:rPr lang="es-CL" dirty="0"/>
                  <a:t> a </a:t>
                </a:r>
                <a14:m>
                  <m:oMath xmlns:m="http://schemas.openxmlformats.org/officeDocument/2006/math">
                    <m:r>
                      <a:rPr lang="es-CL"/>
                      <m:t>𝑣</m:t>
                    </m:r>
                  </m:oMath>
                </a14:m>
                <a:endParaRPr lang="es-CL" dirty="0"/>
              </a:p>
              <a:p>
                <a:pPr algn="ctr">
                  <a:spcBef>
                    <a:spcPts val="1176"/>
                  </a:spcBef>
                </a:pPr>
                <a:r>
                  <a:rPr lang="es-CL" dirty="0"/>
                  <a:t>… entonces </a:t>
                </a:r>
                <a14:m>
                  <m:oMath xmlns:m="http://schemas.openxmlformats.org/officeDocument/2006/math">
                    <m:r>
                      <a:rPr lang="es-CL" b="0" i="1">
                        <a:solidFill>
                          <a:srgbClr val="FF0000"/>
                        </a:solidFill>
                      </a:rPr>
                      <m:t>𝑝</m:t>
                    </m:r>
                  </m:oMath>
                </a14:m>
                <a:r>
                  <a:rPr lang="es-CL" dirty="0"/>
                  <a:t> es una ruta más corta de </a:t>
                </a:r>
                <a14:m>
                  <m:oMath xmlns:m="http://schemas.openxmlformats.org/officeDocument/2006/math">
                    <m:r>
                      <a:rPr lang="es-CL"/>
                      <m:t>𝑢</m:t>
                    </m:r>
                  </m:oMath>
                </a14:m>
                <a:r>
                  <a:rPr lang="es-CL" dirty="0"/>
                  <a:t> a </a:t>
                </a:r>
                <a14:m>
                  <m:oMath xmlns:m="http://schemas.openxmlformats.org/officeDocument/2006/math">
                    <m:r>
                      <a:rPr lang="es-CL"/>
                      <m:t>𝑥</m:t>
                    </m:r>
                  </m:oMath>
                </a14:m>
                <a:endParaRPr lang="es-CL" dirty="0"/>
              </a:p>
              <a:p>
                <a:r>
                  <a:rPr lang="es-CL" dirty="0"/>
                  <a:t>Entonces, podemos hacer una implementación iterativa, que a partir de </a:t>
                </a:r>
                <a:r>
                  <a:rPr lang="es-CL" i="1" dirty="0"/>
                  <a:t>S</a:t>
                </a:r>
                <a:r>
                  <a:rPr lang="es-CL" dirty="0"/>
                  <a:t> —rutas más cortas con a lo más 0 aristas— va alar-gando las rutas óptimas de a una arista a la vez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9CB30-1336-1C41-926E-BC5C3B257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93DBF94-77CA-804F-A4CD-9ED375CA55E5}"/>
              </a:ext>
            </a:extLst>
          </p:cNvPr>
          <p:cNvSpPr txBox="1"/>
          <p:nvPr/>
        </p:nvSpPr>
        <p:spPr>
          <a:xfrm>
            <a:off x="2498849" y="30929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045488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D4015-70CC-174B-A6D1-57729EA9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9CB30-1336-1C41-926E-BC5C3B257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En la </a:t>
                </a:r>
                <a:r>
                  <a:rPr lang="es-CL" i="1" dirty="0"/>
                  <a:t>k</a:t>
                </a:r>
                <a:r>
                  <a:rPr lang="es-CL" dirty="0"/>
                  <a:t>-ésima iteración —al buscar rutas más cortas con a lo más </a:t>
                </a:r>
                <a:r>
                  <a:rPr lang="es-CL" i="1" dirty="0"/>
                  <a:t>k</a:t>
                </a:r>
                <a:r>
                  <a:rPr lang="es-CL" dirty="0"/>
                  <a:t> aristas— hacemos lo siguiente:</a:t>
                </a:r>
              </a:p>
              <a:p>
                <a:pPr lvl="1"/>
                <a:r>
                  <a:rPr lang="es-CL" dirty="0"/>
                  <a:t>para cada arista (</a:t>
                </a:r>
                <a:r>
                  <a:rPr lang="es-CL" i="1" dirty="0"/>
                  <a:t>u</a:t>
                </a:r>
                <a:r>
                  <a:rPr lang="es-CL" dirty="0"/>
                  <a:t>,</a:t>
                </a:r>
                <a:r>
                  <a:rPr lang="es-CL" i="1" dirty="0"/>
                  <a:t>v</a:t>
                </a:r>
                <a:r>
                  <a:rPr lang="es-CL" dirty="0"/>
                  <a:t>) ∈ </a:t>
                </a:r>
                <a:r>
                  <a:rPr lang="es-CL" i="1" dirty="0"/>
                  <a:t>E</a:t>
                </a:r>
                <a:r>
                  <a:rPr lang="es-CL" dirty="0"/>
                  <a:t>, hay que probar si la ruta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⇝</m:t>
                    </m:r>
                    <m:r>
                      <a:rPr lang="en-US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dirty="0"/>
                  <a:t> es más corta (más barata) que la ruta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⇝</m:t>
                    </m:r>
                    <m:r>
                      <a:rPr lang="es-CL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dirty="0"/>
                  <a:t> que tenemos hasta ahora</a:t>
                </a:r>
              </a:p>
              <a:p>
                <a:pPr lvl="1"/>
                <a:r>
                  <a:rPr lang="es-CL" dirty="0"/>
                  <a:t>las rutas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⇝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⇝</m:t>
                    </m:r>
                    <m:r>
                      <a:rPr lang="es-CL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dirty="0"/>
                  <a:t> son las rutas más cortas con a lo más </a:t>
                </a:r>
                <a:r>
                  <a:rPr lang="es-CL" i="1" dirty="0"/>
                  <a:t>k</a:t>
                </a:r>
                <a:r>
                  <a:rPr lang="es-CL" dirty="0"/>
                  <a:t>–1 aristas, calculadas en la iteración anterior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9CB30-1336-1C41-926E-BC5C3B257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8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8081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D4015-70CC-174B-A6D1-57729EA9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CB30-1336-1C41-926E-BC5C3B25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Inicialmente, todos los nodos </a:t>
            </a:r>
            <a:r>
              <a:rPr lang="es-CL" i="1" dirty="0"/>
              <a:t>u</a:t>
            </a:r>
            <a:r>
              <a:rPr lang="es-CL" dirty="0"/>
              <a:t> están a distancia </a:t>
            </a:r>
            <a:r>
              <a:rPr lang="es-CL" i="1" dirty="0"/>
              <a:t>d</a:t>
            </a:r>
            <a:r>
              <a:rPr lang="es-CL" dirty="0"/>
              <a:t>[</a:t>
            </a:r>
            <a:r>
              <a:rPr lang="es-CL" i="1" dirty="0"/>
              <a:t>u</a:t>
            </a:r>
            <a:r>
              <a:rPr lang="es-CL" dirty="0"/>
              <a:t>] = ∞ de </a:t>
            </a:r>
            <a:r>
              <a:rPr lang="es-CL" i="1" dirty="0"/>
              <a:t>S</a:t>
            </a:r>
            <a:r>
              <a:rPr lang="es-CL" dirty="0"/>
              <a:t> (y sólo </a:t>
            </a:r>
            <a:r>
              <a:rPr lang="es-CL" i="1" dirty="0"/>
              <a:t>S</a:t>
            </a:r>
            <a:r>
              <a:rPr lang="es-CL" dirty="0"/>
              <a:t> está a distancia </a:t>
            </a:r>
            <a:r>
              <a:rPr lang="es-CL" i="1" dirty="0"/>
              <a:t>d</a:t>
            </a:r>
            <a:r>
              <a:rPr lang="es-CL" dirty="0"/>
              <a:t>[</a:t>
            </a:r>
            <a:r>
              <a:rPr lang="es-CL" i="1" dirty="0"/>
              <a:t>S</a:t>
            </a:r>
            <a:r>
              <a:rPr lang="es-CL" dirty="0"/>
              <a:t>] = 0 de </a:t>
            </a:r>
            <a:r>
              <a:rPr lang="es-CL" i="1" dirty="0"/>
              <a:t>S</a:t>
            </a:r>
            <a:r>
              <a:rPr lang="es-CL" dirty="0"/>
              <a:t>):</a:t>
            </a:r>
          </a:p>
          <a:p>
            <a:pPr lvl="1"/>
            <a:r>
              <a:rPr lang="es-CL" dirty="0"/>
              <a:t>además, y sólo con el fin de poder reconstruir las rutas al terminar el algoritmo,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null</a:t>
            </a:r>
            <a:endParaRPr lang="es-CL" dirty="0"/>
          </a:p>
          <a:p>
            <a:r>
              <a:rPr lang="es-CL" dirty="0"/>
              <a:t>La prueba de la conveniencia de incluir la arista (</a:t>
            </a:r>
            <a:r>
              <a:rPr lang="es-CL" i="1" dirty="0"/>
              <a:t>u</a:t>
            </a:r>
            <a:r>
              <a:rPr lang="es-CL" dirty="0"/>
              <a:t>,</a:t>
            </a:r>
            <a:r>
              <a:rPr lang="es-CL" i="1" dirty="0"/>
              <a:t>v</a:t>
            </a:r>
            <a:r>
              <a:rPr lang="es-CL" dirty="0"/>
              <a:t>) consiste en la misma actualización que hace Dijkstra:</a:t>
            </a:r>
          </a:p>
          <a:p>
            <a:pPr marL="3175" defTabSz="911225">
              <a:spcBef>
                <a:spcPts val="1200"/>
              </a:spcBef>
              <a:spcAft>
                <a:spcPts val="0"/>
              </a:spcAft>
            </a:pPr>
            <a:r>
              <a:rPr lang="en-US" altLang="ja-JP" sz="1900">
                <a:latin typeface="Consolas" charset="0"/>
                <a:ea typeface="ＭＳ Ｐゴシック" charset="0"/>
                <a:cs typeface="Consolas" charset="0"/>
              </a:rPr>
              <a:t>	if d[v] &gt; d[u] + </a:t>
            </a:r>
            <a:r>
              <a:rPr lang="en-US" altLang="ja-JP" sz="1900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costo</a:t>
            </a:r>
            <a:r>
              <a:rPr lang="en-US" altLang="ja-JP" sz="1900">
                <a:latin typeface="Consolas" charset="0"/>
                <a:ea typeface="ＭＳ Ｐゴシック" charset="0"/>
                <a:cs typeface="Consolas" charset="0"/>
              </a:rPr>
              <a:t>(u,v):</a:t>
            </a:r>
          </a:p>
          <a:p>
            <a:pPr marL="3175" defTabSz="911225">
              <a:spcBef>
                <a:spcPts val="0"/>
              </a:spcBef>
              <a:spcAft>
                <a:spcPts val="0"/>
              </a:spcAft>
            </a:pPr>
            <a:r>
              <a:rPr lang="en-US" altLang="ja-JP" sz="1900">
                <a:latin typeface="Consolas" charset="0"/>
                <a:ea typeface="ＭＳ Ｐゴシック" charset="0"/>
                <a:cs typeface="Consolas" charset="0"/>
              </a:rPr>
              <a:t>		d[v] </a:t>
            </a:r>
            <a:r>
              <a:rPr lang="en-US" altLang="ja-JP" sz="1900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 sz="1900">
                <a:latin typeface="Consolas" charset="0"/>
                <a:ea typeface="ＭＳ Ｐゴシック" charset="0"/>
                <a:cs typeface="Consolas" charset="0"/>
              </a:rPr>
              <a:t> d[u] + </a:t>
            </a:r>
            <a:r>
              <a:rPr lang="en-US" altLang="ja-JP" sz="1900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costo</a:t>
            </a:r>
            <a:r>
              <a:rPr lang="en-US" altLang="ja-JP" sz="1900">
                <a:latin typeface="Consolas" charset="0"/>
                <a:ea typeface="ＭＳ Ｐゴシック" charset="0"/>
                <a:cs typeface="Consolas" charset="0"/>
              </a:rPr>
              <a:t>(u,v); </a:t>
            </a:r>
            <a:r>
              <a:rPr lang="en-US" altLang="ja-JP" sz="19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 sz="1900">
                <a:latin typeface="Consolas" charset="0"/>
                <a:ea typeface="ＭＳ Ｐゴシック" charset="0"/>
                <a:cs typeface="Consolas" charset="0"/>
              </a:rPr>
              <a:t>[v] </a:t>
            </a:r>
            <a:r>
              <a:rPr lang="en-US" altLang="ja-JP" sz="1900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 sz="1900">
                <a:latin typeface="Consolas" charset="0"/>
                <a:ea typeface="ＭＳ Ｐゴシック" charset="0"/>
                <a:cs typeface="Consolas" charset="0"/>
              </a:rPr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4004959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0FAAC-B1DE-B24C-B98B-5CB644A8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9A55-3B88-D146-894C-8AFE5B6C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¿Cuántas iteraciones hay que hacer?  </a:t>
            </a:r>
            <a:r>
              <a:rPr lang="en-US" i="1"/>
              <a:t>k</a:t>
            </a:r>
            <a:r>
              <a:rPr lang="en-US"/>
              <a:t> = 1, 2, …, </a:t>
            </a:r>
            <a:r>
              <a:rPr lang="en-US" b="1"/>
              <a:t>¿?</a:t>
            </a:r>
            <a:endParaRPr lang="en-US"/>
          </a:p>
          <a:p>
            <a:pPr lvl="1"/>
            <a:r>
              <a:rPr lang="en-US"/>
              <a:t>o ¿cuál es el máximo número de aristas que puede tener una ruta más corta?</a:t>
            </a:r>
          </a:p>
          <a:p>
            <a:r>
              <a:rPr lang="en-US"/>
              <a:t>¿Es posible que una ruta más corta contenga un ciclo?</a:t>
            </a:r>
          </a:p>
        </p:txBody>
      </p:sp>
    </p:spTree>
    <p:extLst>
      <p:ext uri="{BB962C8B-B14F-4D97-AF65-F5344CB8AC3E}">
        <p14:creationId xmlns:p14="http://schemas.microsoft.com/office/powerpoint/2010/main" val="2898369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9542C-C0D8-E746-85B7-163CB72F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8753-1F7D-104D-AD89-4566A659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Bellman-Ford(s): 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—</a:t>
            </a:r>
            <a:r>
              <a:rPr lang="en-US">
                <a:latin typeface="Consolas"/>
                <a:ea typeface="ＭＳ Ｐゴシック" charset="0"/>
                <a:cs typeface="Consolas"/>
              </a:rPr>
              <a:t>s</a:t>
            </a:r>
            <a:r>
              <a:rPr lang="en-US" i="1">
                <a:latin typeface="Century Schoolbook"/>
                <a:ea typeface="ＭＳ Ｐゴシック" charset="0"/>
                <a:cs typeface="Century Schoolbook"/>
              </a:rPr>
              <a:t> es el vértice de partida</a:t>
            </a:r>
            <a:endParaRPr lang="en-US" i="1">
              <a:latin typeface="Consolas" charset="0"/>
              <a:ea typeface="ＭＳ Ｐゴシック" charset="0"/>
              <a:cs typeface="Courier" charset="0"/>
            </a:endParaRP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for each u in V: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>
                <a:latin typeface="Consolas" charset="0"/>
                <a:ea typeface="ＭＳ Ｐゴシック" charset="0"/>
                <a:cs typeface="Courier" charset="0"/>
              </a:rPr>
              <a:t>		 d[u]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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[u]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null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d[s]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0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for k = 1 … |V|–1: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for each (u,v) in E: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if d[v] &gt; d[u] + </a:t>
            </a:r>
            <a:r>
              <a:rPr lang="en-US" altLang="ja-JP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costo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(u,v):</a:t>
            </a:r>
          </a:p>
          <a:p>
            <a:pPr marL="3175" defTabSz="911225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				d[v]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d[u] + </a:t>
            </a:r>
            <a:r>
              <a:rPr lang="en-US" altLang="ja-JP" i="1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costo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(u,v); 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[v] </a:t>
            </a:r>
            <a:r>
              <a:rPr lang="en-US" altLang="ja-JP">
                <a:latin typeface="Century Schoolbook" panose="02040604050505020304" pitchFamily="18" charset="0"/>
                <a:ea typeface="ＭＳ Ｐゴシック" charset="0"/>
                <a:cs typeface="Consolas" charset="0"/>
              </a:rPr>
              <a:t>←</a:t>
            </a:r>
            <a:r>
              <a:rPr lang="en-US" altLang="ja-JP">
                <a:latin typeface="Consolas" charset="0"/>
                <a:ea typeface="ＭＳ Ｐゴシック" charset="0"/>
                <a:cs typeface="Consolas" charset="0"/>
              </a:rPr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15009769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EABECE-DFF1-B74A-AAF6-ED4A14D68134}"/>
              </a:ext>
            </a:extLst>
          </p:cNvPr>
          <p:cNvSpPr txBox="1"/>
          <p:nvPr/>
        </p:nvSpPr>
        <p:spPr>
          <a:xfrm>
            <a:off x="762000" y="74295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41865415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25400">
            <a:solidFill>
              <a:srgbClr val="FFC000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1D83402-79AC-9747-93F4-2607D4C183EF}"/>
              </a:ext>
            </a:extLst>
          </p:cNvPr>
          <p:cNvSpPr txBox="1"/>
          <p:nvPr/>
        </p:nvSpPr>
        <p:spPr>
          <a:xfrm>
            <a:off x="762000" y="7429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391239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82940EC-6DCF-8C4C-B79E-B45C4DBA871B}"/>
              </a:ext>
            </a:extLst>
          </p:cNvPr>
          <p:cNvSpPr txBox="1"/>
          <p:nvPr/>
        </p:nvSpPr>
        <p:spPr>
          <a:xfrm>
            <a:off x="762000" y="7429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1337211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CDE774E-4D41-514A-9CBB-5F59CD314178}"/>
              </a:ext>
            </a:extLst>
          </p:cNvPr>
          <p:cNvSpPr txBox="1"/>
          <p:nvPr/>
        </p:nvSpPr>
        <p:spPr>
          <a:xfrm>
            <a:off x="762000" y="7429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2184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6C2F6-A154-894E-A5D7-2249DD56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692797-6D9A-C040-B6AB-9C8C8D262373}"/>
              </a:ext>
            </a:extLst>
          </p:cNvPr>
          <p:cNvCxnSpPr/>
          <p:nvPr/>
        </p:nvCxnSpPr>
        <p:spPr>
          <a:xfrm>
            <a:off x="1344706" y="168536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9DAC87-E4F6-C846-BA83-7E2EDC1AC87C}"/>
              </a:ext>
            </a:extLst>
          </p:cNvPr>
          <p:cNvCxnSpPr/>
          <p:nvPr/>
        </p:nvCxnSpPr>
        <p:spPr>
          <a:xfrm>
            <a:off x="2312895" y="168536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C962C0-5A74-9A40-8D64-7978402D1E26}"/>
              </a:ext>
            </a:extLst>
          </p:cNvPr>
          <p:cNvCxnSpPr/>
          <p:nvPr/>
        </p:nvCxnSpPr>
        <p:spPr>
          <a:xfrm>
            <a:off x="3281084" y="168536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A3C05-4C72-7144-942A-D5590163BEA3}"/>
              </a:ext>
            </a:extLst>
          </p:cNvPr>
          <p:cNvCxnSpPr/>
          <p:nvPr/>
        </p:nvCxnSpPr>
        <p:spPr>
          <a:xfrm>
            <a:off x="1174376" y="2034988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00757-FF36-CB42-B305-49B52857B591}"/>
              </a:ext>
            </a:extLst>
          </p:cNvPr>
          <p:cNvCxnSpPr>
            <a:cxnSpLocks/>
          </p:cNvCxnSpPr>
          <p:nvPr/>
        </p:nvCxnSpPr>
        <p:spPr>
          <a:xfrm>
            <a:off x="1174376" y="2832847"/>
            <a:ext cx="210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7B28AE-8815-A346-89C4-92843B241A1C}"/>
              </a:ext>
            </a:extLst>
          </p:cNvPr>
          <p:cNvCxnSpPr>
            <a:cxnSpLocks/>
          </p:cNvCxnSpPr>
          <p:nvPr/>
        </p:nvCxnSpPr>
        <p:spPr>
          <a:xfrm>
            <a:off x="3657600" y="2832847"/>
            <a:ext cx="2106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C0D4E1-76B5-CB47-AC10-43C115696CE3}"/>
              </a:ext>
            </a:extLst>
          </p:cNvPr>
          <p:cNvCxnSpPr/>
          <p:nvPr/>
        </p:nvCxnSpPr>
        <p:spPr>
          <a:xfrm>
            <a:off x="3128683" y="3200401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4F9D6-2B09-644A-9C98-759BF43971F8}"/>
              </a:ext>
            </a:extLst>
          </p:cNvPr>
          <p:cNvCxnSpPr/>
          <p:nvPr/>
        </p:nvCxnSpPr>
        <p:spPr>
          <a:xfrm>
            <a:off x="1425388" y="425823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D399C5-6D46-8C46-B871-BB3442186EE5}"/>
              </a:ext>
            </a:extLst>
          </p:cNvPr>
          <p:cNvCxnSpPr/>
          <p:nvPr/>
        </p:nvCxnSpPr>
        <p:spPr>
          <a:xfrm>
            <a:off x="2393577" y="425823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CB2E9F-6638-1E4F-8FEC-EDA0EDB98775}"/>
              </a:ext>
            </a:extLst>
          </p:cNvPr>
          <p:cNvCxnSpPr/>
          <p:nvPr/>
        </p:nvCxnSpPr>
        <p:spPr>
          <a:xfrm>
            <a:off x="3361766" y="425823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1BDA34-DD97-2441-BC63-28FBEB8D1917}"/>
              </a:ext>
            </a:extLst>
          </p:cNvPr>
          <p:cNvCxnSpPr/>
          <p:nvPr/>
        </p:nvCxnSpPr>
        <p:spPr>
          <a:xfrm>
            <a:off x="4329954" y="425823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28F624-D20B-A644-A9D8-1E3A31F57A3D}"/>
              </a:ext>
            </a:extLst>
          </p:cNvPr>
          <p:cNvCxnSpPr/>
          <p:nvPr/>
        </p:nvCxnSpPr>
        <p:spPr>
          <a:xfrm>
            <a:off x="2079812" y="457200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134EFE-1475-2241-8389-75D93FA710B7}"/>
              </a:ext>
            </a:extLst>
          </p:cNvPr>
          <p:cNvCxnSpPr/>
          <p:nvPr/>
        </p:nvCxnSpPr>
        <p:spPr>
          <a:xfrm>
            <a:off x="3048001" y="457200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AC786F-C1D2-8F4F-BC60-97E0C8678465}"/>
              </a:ext>
            </a:extLst>
          </p:cNvPr>
          <p:cNvCxnSpPr/>
          <p:nvPr/>
        </p:nvCxnSpPr>
        <p:spPr>
          <a:xfrm>
            <a:off x="4016190" y="457200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135ABE-DF07-894F-8DAC-2859CC6D5F69}"/>
              </a:ext>
            </a:extLst>
          </p:cNvPr>
          <p:cNvCxnSpPr/>
          <p:nvPr/>
        </p:nvCxnSpPr>
        <p:spPr>
          <a:xfrm>
            <a:off x="2079812" y="484990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F77039-69BD-794D-94FD-C23366CB89DB}"/>
              </a:ext>
            </a:extLst>
          </p:cNvPr>
          <p:cNvCxnSpPr/>
          <p:nvPr/>
        </p:nvCxnSpPr>
        <p:spPr>
          <a:xfrm>
            <a:off x="2079812" y="512781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225BB-85E8-054F-93B9-C738305E3C8A}"/>
              </a:ext>
            </a:extLst>
          </p:cNvPr>
          <p:cNvCxnSpPr/>
          <p:nvPr/>
        </p:nvCxnSpPr>
        <p:spPr>
          <a:xfrm>
            <a:off x="4016190" y="4849905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1F170-1318-F34C-8BF5-53C40D883F81}"/>
              </a:ext>
            </a:extLst>
          </p:cNvPr>
          <p:cNvCxnSpPr/>
          <p:nvPr/>
        </p:nvCxnSpPr>
        <p:spPr>
          <a:xfrm>
            <a:off x="4016190" y="5127810"/>
            <a:ext cx="735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D442DB-E55E-9044-816B-5C72BB5E6DCD}"/>
              </a:ext>
            </a:extLst>
          </p:cNvPr>
          <p:cNvSpPr txBox="1"/>
          <p:nvPr/>
        </p:nvSpPr>
        <p:spPr>
          <a:xfrm>
            <a:off x="1425388" y="12493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ECA49-3C76-1545-9D6D-193AA06C76A0}"/>
              </a:ext>
            </a:extLst>
          </p:cNvPr>
          <p:cNvSpPr txBox="1"/>
          <p:nvPr/>
        </p:nvSpPr>
        <p:spPr>
          <a:xfrm>
            <a:off x="1425388" y="23505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3748B4-3CFE-A44B-945D-00283839E521}"/>
              </a:ext>
            </a:extLst>
          </p:cNvPr>
          <p:cNvSpPr txBox="1"/>
          <p:nvPr/>
        </p:nvSpPr>
        <p:spPr>
          <a:xfrm>
            <a:off x="1417489" y="364916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4929538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E6251A3-7BC4-CA42-8FD7-344CAA797AC3}"/>
              </a:ext>
            </a:extLst>
          </p:cNvPr>
          <p:cNvSpPr txBox="1"/>
          <p:nvPr/>
        </p:nvSpPr>
        <p:spPr>
          <a:xfrm>
            <a:off x="762000" y="7429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40871282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61F113-E38E-2245-BB8E-1ABAD9E8F726}"/>
              </a:ext>
            </a:extLst>
          </p:cNvPr>
          <p:cNvSpPr txBox="1"/>
          <p:nvPr/>
        </p:nvSpPr>
        <p:spPr>
          <a:xfrm>
            <a:off x="762000" y="7429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491576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F151E0B-3303-6242-BF0C-C9EC67BB4DA9}"/>
              </a:ext>
            </a:extLst>
          </p:cNvPr>
          <p:cNvSpPr txBox="1"/>
          <p:nvPr/>
        </p:nvSpPr>
        <p:spPr>
          <a:xfrm>
            <a:off x="762000" y="7429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20224793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F67027B-5A02-3746-9A13-E41BF6600D36}"/>
              </a:ext>
            </a:extLst>
          </p:cNvPr>
          <p:cNvSpPr txBox="1"/>
          <p:nvPr/>
        </p:nvSpPr>
        <p:spPr>
          <a:xfrm>
            <a:off x="762000" y="7429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27479440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E0722F1-3550-B849-B296-EDE4DFF486DA}"/>
              </a:ext>
            </a:extLst>
          </p:cNvPr>
          <p:cNvSpPr txBox="1"/>
          <p:nvPr/>
        </p:nvSpPr>
        <p:spPr>
          <a:xfrm>
            <a:off x="762000" y="7429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29925489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25400">
            <a:solidFill>
              <a:srgbClr val="FFC00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F2EE232-FBE3-114C-B79E-2B513E58E926}"/>
              </a:ext>
            </a:extLst>
          </p:cNvPr>
          <p:cNvSpPr txBox="1"/>
          <p:nvPr/>
        </p:nvSpPr>
        <p:spPr>
          <a:xfrm>
            <a:off x="762000" y="7429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30701692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E0E19DD-5146-5E48-82E6-922EACE2210E}"/>
              </a:ext>
            </a:extLst>
          </p:cNvPr>
          <p:cNvSpPr txBox="1"/>
          <p:nvPr/>
        </p:nvSpPr>
        <p:spPr>
          <a:xfrm>
            <a:off x="762000" y="74295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14402059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F62F777-3D93-2E46-9F1C-5EEFBAE110ED}"/>
              </a:ext>
            </a:extLst>
          </p:cNvPr>
          <p:cNvSpPr txBox="1"/>
          <p:nvPr/>
        </p:nvSpPr>
        <p:spPr>
          <a:xfrm>
            <a:off x="762000" y="742950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</a:t>
            </a:r>
            <a:r>
              <a:rPr lang="en-US"/>
              <a:t> = 11</a:t>
            </a:r>
          </a:p>
        </p:txBody>
      </p:sp>
    </p:spTree>
    <p:extLst>
      <p:ext uri="{BB962C8B-B14F-4D97-AF65-F5344CB8AC3E}">
        <p14:creationId xmlns:p14="http://schemas.microsoft.com/office/powerpoint/2010/main" val="8406509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0FAAC-B1DE-B24C-B98B-5CB644A8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9A55-3B88-D146-894C-8AFE5B6C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¿Cueal es la complejidad de Bellman-Ford?</a:t>
            </a:r>
          </a:p>
          <a:p>
            <a:r>
              <a:rPr lang="en-US"/>
              <a:t>¿Qué significa si hacemos una iteración adicional y efectivamente mejoramos algunas rutas?</a:t>
            </a:r>
          </a:p>
        </p:txBody>
      </p:sp>
    </p:spTree>
    <p:extLst>
      <p:ext uri="{BB962C8B-B14F-4D97-AF65-F5344CB8AC3E}">
        <p14:creationId xmlns:p14="http://schemas.microsoft.com/office/powerpoint/2010/main" val="19200396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6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0562B-3EB7-1D46-807F-6ADAC3E5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200-5723-B24D-8927-D5594C2F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Sin embargo, el problema sí puede resolverse mediante una</a:t>
            </a:r>
            <a:r>
              <a:rPr lang="en-US" i="1"/>
              <a:t> estrategia codiciosa</a:t>
            </a:r>
            <a:r>
              <a:rPr lang="en-US"/>
              <a:t> (cuando todas las tareas valen lo mismo):</a:t>
            </a:r>
            <a:endParaRPr lang="en-US" i="1"/>
          </a:p>
          <a:p>
            <a:pPr algn="ctr"/>
            <a:r>
              <a:rPr lang="en-US" b="1"/>
              <a:t>elegir primero la tarea que termina más temprano</a:t>
            </a:r>
          </a:p>
          <a:p>
            <a:r>
              <a:rPr lang="en-US"/>
              <a:t>En el ej. de la diap. # 5, las tareas elegidas son las tareas 1, 3 y 5, y el valor de la solución es 3:</a:t>
            </a:r>
          </a:p>
          <a:p>
            <a:pPr lvl="1"/>
            <a:r>
              <a:rPr lang="en-US"/>
              <a:t>la tarea 1 es la que termina más temprano, en </a:t>
            </a:r>
            <a:r>
              <a:rPr lang="en-US" i="1"/>
              <a:t>t</a:t>
            </a:r>
            <a:r>
              <a:rPr lang="en-US"/>
              <a:t> = 5</a:t>
            </a:r>
          </a:p>
          <a:p>
            <a:pPr lvl="1"/>
            <a:r>
              <a:rPr lang="en-US"/>
              <a:t>( la tarea 2 es la segunda tarea que termina más temprano, pero es incompatible con la tarea 1 =&gt; la descartamos )</a:t>
            </a:r>
          </a:p>
          <a:p>
            <a:pPr lvl="1"/>
            <a:r>
              <a:rPr lang="en-US"/>
              <a:t>la tarea 3 es la tercera tarea que termina más temprano, en </a:t>
            </a:r>
            <a:r>
              <a:rPr lang="en-US" i="1"/>
              <a:t>t</a:t>
            </a:r>
            <a:r>
              <a:rPr lang="en-US"/>
              <a:t> = 9, y es compatible con la tarea 1</a:t>
            </a:r>
          </a:p>
          <a:p>
            <a:pPr lvl="1"/>
            <a:r>
              <a:rPr lang="en-US"/>
              <a:t>( la tarea 4 es incompatible con las tareas 1 y 3 )</a:t>
            </a:r>
          </a:p>
          <a:p>
            <a:pPr lvl="1"/>
            <a:r>
              <a:rPr lang="en-US"/>
              <a:t>la tarea 5 es compatible con las tareas 1 y 3</a:t>
            </a:r>
          </a:p>
          <a:p>
            <a:pPr lvl="1"/>
            <a:r>
              <a:rPr lang="en-US"/>
              <a:t>( la tarea 6 es incompatible con la tarea 5 )</a:t>
            </a:r>
          </a:p>
        </p:txBody>
      </p:sp>
    </p:spTree>
    <p:extLst>
      <p:ext uri="{BB962C8B-B14F-4D97-AF65-F5344CB8AC3E}">
        <p14:creationId xmlns:p14="http://schemas.microsoft.com/office/powerpoint/2010/main" val="6170310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6EEF13-E5FD-4D71-A7A2-4FBE3C4A2187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553491" y="2002430"/>
            <a:ext cx="840444" cy="3049165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BB39660-D800-4179-8987-E3651BE53AD8}"/>
              </a:ext>
            </a:extLst>
          </p:cNvPr>
          <p:cNvSpPr/>
          <p:nvPr/>
        </p:nvSpPr>
        <p:spPr>
          <a:xfrm>
            <a:off x="7301415" y="146318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0DC33E-9410-4078-81A5-B76CA8EF1376}"/>
              </a:ext>
            </a:extLst>
          </p:cNvPr>
          <p:cNvSpPr/>
          <p:nvPr/>
        </p:nvSpPr>
        <p:spPr>
          <a:xfrm>
            <a:off x="1303338" y="297417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58AED2-69B9-4F31-BF2B-826A20444E31}"/>
              </a:ext>
            </a:extLst>
          </p:cNvPr>
          <p:cNvSpPr/>
          <p:nvPr/>
        </p:nvSpPr>
        <p:spPr>
          <a:xfrm>
            <a:off x="4107311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531A0E-BD3B-4EBA-B445-50FD74FD8B39}"/>
              </a:ext>
            </a:extLst>
          </p:cNvPr>
          <p:cNvSpPr/>
          <p:nvPr/>
        </p:nvSpPr>
        <p:spPr>
          <a:xfrm>
            <a:off x="4605167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5A7007-649C-4DE0-8AE7-690D4AEA8430}"/>
              </a:ext>
            </a:extLst>
          </p:cNvPr>
          <p:cNvSpPr/>
          <p:nvPr/>
        </p:nvSpPr>
        <p:spPr>
          <a:xfrm>
            <a:off x="6237607" y="5051595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03092E-69BF-4512-9C6A-5814E6A2CECC}"/>
              </a:ext>
            </a:extLst>
          </p:cNvPr>
          <p:cNvSpPr/>
          <p:nvPr/>
        </p:nvSpPr>
        <p:spPr>
          <a:xfrm>
            <a:off x="4074321" y="319632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52B7A-81FA-4DBE-98AE-4D4C9BEB571D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1842585" y="1782324"/>
            <a:ext cx="2762582" cy="1284369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AC0703-ECE2-4EE6-BFDE-826933FD14B4}"/>
              </a:ext>
            </a:extLst>
          </p:cNvPr>
          <p:cNvCxnSpPr>
            <a:cxnSpLocks/>
            <a:stCxn id="55" idx="3"/>
            <a:endCxn id="100" idx="7"/>
          </p:cNvCxnSpPr>
          <p:nvPr/>
        </p:nvCxnSpPr>
        <p:spPr>
          <a:xfrm flipH="1">
            <a:off x="4749075" y="2002429"/>
            <a:ext cx="1159431" cy="1164042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7CEAF-ECAE-4A8A-8664-1D10B7F5E574}"/>
              </a:ext>
            </a:extLst>
          </p:cNvPr>
          <p:cNvCxnSpPr>
            <a:cxnSpLocks/>
            <a:stCxn id="28" idx="0"/>
            <a:endCxn id="23" idx="3"/>
          </p:cNvCxnSpPr>
          <p:nvPr/>
        </p:nvCxnSpPr>
        <p:spPr>
          <a:xfrm flipV="1">
            <a:off x="4390205" y="2005687"/>
            <a:ext cx="307482" cy="11906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002445-80B5-48C3-8586-E08FDF501835}"/>
              </a:ext>
            </a:extLst>
          </p:cNvPr>
          <p:cNvCxnSpPr>
            <a:cxnSpLocks/>
            <a:stCxn id="21" idx="6"/>
            <a:endCxn id="28" idx="1"/>
          </p:cNvCxnSpPr>
          <p:nvPr/>
        </p:nvCxnSpPr>
        <p:spPr>
          <a:xfrm flipV="1">
            <a:off x="1935105" y="3288846"/>
            <a:ext cx="2231736" cy="121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AD12AE-1CDE-4C96-99AA-118A61DE8E35}"/>
              </a:ext>
            </a:extLst>
          </p:cNvPr>
          <p:cNvCxnSpPr>
            <a:cxnSpLocks/>
            <a:stCxn id="28" idx="2"/>
            <a:endCxn id="60" idx="6"/>
          </p:cNvCxnSpPr>
          <p:nvPr/>
        </p:nvCxnSpPr>
        <p:spPr>
          <a:xfrm flipH="1">
            <a:off x="2966535" y="3512210"/>
            <a:ext cx="1107786" cy="63176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03B93A-E451-4F42-8F0A-573E65DA017E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2874015" y="4367340"/>
            <a:ext cx="1325816" cy="776775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CF990A-BFEE-47A9-81B5-55693AF267A5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4739078" y="5367479"/>
            <a:ext cx="149852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6A601-2F8E-405E-9139-26E5A74D38D1}"/>
              </a:ext>
            </a:extLst>
          </p:cNvPr>
          <p:cNvCxnSpPr>
            <a:cxnSpLocks/>
            <a:stCxn id="28" idx="3"/>
            <a:endCxn id="62" idx="0"/>
          </p:cNvCxnSpPr>
          <p:nvPr/>
        </p:nvCxnSpPr>
        <p:spPr>
          <a:xfrm flipH="1">
            <a:off x="3211674" y="3735573"/>
            <a:ext cx="955167" cy="130939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6CE2E5-2527-47F6-9DF9-BC44D33F459E}"/>
              </a:ext>
            </a:extLst>
          </p:cNvPr>
          <p:cNvCxnSpPr>
            <a:cxnSpLocks/>
            <a:stCxn id="28" idx="6"/>
            <a:endCxn id="24" idx="1"/>
          </p:cNvCxnSpPr>
          <p:nvPr/>
        </p:nvCxnSpPr>
        <p:spPr>
          <a:xfrm>
            <a:off x="4706088" y="3512210"/>
            <a:ext cx="1624039" cy="163190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6096D5-E9FA-44AE-9E09-4E68E61CEC20}"/>
              </a:ext>
            </a:extLst>
          </p:cNvPr>
          <p:cNvCxnSpPr>
            <a:cxnSpLocks/>
            <a:stCxn id="55" idx="7"/>
            <a:endCxn id="20" idx="1"/>
          </p:cNvCxnSpPr>
          <p:nvPr/>
        </p:nvCxnSpPr>
        <p:spPr>
          <a:xfrm>
            <a:off x="6355233" y="1555702"/>
            <a:ext cx="1038702" cy="1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B83802-8031-49BF-9DB6-E5C6E0FD6612}"/>
              </a:ext>
            </a:extLst>
          </p:cNvPr>
          <p:cNvCxnSpPr>
            <a:cxnSpLocks/>
            <a:stCxn id="54" idx="0"/>
            <a:endCxn id="20" idx="4"/>
          </p:cNvCxnSpPr>
          <p:nvPr/>
        </p:nvCxnSpPr>
        <p:spPr>
          <a:xfrm flipV="1">
            <a:off x="7617299" y="2094950"/>
            <a:ext cx="0" cy="29548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6715174-F6FF-422E-B044-1074994E834B}"/>
              </a:ext>
            </a:extLst>
          </p:cNvPr>
          <p:cNvSpPr/>
          <p:nvPr/>
        </p:nvSpPr>
        <p:spPr>
          <a:xfrm>
            <a:off x="1805672" y="146644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324009-F75E-4906-A6E6-ED51F78553AC}"/>
              </a:ext>
            </a:extLst>
          </p:cNvPr>
          <p:cNvCxnSpPr>
            <a:cxnSpLocks/>
            <a:stCxn id="21" idx="0"/>
            <a:endCxn id="103" idx="3"/>
          </p:cNvCxnSpPr>
          <p:nvPr/>
        </p:nvCxnSpPr>
        <p:spPr>
          <a:xfrm flipV="1">
            <a:off x="1619222" y="2005687"/>
            <a:ext cx="278970" cy="968486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4E4049-946E-42D3-A361-5F2AA2230078}"/>
              </a:ext>
            </a:extLst>
          </p:cNvPr>
          <p:cNvCxnSpPr>
            <a:cxnSpLocks/>
            <a:stCxn id="103" idx="7"/>
            <a:endCxn id="23" idx="1"/>
          </p:cNvCxnSpPr>
          <p:nvPr/>
        </p:nvCxnSpPr>
        <p:spPr>
          <a:xfrm>
            <a:off x="2344919" y="1558960"/>
            <a:ext cx="235276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5BE112A-420B-49F0-A6FA-EAE2DE5506E3}"/>
              </a:ext>
            </a:extLst>
          </p:cNvPr>
          <p:cNvSpPr/>
          <p:nvPr/>
        </p:nvSpPr>
        <p:spPr>
          <a:xfrm>
            <a:off x="644049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860F19-848B-4826-A971-579EF47877B4}"/>
              </a:ext>
            </a:extLst>
          </p:cNvPr>
          <p:cNvCxnSpPr>
            <a:cxnSpLocks/>
            <a:stCxn id="117" idx="6"/>
            <a:endCxn id="62" idx="2"/>
          </p:cNvCxnSpPr>
          <p:nvPr/>
        </p:nvCxnSpPr>
        <p:spPr>
          <a:xfrm>
            <a:off x="1275816" y="5360850"/>
            <a:ext cx="1619974" cy="0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D5DF62-DE74-4D84-B3BC-DABEDA1729FA}"/>
              </a:ext>
            </a:extLst>
          </p:cNvPr>
          <p:cNvSpPr txBox="1"/>
          <p:nvPr/>
        </p:nvSpPr>
        <p:spPr>
          <a:xfrm>
            <a:off x="3228123" y="12153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CB847-B5A0-45A0-884C-6130C11D6EE2}"/>
              </a:ext>
            </a:extLst>
          </p:cNvPr>
          <p:cNvSpPr txBox="1"/>
          <p:nvPr/>
        </p:nvSpPr>
        <p:spPr>
          <a:xfrm>
            <a:off x="3054381" y="193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0CD3C-74F7-4175-989B-2C7E25B3F272}"/>
              </a:ext>
            </a:extLst>
          </p:cNvPr>
          <p:cNvSpPr txBox="1"/>
          <p:nvPr/>
        </p:nvSpPr>
        <p:spPr>
          <a:xfrm>
            <a:off x="2921917" y="296970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719C8-1AFB-4B9E-9A56-60498CEE06E9}"/>
              </a:ext>
            </a:extLst>
          </p:cNvPr>
          <p:cNvSpPr txBox="1"/>
          <p:nvPr/>
        </p:nvSpPr>
        <p:spPr>
          <a:xfrm>
            <a:off x="3321949" y="35122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2743D5-B1F2-4423-8667-05B55FF2694D}"/>
              </a:ext>
            </a:extLst>
          </p:cNvPr>
          <p:cNvSpPr txBox="1"/>
          <p:nvPr/>
        </p:nvSpPr>
        <p:spPr>
          <a:xfrm>
            <a:off x="6712505" y="325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F645C3-F94E-47A0-A328-DB58ADBE48FB}"/>
              </a:ext>
            </a:extLst>
          </p:cNvPr>
          <p:cNvSpPr txBox="1"/>
          <p:nvPr/>
        </p:nvSpPr>
        <p:spPr>
          <a:xfrm>
            <a:off x="7643970" y="349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BEFB-6C76-4270-9B9F-370B8615C4DD}"/>
              </a:ext>
            </a:extLst>
          </p:cNvPr>
          <p:cNvSpPr txBox="1"/>
          <p:nvPr/>
        </p:nvSpPr>
        <p:spPr>
          <a:xfrm>
            <a:off x="5374031" y="384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F7044-55D4-4977-9C72-D3294058DD12}"/>
              </a:ext>
            </a:extLst>
          </p:cNvPr>
          <p:cNvSpPr txBox="1"/>
          <p:nvPr/>
        </p:nvSpPr>
        <p:spPr>
          <a:xfrm>
            <a:off x="5048253" y="5031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677FF-6A55-4D72-B312-AF07C7BFE290}"/>
              </a:ext>
            </a:extLst>
          </p:cNvPr>
          <p:cNvSpPr txBox="1"/>
          <p:nvPr/>
        </p:nvSpPr>
        <p:spPr>
          <a:xfrm>
            <a:off x="3538414" y="450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FD776B-F7AB-410C-A8D0-61EDCAAD5A6F}"/>
              </a:ext>
            </a:extLst>
          </p:cNvPr>
          <p:cNvSpPr txBox="1"/>
          <p:nvPr/>
        </p:nvSpPr>
        <p:spPr>
          <a:xfrm>
            <a:off x="1921830" y="501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06BC9C-87B3-4F22-B59D-7E46B00482F9}"/>
              </a:ext>
            </a:extLst>
          </p:cNvPr>
          <p:cNvSpPr txBox="1"/>
          <p:nvPr/>
        </p:nvSpPr>
        <p:spPr>
          <a:xfrm>
            <a:off x="1463338" y="226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02CB95-D1BD-433C-AA2B-8D66C9038A88}"/>
              </a:ext>
            </a:extLst>
          </p:cNvPr>
          <p:cNvSpPr txBox="1"/>
          <p:nvPr/>
        </p:nvSpPr>
        <p:spPr>
          <a:xfrm>
            <a:off x="4229834" y="2418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AFAFC6-4E0C-42E1-9A25-E402960469D3}"/>
              </a:ext>
            </a:extLst>
          </p:cNvPr>
          <p:cNvSpPr txBox="1"/>
          <p:nvPr/>
        </p:nvSpPr>
        <p:spPr>
          <a:xfrm>
            <a:off x="5391552" y="2401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1B0074-9064-4ABF-B734-0C50CBFE1BE8}"/>
              </a:ext>
            </a:extLst>
          </p:cNvPr>
          <p:cNvSpPr/>
          <p:nvPr/>
        </p:nvSpPr>
        <p:spPr>
          <a:xfrm>
            <a:off x="5815986" y="146318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6D1C62-C34B-4FFF-90F2-182DACD33285}"/>
              </a:ext>
            </a:extLst>
          </p:cNvPr>
          <p:cNvCxnSpPr>
            <a:cxnSpLocks/>
            <a:stCxn id="23" idx="7"/>
            <a:endCxn id="55" idx="1"/>
          </p:cNvCxnSpPr>
          <p:nvPr/>
        </p:nvCxnSpPr>
        <p:spPr>
          <a:xfrm flipV="1">
            <a:off x="5144414" y="1555702"/>
            <a:ext cx="764092" cy="3258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C2FF26-C724-4B3D-B4A1-BF28497B5F28}"/>
              </a:ext>
            </a:extLst>
          </p:cNvPr>
          <p:cNvSpPr txBox="1"/>
          <p:nvPr/>
        </p:nvSpPr>
        <p:spPr>
          <a:xfrm>
            <a:off x="5276739" y="1205921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E3C18B-36EC-4C47-A4D6-FFCEF0617678}"/>
              </a:ext>
            </a:extLst>
          </p:cNvPr>
          <p:cNvSpPr/>
          <p:nvPr/>
        </p:nvSpPr>
        <p:spPr>
          <a:xfrm>
            <a:off x="7301415" y="5049774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07CD47-8722-48BF-BCB3-3899BD452BF3}"/>
              </a:ext>
            </a:extLst>
          </p:cNvPr>
          <p:cNvCxnSpPr>
            <a:cxnSpLocks/>
            <a:stCxn id="24" idx="6"/>
            <a:endCxn id="54" idx="2"/>
          </p:cNvCxnSpPr>
          <p:nvPr/>
        </p:nvCxnSpPr>
        <p:spPr>
          <a:xfrm flipV="1">
            <a:off x="6869374" y="5365658"/>
            <a:ext cx="432041" cy="1821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ABC759-917E-4B4A-81DF-B030F3090007}"/>
              </a:ext>
            </a:extLst>
          </p:cNvPr>
          <p:cNvSpPr txBox="1"/>
          <p:nvPr/>
        </p:nvSpPr>
        <p:spPr>
          <a:xfrm>
            <a:off x="6874583" y="5044966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C629E-E3B4-4036-BFC5-E2E853CA2BE0}"/>
              </a:ext>
            </a:extLst>
          </p:cNvPr>
          <p:cNvSpPr txBox="1"/>
          <p:nvPr/>
        </p:nvSpPr>
        <p:spPr>
          <a:xfrm>
            <a:off x="3529809" y="40234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05D07-A813-4F68-9714-2260F8B287D8}"/>
              </a:ext>
            </a:extLst>
          </p:cNvPr>
          <p:cNvSpPr/>
          <p:nvPr/>
        </p:nvSpPr>
        <p:spPr>
          <a:xfrm>
            <a:off x="2895790" y="504496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12154B-6BFF-447E-859D-91F1AFA9F5EE}"/>
              </a:ext>
            </a:extLst>
          </p:cNvPr>
          <p:cNvCxnSpPr>
            <a:cxnSpLocks/>
            <a:stCxn id="62" idx="6"/>
            <a:endCxn id="22" idx="2"/>
          </p:cNvCxnSpPr>
          <p:nvPr/>
        </p:nvCxnSpPr>
        <p:spPr>
          <a:xfrm>
            <a:off x="3527557" y="5360850"/>
            <a:ext cx="579754" cy="6629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B64AED-4A91-4042-A350-5D6A579FD00E}"/>
              </a:ext>
            </a:extLst>
          </p:cNvPr>
          <p:cNvSpPr txBox="1"/>
          <p:nvPr/>
        </p:nvSpPr>
        <p:spPr>
          <a:xfrm>
            <a:off x="3581807" y="5041092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039DBB-D4F1-4EF3-87A4-D59183F19724}"/>
              </a:ext>
            </a:extLst>
          </p:cNvPr>
          <p:cNvSpPr/>
          <p:nvPr/>
        </p:nvSpPr>
        <p:spPr>
          <a:xfrm>
            <a:off x="2334768" y="38280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1CA40C-A6B7-4E94-9A19-00E1A09FCDE7}"/>
              </a:ext>
            </a:extLst>
          </p:cNvPr>
          <p:cNvCxnSpPr>
            <a:cxnSpLocks/>
            <a:stCxn id="60" idx="1"/>
            <a:endCxn id="21" idx="5"/>
          </p:cNvCxnSpPr>
          <p:nvPr/>
        </p:nvCxnSpPr>
        <p:spPr>
          <a:xfrm flipH="1" flipV="1">
            <a:off x="1842585" y="3513420"/>
            <a:ext cx="584703" cy="407193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CF56946-B54D-415D-BDE1-6444783D5E54}"/>
              </a:ext>
            </a:extLst>
          </p:cNvPr>
          <p:cNvSpPr txBox="1"/>
          <p:nvPr/>
        </p:nvSpPr>
        <p:spPr>
          <a:xfrm>
            <a:off x="2024381" y="3431364"/>
            <a:ext cx="4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-3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2344FB-DC46-4252-A3B0-E4C40F51C3DB}"/>
              </a:ext>
            </a:extLst>
          </p:cNvPr>
          <p:cNvSpPr txBox="1"/>
          <p:nvPr/>
        </p:nvSpPr>
        <p:spPr>
          <a:xfrm>
            <a:off x="6712505" y="121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/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025A480-DA4C-492F-8CCB-588153DD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94" y="289263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/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CADF2FE-6BC1-435E-8F55-0977DF244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0" y="4981462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/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366210E-8F05-403A-981E-53525F21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1" y="496657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/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A4282D8-556A-4F5C-B517-E0EE67BF0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99" y="4961112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/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C23543-E3F5-4ECA-9D20-566A584BD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25" y="3120773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/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D53B1B0-F040-4741-9B29-8427DDBC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39" y="3760821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/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D31094-F81F-479C-9D4E-B622DAAE7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94" y="1366973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/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19159D8-3D12-4235-B701-EB7BA24AC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90" y="1432265"/>
                <a:ext cx="312048" cy="3120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/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01D05DD-DB49-4082-9251-0BC4865F4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35" y="1419229"/>
                <a:ext cx="312048" cy="31204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/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E2C35C5-27A5-447C-A3F4-1AF63E3D6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9" y="1400005"/>
                <a:ext cx="312048" cy="31204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/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D79851C-B69E-46CE-B14D-5BEB027B3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37" y="4961269"/>
                <a:ext cx="312048" cy="31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/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781E6C1-73B4-49B6-947D-F7EDD9CDF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01" y="4957672"/>
                <a:ext cx="312048" cy="31204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F567E4-81F0-4D80-839C-E15CA4443B91}"/>
              </a:ext>
            </a:extLst>
          </p:cNvPr>
          <p:cNvSpPr txBox="1"/>
          <p:nvPr/>
        </p:nvSpPr>
        <p:spPr>
          <a:xfrm>
            <a:off x="870809" y="40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80C0C"/>
                </a:solidFill>
              </a:rPr>
              <a:t>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1C2FE7-7356-4813-B714-726D9889229E}"/>
              </a:ext>
            </a:extLst>
          </p:cNvPr>
          <p:cNvCxnSpPr>
            <a:cxnSpLocks/>
          </p:cNvCxnSpPr>
          <p:nvPr/>
        </p:nvCxnSpPr>
        <p:spPr>
          <a:xfrm flipH="1">
            <a:off x="958204" y="3513420"/>
            <a:ext cx="437654" cy="153818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8BFF0D-4F1C-B742-A503-3BB499865144}"/>
              </a:ext>
            </a:extLst>
          </p:cNvPr>
          <p:cNvSpPr txBox="1"/>
          <p:nvPr/>
        </p:nvSpPr>
        <p:spPr>
          <a:xfrm>
            <a:off x="599691" y="74954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Árbol de rutas más cortas</a:t>
            </a:r>
          </a:p>
        </p:txBody>
      </p:sp>
    </p:spTree>
    <p:extLst>
      <p:ext uri="{BB962C8B-B14F-4D97-AF65-F5344CB8AC3E}">
        <p14:creationId xmlns:p14="http://schemas.microsoft.com/office/powerpoint/2010/main" val="37551119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b="1"/>
              <a:t>Rutas más cortas entre todos los pares de nodos</a:t>
            </a:r>
          </a:p>
          <a:p>
            <a:pPr>
              <a:spcBef>
                <a:spcPts val="2976"/>
              </a:spcBef>
            </a:pPr>
            <a:r>
              <a:rPr lang="en-US"/>
              <a:t>Podemos ejecutar |</a:t>
            </a:r>
            <a:r>
              <a:rPr lang="en-US" i="1"/>
              <a:t>V</a:t>
            </a:r>
            <a:r>
              <a:rPr lang="en-US"/>
              <a:t>| veces un algoritmo para rutas más cortas desde un nodo, una vez para cada nodo en el rol de </a:t>
            </a:r>
            <a:r>
              <a:rPr lang="en-US" i="1"/>
              <a:t>s</a:t>
            </a:r>
            <a:r>
              <a:rPr lang="en-US"/>
              <a:t> :</a:t>
            </a:r>
          </a:p>
          <a:p>
            <a:pPr lvl="1"/>
            <a:r>
              <a:rPr lang="en-US"/>
              <a:t>si los costos de las aristas son no negativos, podemos usar el algoritmo de Dijkstra</a:t>
            </a:r>
          </a:p>
          <a:p>
            <a:pPr marL="635000" lvl="1" indent="0">
              <a:buNone/>
            </a:pPr>
            <a:r>
              <a:rPr lang="en-US"/>
              <a:t>… el tiempo de ejecución sería O(</a:t>
            </a:r>
            <a:r>
              <a:rPr lang="en-US" i="1"/>
              <a:t>VE </a:t>
            </a:r>
            <a:r>
              <a:rPr lang="en-US"/>
              <a:t>log</a:t>
            </a:r>
            <a:r>
              <a:rPr lang="en-US" i="1"/>
              <a:t>V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63514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si las aristas pueden tener costos negativos, debemos usar el algoritmo de Bellman-Ford</a:t>
            </a:r>
          </a:p>
          <a:p>
            <a:pPr marL="635000" lvl="1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… el tiempo de ejecución sería O(</a:t>
            </a:r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baseline="3000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), que para grafos densos es O(</a:t>
            </a:r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baseline="3000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/>
              <a:t>Podemos mejorar este último desempeño</a:t>
            </a:r>
          </a:p>
        </p:txBody>
      </p:sp>
    </p:spTree>
    <p:extLst>
      <p:ext uri="{BB962C8B-B14F-4D97-AF65-F5344CB8AC3E}">
        <p14:creationId xmlns:p14="http://schemas.microsoft.com/office/powerpoint/2010/main" val="32483571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Representaremos </a:t>
            </a:r>
            <a:r>
              <a:rPr lang="en-US" i="1"/>
              <a:t>G</a:t>
            </a:r>
            <a:r>
              <a:rPr lang="en-US"/>
              <a:t> por su </a:t>
            </a:r>
            <a:r>
              <a:rPr lang="en-US" i="1"/>
              <a:t>matriz de adyacencias</a:t>
            </a:r>
            <a:r>
              <a:rPr lang="en-US"/>
              <a:t> (en vez de las listas de adyacencias, que hemos usado mayoritariamente)</a:t>
            </a:r>
          </a:p>
          <a:p>
            <a:r>
              <a:rPr lang="en-US"/>
              <a:t>Si los nodos están numerados 1, 2, …, </a:t>
            </a:r>
            <a:r>
              <a:rPr lang="en-US" i="1"/>
              <a:t>n</a:t>
            </a:r>
            <a:r>
              <a:rPr lang="en-US"/>
              <a:t> (o sea, |</a:t>
            </a:r>
            <a:r>
              <a:rPr lang="en-US" i="1"/>
              <a:t>V</a:t>
            </a:r>
            <a:r>
              <a:rPr lang="en-US"/>
              <a:t>| = </a:t>
            </a:r>
            <a:r>
              <a:rPr lang="en-US" i="1"/>
              <a:t>n</a:t>
            </a:r>
            <a:r>
              <a:rPr lang="en-US"/>
              <a:t>),</a:t>
            </a:r>
          </a:p>
          <a:p>
            <a:r>
              <a:rPr lang="en-US"/>
              <a:t>… el input es una matriz </a:t>
            </a:r>
            <a:r>
              <a:rPr lang="en-US" i="1"/>
              <a:t>W</a:t>
            </a:r>
            <a:r>
              <a:rPr lang="en-US"/>
              <a:t> que representa los costos de las aristas</a:t>
            </a:r>
          </a:p>
        </p:txBody>
      </p:sp>
    </p:spTree>
    <p:extLst>
      <p:ext uri="{BB962C8B-B14F-4D97-AF65-F5344CB8AC3E}">
        <p14:creationId xmlns:p14="http://schemas.microsoft.com/office/powerpoint/2010/main" val="2878967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36976" y="228601"/>
            <a:ext cx="3729071" cy="638473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0	3	8	∞	-4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0	∞	1	7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 i="1"/>
              <a:t>W</a:t>
            </a:r>
            <a:r>
              <a:rPr lang="en-US" sz="2200"/>
              <a:t> = 	∞	4	0	∞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2	∞	-5	0	∞</a:t>
            </a:r>
          </a:p>
          <a:p>
            <a:pPr>
              <a:spcBef>
                <a:spcPts val="0"/>
              </a:spcBef>
              <a:tabLst>
                <a:tab pos="454025" algn="l"/>
                <a:tab pos="917575" algn="l"/>
                <a:tab pos="1373188" algn="l"/>
                <a:tab pos="1827213" algn="l"/>
                <a:tab pos="2282825" algn="l"/>
                <a:tab pos="2746375" algn="l"/>
                <a:tab pos="3200400" algn="l"/>
              </a:tabLst>
            </a:pPr>
            <a:r>
              <a:rPr lang="en-US" sz="2200"/>
              <a:t>		∞	∞	∞	6	0</a:t>
            </a:r>
          </a:p>
        </p:txBody>
      </p:sp>
      <p:sp>
        <p:nvSpPr>
          <p:cNvPr id="5" name="Oval 4"/>
          <p:cNvSpPr/>
          <p:nvPr/>
        </p:nvSpPr>
        <p:spPr>
          <a:xfrm>
            <a:off x="2245071" y="214084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26509" y="3391556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194093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3654749" y="5320129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4371074" y="3215655"/>
            <a:ext cx="386139" cy="351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0" name="Straight Arrow Connector 9"/>
          <p:cNvCxnSpPr>
            <a:stCxn id="10" idx="7"/>
            <a:endCxn id="8" idx="3"/>
          </p:cNvCxnSpPr>
          <p:nvPr/>
        </p:nvCxnSpPr>
        <p:spPr>
          <a:xfrm flipV="1">
            <a:off x="556099" y="2441128"/>
            <a:ext cx="1745521" cy="1001948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1"/>
            <a:endCxn id="8" idx="5"/>
          </p:cNvCxnSpPr>
          <p:nvPr/>
        </p:nvCxnSpPr>
        <p:spPr>
          <a:xfrm flipH="1" flipV="1">
            <a:off x="2574661" y="2441128"/>
            <a:ext cx="1852962" cy="826047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6"/>
            <a:endCxn id="13" idx="2"/>
          </p:cNvCxnSpPr>
          <p:nvPr/>
        </p:nvCxnSpPr>
        <p:spPr>
          <a:xfrm flipV="1">
            <a:off x="612648" y="3391556"/>
            <a:ext cx="3758426" cy="17590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8078" y="260848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9381" y="2509809"/>
            <a:ext cx="32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4235" y="3462065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6" name="Straight Arrow Connector 15"/>
          <p:cNvCxnSpPr>
            <a:stCxn id="8" idx="4"/>
            <a:endCxn id="11" idx="0"/>
          </p:cNvCxnSpPr>
          <p:nvPr/>
        </p:nvCxnSpPr>
        <p:spPr>
          <a:xfrm flipH="1">
            <a:off x="1387163" y="2492648"/>
            <a:ext cx="10509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2" idx="0"/>
          </p:cNvCxnSpPr>
          <p:nvPr/>
        </p:nvCxnSpPr>
        <p:spPr>
          <a:xfrm>
            <a:off x="2438141" y="2492648"/>
            <a:ext cx="1409678" cy="282748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1208" y="4826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5117" y="445704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20" name="Straight Arrow Connector 19"/>
          <p:cNvCxnSpPr>
            <a:stCxn id="12" idx="1"/>
            <a:endCxn id="10" idx="5"/>
          </p:cNvCxnSpPr>
          <p:nvPr/>
        </p:nvCxnSpPr>
        <p:spPr>
          <a:xfrm flipH="1" flipV="1">
            <a:off x="556099" y="3691838"/>
            <a:ext cx="3155199" cy="167981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94093" y="3743726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22" name="Straight Arrow Connector 21"/>
          <p:cNvCxnSpPr>
            <a:stCxn id="11" idx="6"/>
            <a:endCxn id="12" idx="2"/>
          </p:cNvCxnSpPr>
          <p:nvPr/>
        </p:nvCxnSpPr>
        <p:spPr>
          <a:xfrm>
            <a:off x="1580232" y="5496030"/>
            <a:ext cx="2074517" cy="0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8323" y="5496590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cxnSp>
        <p:nvCxnSpPr>
          <p:cNvPr id="24" name="Straight Arrow Connector 23"/>
          <p:cNvCxnSpPr>
            <a:stCxn id="12" idx="0"/>
            <a:endCxn id="13" idx="4"/>
          </p:cNvCxnSpPr>
          <p:nvPr/>
        </p:nvCxnSpPr>
        <p:spPr>
          <a:xfrm flipV="1">
            <a:off x="3847819" y="3567457"/>
            <a:ext cx="716325" cy="1752672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3900" y="42813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–5</a:t>
            </a:r>
          </a:p>
        </p:txBody>
      </p:sp>
      <p:cxnSp>
        <p:nvCxnSpPr>
          <p:cNvPr id="26" name="Straight Arrow Connector 25"/>
          <p:cNvCxnSpPr>
            <a:stCxn id="10" idx="4"/>
            <a:endCxn id="11" idx="1"/>
          </p:cNvCxnSpPr>
          <p:nvPr/>
        </p:nvCxnSpPr>
        <p:spPr>
          <a:xfrm>
            <a:off x="419579" y="3743358"/>
            <a:ext cx="831063" cy="1628291"/>
          </a:xfrm>
          <a:prstGeom prst="straightConnector1">
            <a:avLst/>
          </a:prstGeom>
          <a:ln w="6350"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579" y="4650654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–4</a:t>
            </a:r>
          </a:p>
        </p:txBody>
      </p:sp>
    </p:spTree>
    <p:extLst>
      <p:ext uri="{BB962C8B-B14F-4D97-AF65-F5344CB8AC3E}">
        <p14:creationId xmlns:p14="http://schemas.microsoft.com/office/powerpoint/2010/main" val="22239514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W</a:t>
            </a:r>
            <a:r>
              <a:rPr lang="en-US"/>
              <a:t> = (</a:t>
            </a:r>
            <a:r>
              <a:rPr lang="en-US" i="1"/>
              <a:t>ω</a:t>
            </a:r>
            <a:r>
              <a:rPr lang="en-US" i="1" baseline="-25000"/>
              <a:t>ij</a:t>
            </a:r>
            <a:r>
              <a:rPr lang="en-US"/>
              <a:t>), en que</a:t>
            </a:r>
          </a:p>
          <a:p>
            <a:pPr>
              <a:tabLst>
                <a:tab pos="457200" algn="l"/>
              </a:tabLst>
            </a:pPr>
            <a:r>
              <a:rPr lang="en-US" i="1"/>
              <a:t>ω</a:t>
            </a:r>
            <a:r>
              <a:rPr lang="en-US" i="1" baseline="-25000"/>
              <a:t>ij</a:t>
            </a:r>
            <a:r>
              <a:rPr lang="en-US"/>
              <a:t>	=  0		si </a:t>
            </a:r>
            <a:r>
              <a:rPr lang="en-US" i="1"/>
              <a:t>i</a:t>
            </a:r>
            <a:r>
              <a:rPr lang="en-US"/>
              <a:t> = </a:t>
            </a:r>
            <a:r>
              <a:rPr lang="en-US" i="1"/>
              <a:t>j</a:t>
            </a:r>
            <a:endParaRPr lang="en-US"/>
          </a:p>
          <a:p>
            <a:pPr>
              <a:spcBef>
                <a:spcPts val="1300"/>
              </a:spcBef>
              <a:tabLst>
                <a:tab pos="457200" algn="l"/>
              </a:tabLst>
            </a:pPr>
            <a:r>
              <a:rPr lang="en-US"/>
              <a:t>	=  costo de la arista direccional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	si </a:t>
            </a:r>
            <a:r>
              <a:rPr lang="en-US" i="1"/>
              <a:t>i</a:t>
            </a:r>
            <a:r>
              <a:rPr lang="en-US"/>
              <a:t> ≠ </a:t>
            </a:r>
            <a:r>
              <a:rPr lang="en-US" i="1"/>
              <a:t>j</a:t>
            </a:r>
            <a:r>
              <a:rPr lang="en-US"/>
              <a:t> y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∈ </a:t>
            </a:r>
            <a:r>
              <a:rPr lang="en-US" i="1"/>
              <a:t>E</a:t>
            </a:r>
            <a:endParaRPr lang="en-US"/>
          </a:p>
          <a:p>
            <a:pPr>
              <a:spcBef>
                <a:spcPts val="1300"/>
              </a:spcBef>
              <a:tabLst>
                <a:tab pos="457200" algn="l"/>
              </a:tabLst>
            </a:pPr>
            <a:r>
              <a:rPr lang="en-US"/>
              <a:t>	=  ∞	si </a:t>
            </a:r>
            <a:r>
              <a:rPr lang="en-US" i="1"/>
              <a:t>i</a:t>
            </a:r>
            <a:r>
              <a:rPr lang="en-US"/>
              <a:t> ≠ </a:t>
            </a:r>
            <a:r>
              <a:rPr lang="en-US" i="1"/>
              <a:t>j</a:t>
            </a:r>
            <a:r>
              <a:rPr lang="en-US"/>
              <a:t>  y 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∉ </a:t>
            </a:r>
            <a:r>
              <a:rPr lang="en-US" i="1"/>
              <a:t>E</a:t>
            </a:r>
            <a:endParaRPr lang="en-US"/>
          </a:p>
          <a:p>
            <a:r>
              <a:rPr lang="en-US"/>
              <a:t>Suponemos que </a:t>
            </a:r>
            <a:r>
              <a:rPr lang="en-US" i="1"/>
              <a:t>G </a:t>
            </a:r>
            <a:r>
              <a:rPr lang="en-US" b="1"/>
              <a:t>no contiene ciclos de costo negativo</a:t>
            </a:r>
          </a:p>
        </p:txBody>
      </p:sp>
    </p:spTree>
    <p:extLst>
      <p:ext uri="{BB962C8B-B14F-4D97-AF65-F5344CB8AC3E}">
        <p14:creationId xmlns:p14="http://schemas.microsoft.com/office/powerpoint/2010/main" val="40388372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El algoritmo de Floyd-Warshall</a:t>
            </a:r>
          </a:p>
          <a:p>
            <a:pPr>
              <a:spcBef>
                <a:spcPts val="2376"/>
              </a:spcBef>
            </a:pPr>
            <a:r>
              <a:rPr lang="en-US"/>
              <a:t>El algoritmo considera los nodos intermedios de una ruta más corta</a:t>
            </a:r>
          </a:p>
          <a:p>
            <a:r>
              <a:rPr lang="en-US"/>
              <a:t>Si los nodos de </a:t>
            </a:r>
            <a:r>
              <a:rPr lang="en-US" i="1"/>
              <a:t>G</a:t>
            </a:r>
            <a:r>
              <a:rPr lang="en-US"/>
              <a:t> son </a:t>
            </a:r>
            <a:r>
              <a:rPr lang="en-US" i="1"/>
              <a:t>V</a:t>
            </a:r>
            <a:r>
              <a:rPr lang="en-US"/>
              <a:t> = {1, 2, …, </a:t>
            </a:r>
            <a:r>
              <a:rPr lang="en-US" i="1"/>
              <a:t>n</a:t>
            </a:r>
            <a:r>
              <a:rPr lang="en-US"/>
              <a:t>}, consideremos el subcon-junto {1, 2, …, </a:t>
            </a:r>
            <a:r>
              <a:rPr lang="en-US" i="1"/>
              <a:t>k</a:t>
            </a:r>
            <a:r>
              <a:rPr lang="en-US"/>
              <a:t>}, para algún </a:t>
            </a:r>
            <a:r>
              <a:rPr lang="en-US" i="1"/>
              <a:t>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75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 cualquier par de nodos 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 ∈ </a:t>
            </a:r>
            <a:r>
              <a:rPr lang="en-US" i="1"/>
              <a:t>V</a:t>
            </a:r>
            <a:r>
              <a:rPr lang="en-US"/>
              <a:t>,</a:t>
            </a:r>
          </a:p>
          <a:p>
            <a:r>
              <a:rPr lang="en-US"/>
              <a:t>… consideremos todas las rutas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cuyos nodos intermedios están todos tomados del conjunto {1, 2, …, </a:t>
            </a:r>
            <a:r>
              <a:rPr lang="en-US" i="1"/>
              <a:t>k</a:t>
            </a:r>
            <a:r>
              <a:rPr lang="en-US"/>
              <a:t>}</a:t>
            </a:r>
          </a:p>
          <a:p>
            <a:r>
              <a:rPr lang="en-US"/>
              <a:t>… y sea </a:t>
            </a:r>
            <a:r>
              <a:rPr lang="en-US" b="1" i="1"/>
              <a:t>p</a:t>
            </a:r>
            <a:r>
              <a:rPr lang="en-US"/>
              <a:t> una ruta más corta entre ellas</a:t>
            </a:r>
          </a:p>
          <a:p>
            <a:r>
              <a:rPr lang="en-US"/>
              <a:t>El nodo </a:t>
            </a:r>
            <a:r>
              <a:rPr lang="en-US" i="1"/>
              <a:t>k</a:t>
            </a:r>
            <a:r>
              <a:rPr lang="en-US"/>
              <a:t> puede ser o no un nodo (intermedio) de </a:t>
            </a:r>
            <a:r>
              <a:rPr lang="en-US" b="1" i="1"/>
              <a:t>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504791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 </a:t>
            </a:r>
            <a:r>
              <a:rPr lang="en-US" i="1"/>
              <a:t>k</a:t>
            </a:r>
            <a:r>
              <a:rPr lang="en-US"/>
              <a:t> </a:t>
            </a:r>
            <a:r>
              <a:rPr lang="en-US" b="1"/>
              <a:t>no es</a:t>
            </a:r>
            <a:r>
              <a:rPr lang="en-US"/>
              <a:t> un nodo de </a:t>
            </a:r>
            <a:r>
              <a:rPr lang="en-US" b="1" i="1"/>
              <a:t>p</a:t>
            </a:r>
            <a:r>
              <a:rPr lang="en-US"/>
              <a:t>,</a:t>
            </a:r>
          </a:p>
          <a:p>
            <a:r>
              <a:rPr lang="en-US"/>
              <a:t>… entonces todos los nodos (intermedios) de </a:t>
            </a:r>
            <a:r>
              <a:rPr lang="en-US" b="1" i="1"/>
              <a:t>p</a:t>
            </a:r>
            <a:r>
              <a:rPr lang="en-US"/>
              <a:t> están en el conjunto {1, 2, …, </a:t>
            </a:r>
            <a:r>
              <a:rPr lang="en-US" i="1"/>
              <a:t>k</a:t>
            </a:r>
            <a:r>
              <a:rPr lang="en-US"/>
              <a:t>–1}</a:t>
            </a:r>
          </a:p>
          <a:p>
            <a:pPr marL="282575" indent="-282575"/>
            <a:r>
              <a:rPr lang="en-US"/>
              <a:t>⇒ una ruta más corta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con todos los nodos intermedios en {1, 2, …, </a:t>
            </a:r>
            <a:r>
              <a:rPr lang="en-US" i="1"/>
              <a:t>k</a:t>
            </a:r>
            <a:r>
              <a:rPr lang="en-US"/>
              <a:t>–1}</a:t>
            </a:r>
          </a:p>
          <a:p>
            <a:pPr marL="282575" indent="7938"/>
            <a:r>
              <a:rPr lang="en-US"/>
              <a:t>… es también una ruta más corta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con todos los nodos intermedios en {1, 2, …, </a:t>
            </a:r>
            <a:r>
              <a:rPr lang="en-US" i="1"/>
              <a:t>k</a:t>
            </a: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127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 </a:t>
            </a:r>
            <a:r>
              <a:rPr lang="en-US" i="1"/>
              <a:t>k</a:t>
            </a:r>
            <a:r>
              <a:rPr lang="en-US"/>
              <a:t> </a:t>
            </a:r>
            <a:r>
              <a:rPr lang="en-US" b="1"/>
              <a:t>es</a:t>
            </a:r>
            <a:r>
              <a:rPr lang="en-US"/>
              <a:t> un nodo de </a:t>
            </a:r>
            <a:r>
              <a:rPr lang="en-US" b="1" i="1"/>
              <a:t>p</a:t>
            </a:r>
            <a:r>
              <a:rPr lang="en-US"/>
              <a:t>, entonces podemos dividir </a:t>
            </a:r>
            <a:r>
              <a:rPr lang="en-US" b="1" i="1"/>
              <a:t>p</a:t>
            </a:r>
            <a:r>
              <a:rPr lang="en-US"/>
              <a:t> en dos tramos:</a:t>
            </a:r>
          </a:p>
          <a:p>
            <a:r>
              <a:rPr lang="en-US"/>
              <a:t>	el tramo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k</a:t>
            </a:r>
          </a:p>
          <a:p>
            <a:pPr>
              <a:spcBef>
                <a:spcPts val="1776"/>
              </a:spcBef>
            </a:pPr>
            <a:r>
              <a:rPr lang="en-US" i="1"/>
              <a:t>	… </a:t>
            </a:r>
            <a:r>
              <a:rPr lang="en-US"/>
              <a:t>y el tramo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de </a:t>
            </a:r>
            <a:r>
              <a:rPr lang="en-US" i="1"/>
              <a:t>k</a:t>
            </a:r>
            <a:r>
              <a:rPr lang="en-US"/>
              <a:t> a </a:t>
            </a:r>
            <a:r>
              <a:rPr lang="en-US" i="1"/>
              <a:t>j</a:t>
            </a:r>
            <a:endParaRPr lang="en-US"/>
          </a:p>
          <a:p>
            <a:pPr marL="282575" indent="-282575"/>
            <a:r>
              <a:rPr lang="en-US"/>
              <a:t>⇒ por el principio de optimalidad,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es una ruta más corta de </a:t>
            </a:r>
            <a:r>
              <a:rPr lang="en-US" i="1"/>
              <a:t>i</a:t>
            </a:r>
            <a:r>
              <a:rPr lang="en-US"/>
              <a:t> a </a:t>
            </a:r>
            <a:r>
              <a:rPr lang="en-US" i="1"/>
              <a:t>k</a:t>
            </a:r>
            <a:r>
              <a:rPr lang="en-US"/>
              <a:t> con todos los nodos intermedios en {1, 2, …, </a:t>
            </a:r>
            <a:r>
              <a:rPr lang="en-US" i="1"/>
              <a:t>k</a:t>
            </a:r>
            <a:r>
              <a:rPr lang="en-US"/>
              <a:t>–1}</a:t>
            </a:r>
          </a:p>
          <a:p>
            <a:pPr marL="282575"/>
            <a:r>
              <a:rPr lang="en-US"/>
              <a:t>… y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es una ruta más corta de </a:t>
            </a:r>
            <a:r>
              <a:rPr lang="en-US" i="1"/>
              <a:t>k</a:t>
            </a:r>
            <a:r>
              <a:rPr lang="en-US"/>
              <a:t> a </a:t>
            </a:r>
            <a:r>
              <a:rPr lang="en-US" i="1"/>
              <a:t>j</a:t>
            </a:r>
            <a:r>
              <a:rPr lang="en-US"/>
              <a:t> con todos los nodos intermedios en {1, 2, …, </a:t>
            </a:r>
            <a:r>
              <a:rPr lang="en-US" i="1"/>
              <a:t>k</a:t>
            </a:r>
            <a:r>
              <a:rPr lang="en-US"/>
              <a:t>–1}</a:t>
            </a:r>
          </a:p>
        </p:txBody>
      </p:sp>
    </p:spTree>
    <p:extLst>
      <p:ext uri="{BB962C8B-B14F-4D97-AF65-F5344CB8AC3E}">
        <p14:creationId xmlns:p14="http://schemas.microsoft.com/office/powerpoint/2010/main" val="151007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52348</TotalTime>
  <Words>6969</Words>
  <Application>Microsoft Macintosh PowerPoint</Application>
  <PresentationFormat>On-screen Show (4:3)</PresentationFormat>
  <Paragraphs>1536</Paragraphs>
  <Slides>105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7" baseType="lpstr">
      <vt:lpstr>ＭＳ Ｐゴシック</vt:lpstr>
      <vt:lpstr>Arial</vt:lpstr>
      <vt:lpstr>Calibri</vt:lpstr>
      <vt:lpstr>Cambria Math</vt:lpstr>
      <vt:lpstr>Century Schoolbook</vt:lpstr>
      <vt:lpstr>Consolas</vt:lpstr>
      <vt:lpstr>Courier</vt:lpstr>
      <vt:lpstr>Impact</vt:lpstr>
      <vt:lpstr>Symbol</vt:lpstr>
      <vt:lpstr>Times New Roman</vt:lpstr>
      <vt:lpstr>Wingdings</vt:lpstr>
      <vt:lpstr>NewsPrint</vt:lpstr>
      <vt:lpstr>Programación 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Pontificia Universidad Católica de Chile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 Eterovic</dc:creator>
  <cp:lastModifiedBy>Yadran</cp:lastModifiedBy>
  <cp:revision>464</cp:revision>
  <cp:lastPrinted>2019-11-21T06:14:34Z</cp:lastPrinted>
  <dcterms:created xsi:type="dcterms:W3CDTF">2016-12-25T02:28:48Z</dcterms:created>
  <dcterms:modified xsi:type="dcterms:W3CDTF">2020-11-30T16:49:32Z</dcterms:modified>
</cp:coreProperties>
</file>