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70baabf55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70baabf55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70baabf55_1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70baabf55_1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70baabf55_2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70baabf55_2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70baabf55_1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70baabf55_1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70baabf55_1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70baabf55_1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b66c31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b66c31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f248ab3d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f248ab3d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763b66714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763b66714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235925" y="500238"/>
            <a:ext cx="4233300" cy="9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5030">
                <a:solidFill>
                  <a:srgbClr val="000000"/>
                </a:solidFill>
              </a:rPr>
              <a:t>Proyecto Final</a:t>
            </a:r>
            <a:endParaRPr sz="5030">
              <a:solidFill>
                <a:srgbClr val="000000"/>
              </a:solidFill>
            </a:endParaRPr>
          </a:p>
        </p:txBody>
      </p:sp>
      <p:sp>
        <p:nvSpPr>
          <p:cNvPr id="86" name="Google Shape;86;p13"/>
          <p:cNvSpPr txBox="1"/>
          <p:nvPr>
            <p:ph idx="1" type="subTitle"/>
          </p:nvPr>
        </p:nvSpPr>
        <p:spPr>
          <a:xfrm>
            <a:off x="235925" y="1371813"/>
            <a:ext cx="22299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s" sz="1942">
                <a:solidFill>
                  <a:srgbClr val="000000"/>
                </a:solidFill>
              </a:rPr>
              <a:t>Sinergia Global    &amp; </a:t>
            </a:r>
            <a:endParaRPr sz="2042">
              <a:solidFill>
                <a:srgbClr val="000000"/>
              </a:solidFill>
            </a:endParaRPr>
          </a:p>
        </p:txBody>
      </p:sp>
      <p:pic>
        <p:nvPicPr>
          <p:cNvPr id="87" name="Google Shape;87;p13"/>
          <p:cNvPicPr preferRelativeResize="0"/>
          <p:nvPr/>
        </p:nvPicPr>
        <p:blipFill>
          <a:blip r:embed="rId3">
            <a:alphaModFix/>
          </a:blip>
          <a:stretch>
            <a:fillRect/>
          </a:stretch>
        </p:blipFill>
        <p:spPr>
          <a:xfrm>
            <a:off x="312513" y="1991300"/>
            <a:ext cx="1634775" cy="1642325"/>
          </a:xfrm>
          <a:prstGeom prst="rect">
            <a:avLst/>
          </a:prstGeom>
          <a:noFill/>
          <a:ln>
            <a:noFill/>
          </a:ln>
        </p:spPr>
      </p:pic>
      <p:pic>
        <p:nvPicPr>
          <p:cNvPr id="88" name="Google Shape;88;p13"/>
          <p:cNvPicPr preferRelativeResize="0"/>
          <p:nvPr/>
        </p:nvPicPr>
        <p:blipFill>
          <a:blip r:embed="rId4">
            <a:alphaModFix/>
          </a:blip>
          <a:stretch>
            <a:fillRect/>
          </a:stretch>
        </p:blipFill>
        <p:spPr>
          <a:xfrm>
            <a:off x="2859675" y="2019624"/>
            <a:ext cx="1634775" cy="1585690"/>
          </a:xfrm>
          <a:prstGeom prst="rect">
            <a:avLst/>
          </a:prstGeom>
          <a:noFill/>
          <a:ln>
            <a:noFill/>
          </a:ln>
        </p:spPr>
      </p:pic>
      <p:sp>
        <p:nvSpPr>
          <p:cNvPr id="89" name="Google Shape;89;p13"/>
          <p:cNvSpPr txBox="1"/>
          <p:nvPr/>
        </p:nvSpPr>
        <p:spPr>
          <a:xfrm>
            <a:off x="467100" y="4585100"/>
            <a:ext cx="8676600" cy="4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Edith Cuellar  |  </a:t>
            </a:r>
            <a:r>
              <a:rPr lang="es" sz="1500">
                <a:solidFill>
                  <a:schemeClr val="dk2"/>
                </a:solidFill>
                <a:latin typeface="Roboto"/>
                <a:ea typeface="Roboto"/>
                <a:cs typeface="Roboto"/>
                <a:sym typeface="Roboto"/>
              </a:rPr>
              <a:t>Leandro Ibarra  |  Matias Baez  |  </a:t>
            </a:r>
            <a:r>
              <a:rPr lang="es" sz="1500">
                <a:solidFill>
                  <a:schemeClr val="dk2"/>
                </a:solidFill>
                <a:latin typeface="Roboto"/>
                <a:ea typeface="Roboto"/>
                <a:cs typeface="Roboto"/>
                <a:sym typeface="Roboto"/>
              </a:rPr>
              <a:t>Nicolás Ibarra  |  </a:t>
            </a:r>
            <a:r>
              <a:rPr lang="es" sz="1500">
                <a:solidFill>
                  <a:schemeClr val="dk2"/>
                </a:solidFill>
                <a:latin typeface="Roboto"/>
                <a:ea typeface="Roboto"/>
                <a:cs typeface="Roboto"/>
                <a:sym typeface="Roboto"/>
              </a:rPr>
              <a:t>Tinmar Andrade</a:t>
            </a:r>
            <a:endParaRPr sz="1500">
              <a:solidFill>
                <a:schemeClr val="dk2"/>
              </a:solidFill>
              <a:latin typeface="Roboto"/>
              <a:ea typeface="Roboto"/>
              <a:cs typeface="Roboto"/>
              <a:sym typeface="Roboto"/>
            </a:endParaRPr>
          </a:p>
        </p:txBody>
      </p:sp>
      <p:sp>
        <p:nvSpPr>
          <p:cNvPr id="90" name="Google Shape;90;p13"/>
          <p:cNvSpPr txBox="1"/>
          <p:nvPr>
            <p:ph idx="1" type="subTitle"/>
          </p:nvPr>
        </p:nvSpPr>
        <p:spPr>
          <a:xfrm>
            <a:off x="2465825" y="1371813"/>
            <a:ext cx="24225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s" sz="1950">
                <a:solidFill>
                  <a:srgbClr val="000000"/>
                </a:solidFill>
              </a:rPr>
              <a:t>CulinaryCrossRoads</a:t>
            </a:r>
            <a:endParaRPr sz="2042">
              <a:solidFill>
                <a:srgbClr val="000000"/>
              </a:solidFill>
            </a:endParaRPr>
          </a:p>
        </p:txBody>
      </p:sp>
      <p:pic>
        <p:nvPicPr>
          <p:cNvPr id="91" name="Google Shape;91;p13"/>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92" name="Google Shape;92;p13"/>
          <p:cNvPicPr preferRelativeResize="0"/>
          <p:nvPr/>
        </p:nvPicPr>
        <p:blipFill>
          <a:blip r:embed="rId5">
            <a:alphaModFix/>
          </a:blip>
          <a:stretch>
            <a:fillRect/>
          </a:stretch>
        </p:blipFill>
        <p:spPr>
          <a:xfrm>
            <a:off x="7447412" y="4650788"/>
            <a:ext cx="1634775" cy="36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6" name="Shape 96"/>
        <p:cNvGrpSpPr/>
        <p:nvPr/>
      </p:nvGrpSpPr>
      <p:grpSpPr>
        <a:xfrm>
          <a:off x="0" y="0"/>
          <a:ext cx="0" cy="0"/>
          <a:chOff x="0" y="0"/>
          <a:chExt cx="0" cy="0"/>
        </a:xfrm>
      </p:grpSpPr>
      <p:sp>
        <p:nvSpPr>
          <p:cNvPr id="97" name="Google Shape;97;p14"/>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98" name="Google Shape;98;p14"/>
          <p:cNvSpPr txBox="1"/>
          <p:nvPr>
            <p:ph idx="4294967295" type="ctrTitle"/>
          </p:nvPr>
        </p:nvSpPr>
        <p:spPr>
          <a:xfrm>
            <a:off x="174025" y="444100"/>
            <a:ext cx="5796000" cy="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EDA preliminar</a:t>
            </a:r>
            <a:endParaRPr sz="4000">
              <a:solidFill>
                <a:srgbClr val="000000"/>
              </a:solidFill>
            </a:endParaRPr>
          </a:p>
        </p:txBody>
      </p:sp>
      <p:pic>
        <p:nvPicPr>
          <p:cNvPr id="99" name="Google Shape;99;p14"/>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00" name="Google Shape;100;p14"/>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01" name="Google Shape;101;p14"/>
          <p:cNvSpPr txBox="1"/>
          <p:nvPr/>
        </p:nvSpPr>
        <p:spPr>
          <a:xfrm>
            <a:off x="265800" y="1058800"/>
            <a:ext cx="683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Roboto"/>
                <a:ea typeface="Roboto"/>
                <a:cs typeface="Roboto"/>
                <a:sym typeface="Roboto"/>
              </a:rPr>
              <a:t>Para un correcto análisis preliminar de los datos, llevamos a cabo, de manera independiente, un análisis de las fuentes de datos de ambas plataformas.</a:t>
            </a:r>
            <a:endParaRPr sz="1800">
              <a:solidFill>
                <a:schemeClr val="dk2"/>
              </a:solidFill>
              <a:latin typeface="Roboto"/>
              <a:ea typeface="Roboto"/>
              <a:cs typeface="Roboto"/>
              <a:sym typeface="Roboto"/>
            </a:endParaRPr>
          </a:p>
        </p:txBody>
      </p:sp>
      <p:pic>
        <p:nvPicPr>
          <p:cNvPr id="102" name="Google Shape;102;p14"/>
          <p:cNvPicPr preferRelativeResize="0"/>
          <p:nvPr/>
        </p:nvPicPr>
        <p:blipFill>
          <a:blip r:embed="rId5">
            <a:alphaModFix/>
          </a:blip>
          <a:stretch>
            <a:fillRect/>
          </a:stretch>
        </p:blipFill>
        <p:spPr>
          <a:xfrm>
            <a:off x="412838" y="2192600"/>
            <a:ext cx="4299360" cy="2416094"/>
          </a:xfrm>
          <a:prstGeom prst="rect">
            <a:avLst/>
          </a:prstGeom>
          <a:noFill/>
          <a:ln>
            <a:noFill/>
          </a:ln>
        </p:spPr>
      </p:pic>
      <p:pic>
        <p:nvPicPr>
          <p:cNvPr id="103" name="Google Shape;103;p14"/>
          <p:cNvPicPr preferRelativeResize="0"/>
          <p:nvPr/>
        </p:nvPicPr>
        <p:blipFill>
          <a:blip r:embed="rId6">
            <a:alphaModFix/>
          </a:blip>
          <a:stretch>
            <a:fillRect/>
          </a:stretch>
        </p:blipFill>
        <p:spPr>
          <a:xfrm>
            <a:off x="4834688" y="2192600"/>
            <a:ext cx="3896474" cy="241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7" name="Shape 107"/>
        <p:cNvGrpSpPr/>
        <p:nvPr/>
      </p:nvGrpSpPr>
      <p:grpSpPr>
        <a:xfrm>
          <a:off x="0" y="0"/>
          <a:ext cx="0" cy="0"/>
          <a:chOff x="0" y="0"/>
          <a:chExt cx="0" cy="0"/>
        </a:xfrm>
      </p:grpSpPr>
      <p:sp>
        <p:nvSpPr>
          <p:cNvPr id="108" name="Google Shape;108;p15"/>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09" name="Google Shape;109;p15"/>
          <p:cNvSpPr txBox="1"/>
          <p:nvPr>
            <p:ph idx="4294967295" type="ctrTitle"/>
          </p:nvPr>
        </p:nvSpPr>
        <p:spPr>
          <a:xfrm>
            <a:off x="206375" y="537125"/>
            <a:ext cx="4182000" cy="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Análisis y ETL</a:t>
            </a:r>
            <a:endParaRPr sz="4000">
              <a:solidFill>
                <a:srgbClr val="000000"/>
              </a:solidFill>
            </a:endParaRPr>
          </a:p>
        </p:txBody>
      </p:sp>
      <p:pic>
        <p:nvPicPr>
          <p:cNvPr id="110" name="Google Shape;110;p15"/>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11" name="Google Shape;111;p15"/>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12" name="Google Shape;112;p15"/>
          <p:cNvSpPr txBox="1"/>
          <p:nvPr/>
        </p:nvSpPr>
        <p:spPr>
          <a:xfrm>
            <a:off x="206375" y="1232700"/>
            <a:ext cx="49821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Roboto"/>
                <a:ea typeface="Roboto"/>
                <a:cs typeface="Roboto"/>
                <a:sym typeface="Roboto"/>
              </a:rPr>
              <a:t>Para obtener resultados de alta calidad, procedimos con el análisis de la población de Estados Unidos para identificar el estado más propicio para realizar inversiones. Tras evaluación, se seleccionó Florida, el cual se encuentra en proximidad a Indiana. Este estado destaca por su elevada densidad de población, una economía sólida y un sector turístico robusto.</a:t>
            </a:r>
            <a:endParaRPr sz="1800">
              <a:solidFill>
                <a:schemeClr val="dk2"/>
              </a:solidFill>
              <a:latin typeface="Roboto"/>
              <a:ea typeface="Roboto"/>
              <a:cs typeface="Roboto"/>
              <a:sym typeface="Roboto"/>
            </a:endParaRPr>
          </a:p>
        </p:txBody>
      </p:sp>
      <p:pic>
        <p:nvPicPr>
          <p:cNvPr id="113" name="Google Shape;113;p15"/>
          <p:cNvPicPr preferRelativeResize="0"/>
          <p:nvPr/>
        </p:nvPicPr>
        <p:blipFill>
          <a:blip r:embed="rId5">
            <a:alphaModFix/>
          </a:blip>
          <a:stretch>
            <a:fillRect/>
          </a:stretch>
        </p:blipFill>
        <p:spPr>
          <a:xfrm>
            <a:off x="5275825" y="1116675"/>
            <a:ext cx="2910150" cy="291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7" name="Shape 117"/>
        <p:cNvGrpSpPr/>
        <p:nvPr/>
      </p:nvGrpSpPr>
      <p:grpSpPr>
        <a:xfrm>
          <a:off x="0" y="0"/>
          <a:ext cx="0" cy="0"/>
          <a:chOff x="0" y="0"/>
          <a:chExt cx="0" cy="0"/>
        </a:xfrm>
      </p:grpSpPr>
      <p:sp>
        <p:nvSpPr>
          <p:cNvPr id="118" name="Google Shape;118;p16"/>
          <p:cNvSpPr txBox="1"/>
          <p:nvPr>
            <p:ph type="ctrTitle"/>
          </p:nvPr>
        </p:nvSpPr>
        <p:spPr>
          <a:xfrm>
            <a:off x="113825" y="616050"/>
            <a:ext cx="6996000" cy="61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DER</a:t>
            </a:r>
            <a:endParaRPr sz="4000">
              <a:solidFill>
                <a:srgbClr val="000000"/>
              </a:solidFill>
            </a:endParaRPr>
          </a:p>
        </p:txBody>
      </p:sp>
      <p:pic>
        <p:nvPicPr>
          <p:cNvPr id="119" name="Google Shape;119;p16"/>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20" name="Google Shape;120;p16"/>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21" name="Google Shape;121;p16"/>
          <p:cNvSpPr txBox="1"/>
          <p:nvPr/>
        </p:nvSpPr>
        <p:spPr>
          <a:xfrm>
            <a:off x="113825" y="1230750"/>
            <a:ext cx="803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Roboto"/>
                <a:ea typeface="Roboto"/>
                <a:cs typeface="Roboto"/>
                <a:sym typeface="Roboto"/>
              </a:rPr>
              <a:t>En esta oportunidad elegimos un modelo de </a:t>
            </a:r>
            <a:r>
              <a:rPr lang="es" sz="1800">
                <a:solidFill>
                  <a:schemeClr val="dk2"/>
                </a:solidFill>
                <a:latin typeface="Roboto"/>
                <a:ea typeface="Roboto"/>
                <a:cs typeface="Roboto"/>
                <a:sym typeface="Roboto"/>
              </a:rPr>
              <a:t>diagrama</a:t>
            </a:r>
            <a:r>
              <a:rPr lang="es" sz="1800">
                <a:solidFill>
                  <a:schemeClr val="dk2"/>
                </a:solidFill>
                <a:latin typeface="Roboto"/>
                <a:ea typeface="Roboto"/>
                <a:cs typeface="Roboto"/>
                <a:sym typeface="Roboto"/>
              </a:rPr>
              <a:t> llamado StarFlake</a:t>
            </a:r>
            <a:endParaRPr sz="1800">
              <a:solidFill>
                <a:schemeClr val="dk2"/>
              </a:solidFill>
              <a:latin typeface="Roboto"/>
              <a:ea typeface="Roboto"/>
              <a:cs typeface="Roboto"/>
              <a:sym typeface="Roboto"/>
            </a:endParaRPr>
          </a:p>
        </p:txBody>
      </p:sp>
      <p:pic>
        <p:nvPicPr>
          <p:cNvPr id="122" name="Google Shape;122;p16"/>
          <p:cNvPicPr preferRelativeResize="0"/>
          <p:nvPr/>
        </p:nvPicPr>
        <p:blipFill>
          <a:blip r:embed="rId5">
            <a:alphaModFix/>
          </a:blip>
          <a:stretch>
            <a:fillRect/>
          </a:stretch>
        </p:blipFill>
        <p:spPr>
          <a:xfrm>
            <a:off x="1856712" y="1615400"/>
            <a:ext cx="2503275" cy="2993299"/>
          </a:xfrm>
          <a:prstGeom prst="rect">
            <a:avLst/>
          </a:prstGeom>
          <a:noFill/>
          <a:ln>
            <a:noFill/>
          </a:ln>
        </p:spPr>
      </p:pic>
      <p:pic>
        <p:nvPicPr>
          <p:cNvPr id="123" name="Google Shape;123;p16"/>
          <p:cNvPicPr preferRelativeResize="0"/>
          <p:nvPr/>
        </p:nvPicPr>
        <p:blipFill>
          <a:blip r:embed="rId6">
            <a:alphaModFix/>
          </a:blip>
          <a:stretch>
            <a:fillRect/>
          </a:stretch>
        </p:blipFill>
        <p:spPr>
          <a:xfrm>
            <a:off x="4594612" y="1615400"/>
            <a:ext cx="2806614" cy="299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7" name="Shape 127"/>
        <p:cNvGrpSpPr/>
        <p:nvPr/>
      </p:nvGrpSpPr>
      <p:grpSpPr>
        <a:xfrm>
          <a:off x="0" y="0"/>
          <a:ext cx="0" cy="0"/>
          <a:chOff x="0" y="0"/>
          <a:chExt cx="0" cy="0"/>
        </a:xfrm>
      </p:grpSpPr>
      <p:sp>
        <p:nvSpPr>
          <p:cNvPr id="128" name="Google Shape;128;p17"/>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29" name="Google Shape;129;p17"/>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30" name="Google Shape;130;p17"/>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31" name="Google Shape;131;p17"/>
          <p:cNvSpPr txBox="1"/>
          <p:nvPr>
            <p:ph idx="4294967295" type="ctrTitle"/>
          </p:nvPr>
        </p:nvSpPr>
        <p:spPr>
          <a:xfrm>
            <a:off x="113825" y="463650"/>
            <a:ext cx="9030300" cy="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Estructura de datos implementada</a:t>
            </a:r>
            <a:endParaRPr sz="4000">
              <a:solidFill>
                <a:srgbClr val="000000"/>
              </a:solidFill>
            </a:endParaRPr>
          </a:p>
        </p:txBody>
      </p:sp>
      <p:pic>
        <p:nvPicPr>
          <p:cNvPr id="132" name="Google Shape;132;p17"/>
          <p:cNvPicPr preferRelativeResize="0"/>
          <p:nvPr/>
        </p:nvPicPr>
        <p:blipFill>
          <a:blip r:embed="rId5">
            <a:alphaModFix/>
          </a:blip>
          <a:stretch>
            <a:fillRect/>
          </a:stretch>
        </p:blipFill>
        <p:spPr>
          <a:xfrm>
            <a:off x="1932713" y="1230750"/>
            <a:ext cx="5392527" cy="3267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6" name="Shape 136"/>
        <p:cNvGrpSpPr/>
        <p:nvPr/>
      </p:nvGrpSpPr>
      <p:grpSpPr>
        <a:xfrm>
          <a:off x="0" y="0"/>
          <a:ext cx="0" cy="0"/>
          <a:chOff x="0" y="0"/>
          <a:chExt cx="0" cy="0"/>
        </a:xfrm>
      </p:grpSpPr>
      <p:sp>
        <p:nvSpPr>
          <p:cNvPr id="137" name="Google Shape;137;p18"/>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38" name="Google Shape;138;p18"/>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39" name="Google Shape;139;p18"/>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40" name="Google Shape;140;p18"/>
          <p:cNvSpPr txBox="1"/>
          <p:nvPr>
            <p:ph idx="4294967295" type="ctrTitle"/>
          </p:nvPr>
        </p:nvSpPr>
        <p:spPr>
          <a:xfrm>
            <a:off x="113825" y="463650"/>
            <a:ext cx="9030300" cy="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DAGs</a:t>
            </a:r>
            <a:endParaRPr sz="4000">
              <a:solidFill>
                <a:srgbClr val="000000"/>
              </a:solidFill>
            </a:endParaRPr>
          </a:p>
        </p:txBody>
      </p:sp>
      <p:pic>
        <p:nvPicPr>
          <p:cNvPr id="141" name="Google Shape;141;p18"/>
          <p:cNvPicPr preferRelativeResize="0"/>
          <p:nvPr/>
        </p:nvPicPr>
        <p:blipFill>
          <a:blip r:embed="rId5">
            <a:alphaModFix/>
          </a:blip>
          <a:stretch>
            <a:fillRect/>
          </a:stretch>
        </p:blipFill>
        <p:spPr>
          <a:xfrm>
            <a:off x="6495700" y="1813200"/>
            <a:ext cx="2115123" cy="2060650"/>
          </a:xfrm>
          <a:prstGeom prst="rect">
            <a:avLst/>
          </a:prstGeom>
          <a:noFill/>
          <a:ln>
            <a:noFill/>
          </a:ln>
        </p:spPr>
      </p:pic>
      <p:pic>
        <p:nvPicPr>
          <p:cNvPr id="142" name="Google Shape;142;p18"/>
          <p:cNvPicPr preferRelativeResize="0"/>
          <p:nvPr/>
        </p:nvPicPr>
        <p:blipFill>
          <a:blip r:embed="rId6">
            <a:alphaModFix/>
          </a:blip>
          <a:stretch>
            <a:fillRect/>
          </a:stretch>
        </p:blipFill>
        <p:spPr>
          <a:xfrm>
            <a:off x="416263" y="1456150"/>
            <a:ext cx="5296453" cy="2060650"/>
          </a:xfrm>
          <a:prstGeom prst="rect">
            <a:avLst/>
          </a:prstGeom>
          <a:noFill/>
          <a:ln>
            <a:noFill/>
          </a:ln>
        </p:spPr>
      </p:pic>
      <p:pic>
        <p:nvPicPr>
          <p:cNvPr id="143" name="Google Shape;143;p18"/>
          <p:cNvPicPr preferRelativeResize="0"/>
          <p:nvPr/>
        </p:nvPicPr>
        <p:blipFill>
          <a:blip r:embed="rId7">
            <a:alphaModFix/>
          </a:blip>
          <a:stretch>
            <a:fillRect/>
          </a:stretch>
        </p:blipFill>
        <p:spPr>
          <a:xfrm>
            <a:off x="2378750" y="3731125"/>
            <a:ext cx="1852175" cy="132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7" name="Shape 147"/>
        <p:cNvGrpSpPr/>
        <p:nvPr/>
      </p:nvGrpSpPr>
      <p:grpSpPr>
        <a:xfrm>
          <a:off x="0" y="0"/>
          <a:ext cx="0" cy="0"/>
          <a:chOff x="0" y="0"/>
          <a:chExt cx="0" cy="0"/>
        </a:xfrm>
      </p:grpSpPr>
      <p:sp>
        <p:nvSpPr>
          <p:cNvPr id="148" name="Google Shape;148;p19"/>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49" name="Google Shape;149;p19"/>
          <p:cNvSpPr txBox="1"/>
          <p:nvPr>
            <p:ph idx="4294967295" type="ctrTitle"/>
          </p:nvPr>
        </p:nvSpPr>
        <p:spPr>
          <a:xfrm>
            <a:off x="206375" y="537125"/>
            <a:ext cx="3389700" cy="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000">
                <a:solidFill>
                  <a:srgbClr val="000000"/>
                </a:solidFill>
              </a:rPr>
              <a:t>Dashboard</a:t>
            </a:r>
            <a:endParaRPr sz="4000">
              <a:solidFill>
                <a:srgbClr val="000000"/>
              </a:solidFill>
            </a:endParaRPr>
          </a:p>
        </p:txBody>
      </p:sp>
      <p:pic>
        <p:nvPicPr>
          <p:cNvPr id="150" name="Google Shape;150;p19"/>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51" name="Google Shape;151;p19"/>
          <p:cNvPicPr preferRelativeResize="0"/>
          <p:nvPr/>
        </p:nvPicPr>
        <p:blipFill>
          <a:blip r:embed="rId4">
            <a:alphaModFix/>
          </a:blip>
          <a:stretch>
            <a:fillRect/>
          </a:stretch>
        </p:blipFill>
        <p:spPr>
          <a:xfrm>
            <a:off x="7447412" y="4650788"/>
            <a:ext cx="1634775" cy="361225"/>
          </a:xfrm>
          <a:prstGeom prst="rect">
            <a:avLst/>
          </a:prstGeom>
          <a:noFill/>
          <a:ln>
            <a:noFill/>
          </a:ln>
        </p:spPr>
      </p:pic>
      <p:pic>
        <p:nvPicPr>
          <p:cNvPr id="152" name="Google Shape;152;p19"/>
          <p:cNvPicPr preferRelativeResize="0"/>
          <p:nvPr/>
        </p:nvPicPr>
        <p:blipFill>
          <a:blip r:embed="rId5">
            <a:alphaModFix/>
          </a:blip>
          <a:stretch>
            <a:fillRect/>
          </a:stretch>
        </p:blipFill>
        <p:spPr>
          <a:xfrm>
            <a:off x="512885" y="1282397"/>
            <a:ext cx="3998524" cy="3326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6" name="Shape 156"/>
        <p:cNvGrpSpPr/>
        <p:nvPr/>
      </p:nvGrpSpPr>
      <p:grpSpPr>
        <a:xfrm>
          <a:off x="0" y="0"/>
          <a:ext cx="0" cy="0"/>
          <a:chOff x="0" y="0"/>
          <a:chExt cx="0" cy="0"/>
        </a:xfrm>
      </p:grpSpPr>
      <p:sp>
        <p:nvSpPr>
          <p:cNvPr id="157" name="Google Shape;157;p20"/>
          <p:cNvSpPr txBox="1"/>
          <p:nvPr/>
        </p:nvSpPr>
        <p:spPr>
          <a:xfrm>
            <a:off x="840450" y="4461550"/>
            <a:ext cx="20028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58" name="Google Shape;158;p20"/>
          <p:cNvPicPr preferRelativeResize="0"/>
          <p:nvPr/>
        </p:nvPicPr>
        <p:blipFill>
          <a:blip r:embed="rId3">
            <a:alphaModFix/>
          </a:blip>
          <a:stretch>
            <a:fillRect/>
          </a:stretch>
        </p:blipFill>
        <p:spPr>
          <a:xfrm>
            <a:off x="69525" y="4608688"/>
            <a:ext cx="443350" cy="445400"/>
          </a:xfrm>
          <a:prstGeom prst="rect">
            <a:avLst/>
          </a:prstGeom>
          <a:noFill/>
          <a:ln>
            <a:noFill/>
          </a:ln>
        </p:spPr>
      </p:pic>
      <p:pic>
        <p:nvPicPr>
          <p:cNvPr id="159" name="Google Shape;159;p20"/>
          <p:cNvPicPr preferRelativeResize="0"/>
          <p:nvPr/>
        </p:nvPicPr>
        <p:blipFill>
          <a:blip r:embed="rId4">
            <a:alphaModFix/>
          </a:blip>
          <a:stretch>
            <a:fillRect/>
          </a:stretch>
        </p:blipFill>
        <p:spPr>
          <a:xfrm>
            <a:off x="7447412" y="4650788"/>
            <a:ext cx="1634775" cy="361225"/>
          </a:xfrm>
          <a:prstGeom prst="rect">
            <a:avLst/>
          </a:prstGeom>
          <a:noFill/>
          <a:ln>
            <a:noFill/>
          </a:ln>
        </p:spPr>
      </p:pic>
      <p:sp>
        <p:nvSpPr>
          <p:cNvPr id="160" name="Google Shape;160;p20"/>
          <p:cNvSpPr txBox="1"/>
          <p:nvPr>
            <p:ph idx="4294967295" type="ctrTitle"/>
          </p:nvPr>
        </p:nvSpPr>
        <p:spPr>
          <a:xfrm>
            <a:off x="1285550" y="2343825"/>
            <a:ext cx="6535800" cy="91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a:solidFill>
                  <a:srgbClr val="000000"/>
                </a:solidFill>
              </a:rPr>
              <a:t>¿Preguntas?</a:t>
            </a:r>
            <a:endParaRPr>
              <a:solidFill>
                <a:srgbClr val="000000"/>
              </a:solidFill>
            </a:endParaRPr>
          </a:p>
        </p:txBody>
      </p:sp>
      <p:sp>
        <p:nvSpPr>
          <p:cNvPr id="161" name="Google Shape;161;p20"/>
          <p:cNvSpPr txBox="1"/>
          <p:nvPr>
            <p:ph idx="4294967295" type="ctrTitle"/>
          </p:nvPr>
        </p:nvSpPr>
        <p:spPr>
          <a:xfrm>
            <a:off x="1322650" y="1887975"/>
            <a:ext cx="6535800" cy="91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4000">
                <a:solidFill>
                  <a:srgbClr val="000000"/>
                </a:solidFill>
              </a:rPr>
              <a:t>Gracias</a:t>
            </a:r>
            <a:endParaRPr sz="4000">
              <a:solidFill>
                <a:srgbClr val="000000"/>
              </a:solidFill>
            </a:endParaRPr>
          </a:p>
          <a:p>
            <a:pPr indent="0" lvl="0" marL="0" rtl="0" algn="ctr">
              <a:spcBef>
                <a:spcPts val="0"/>
              </a:spcBef>
              <a:spcAft>
                <a:spcPts val="0"/>
              </a:spcAft>
              <a:buSzPts val="990"/>
              <a:buNone/>
            </a:pPr>
            <a:r>
              <a:t/>
            </a:r>
            <a:endParaRPr sz="4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