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9" r:id="rId13"/>
    <p:sldId id="270" r:id="rId14"/>
    <p:sldId id="272" r:id="rId15"/>
    <p:sldId id="271" r:id="rId16"/>
    <p:sldId id="264" r:id="rId17"/>
    <p:sldId id="265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3349D-EB22-4CFE-9FC4-3EEE64F807FA}" type="datetimeFigureOut">
              <a:rPr lang="es-AR" smtClean="0"/>
              <a:t>4/6/2025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F8B53-5C33-47A6-923F-B84464BCF6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534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F8B53-5C33-47A6-923F-B84464BCF69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58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3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47E73-3D65-09AF-3FC7-984E0D17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16"/>
          <a:stretch>
            <a:fillRect/>
          </a:stretch>
        </p:blipFill>
        <p:spPr>
          <a:xfrm>
            <a:off x="3523485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48A67-C1D2-F06B-2AE6-1EB599544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408040"/>
            <a:ext cx="7174103" cy="2176826"/>
          </a:xfrm>
        </p:spPr>
        <p:txBody>
          <a:bodyPr anchor="b">
            <a:noAutofit/>
          </a:bodyPr>
          <a:lstStyle/>
          <a:p>
            <a:r>
              <a:rPr lang="es-AR" sz="6600" dirty="0">
                <a:solidFill>
                  <a:schemeClr val="bg1"/>
                </a:solidFill>
              </a:rPr>
              <a:t>Trabajo Práctico Integrador AySo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193EC-1197-2A6A-7970-DC2F15A7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208141"/>
          </a:xfrm>
        </p:spPr>
        <p:txBody>
          <a:bodyPr>
            <a:no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Virtualización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75DE0C-375A-2687-C3FD-72A84F2CC0DC}"/>
              </a:ext>
            </a:extLst>
          </p:cNvPr>
          <p:cNvSpPr txBox="1">
            <a:spLocks/>
          </p:cNvSpPr>
          <p:nvPr/>
        </p:nvSpPr>
        <p:spPr>
          <a:xfrm>
            <a:off x="396733" y="6232317"/>
            <a:ext cx="4831960" cy="366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b="1" dirty="0">
                <a:solidFill>
                  <a:schemeClr val="bg1"/>
                </a:solidFill>
              </a:rPr>
              <a:t>Marcos Glocker, Matias Giraldo</a:t>
            </a:r>
          </a:p>
        </p:txBody>
      </p:sp>
    </p:spTree>
    <p:extLst>
      <p:ext uri="{BB962C8B-B14F-4D97-AF65-F5344CB8AC3E}">
        <p14:creationId xmlns:p14="http://schemas.microsoft.com/office/powerpoint/2010/main" val="163750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FA846-8868-39C8-3A3C-0F7BD568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79C0E-0244-3AC7-DB76-D195546A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>
            <a:normAutofit/>
          </a:bodyPr>
          <a:lstStyle/>
          <a:p>
            <a:r>
              <a:rPr lang="es-AR" sz="3200" dirty="0"/>
              <a:t>Caso Práctico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293F03-36DE-946B-B995-9881A689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6" b="34846"/>
          <a:stretch>
            <a:fillRect/>
          </a:stretch>
        </p:blipFill>
        <p:spPr bwMode="auto">
          <a:xfrm>
            <a:off x="0" y="0"/>
            <a:ext cx="12191980" cy="39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CD40-4A53-B897-B778-F0FA8F7A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es-AR" dirty="0"/>
              <a:t>Asignamos los recursos de hardware que ocupará.</a:t>
            </a:r>
          </a:p>
          <a:p>
            <a:pPr marL="0" indent="0">
              <a:buNone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34822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9737DD-CA73-7098-82BA-34AEB9CE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6" name="!!Rectangle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555ECA-38BA-C459-18D7-57C7908F0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3" b="2920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8" name="Rectangle 7187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1E3-61A9-7C2B-4511-61DD59CA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8848"/>
            <a:ext cx="3538728" cy="1536192"/>
          </a:xfrm>
        </p:spPr>
        <p:txBody>
          <a:bodyPr>
            <a:normAutofit/>
          </a:bodyPr>
          <a:lstStyle/>
          <a:p>
            <a:r>
              <a:rPr lang="es-AR" sz="3200"/>
              <a:t>Caso Práctico</a:t>
            </a:r>
          </a:p>
        </p:txBody>
      </p: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92" name="Rectangle 7191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A924-9779-3E71-DE78-E553EDB0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8848"/>
            <a:ext cx="6007608" cy="1536192"/>
          </a:xfrm>
        </p:spPr>
        <p:txBody>
          <a:bodyPr anchor="ctr">
            <a:normAutofit/>
          </a:bodyPr>
          <a:lstStyle/>
          <a:p>
            <a:r>
              <a:rPr lang="es-MX" dirty="0"/>
              <a:t>Arrancamos la VM (Se copian archivos)</a:t>
            </a:r>
          </a:p>
          <a:p>
            <a:pPr marL="0" indent="0">
              <a:buNone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79554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F5B284-A38C-7EA5-F5FF-B586B568C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!!Rectangle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20F65CE-F673-B899-215B-85FA2BAE1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5" b="7114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2" name="Rectangle 8211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E02E6-7040-0C74-0069-7E9E9B5B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8848"/>
            <a:ext cx="3538728" cy="1536192"/>
          </a:xfrm>
        </p:spPr>
        <p:txBody>
          <a:bodyPr>
            <a:normAutofit/>
          </a:bodyPr>
          <a:lstStyle/>
          <a:p>
            <a:r>
              <a:rPr lang="es-AR" sz="3200"/>
              <a:t>Caso Práctico</a:t>
            </a:r>
          </a:p>
        </p:txBody>
      </p:sp>
      <p:sp>
        <p:nvSpPr>
          <p:cNvPr id="8214" name="Rectangle 8213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7CF2-1382-F681-1D8C-9CBCF892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8848"/>
            <a:ext cx="6007608" cy="1536192"/>
          </a:xfrm>
        </p:spPr>
        <p:txBody>
          <a:bodyPr anchor="ctr">
            <a:normAutofit/>
          </a:bodyPr>
          <a:lstStyle/>
          <a:p>
            <a:r>
              <a:rPr lang="es-AR" dirty="0"/>
              <a:t>Ingresamos a la consola (</a:t>
            </a:r>
            <a:r>
              <a:rPr lang="es-AR" dirty="0" err="1"/>
              <a:t>Ctrl</a:t>
            </a:r>
            <a:r>
              <a:rPr lang="es-AR" dirty="0"/>
              <a:t> + Alt + T)</a:t>
            </a:r>
          </a:p>
          <a:p>
            <a:pPr marL="0" indent="0">
              <a:buNone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30414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CCDEA-60B7-D79C-86A3-74AFCF9B0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50821-9CC7-F16B-23CE-8075191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>
            <a:normAutofit/>
          </a:bodyPr>
          <a:lstStyle/>
          <a:p>
            <a:r>
              <a:rPr lang="es-AR" sz="3200"/>
              <a:t>Caso Práctico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65699AF-7E1C-D13C-695A-8EC826DBF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99"/>
          <a:stretch>
            <a:fillRect/>
          </a:stretch>
        </p:blipFill>
        <p:spPr bwMode="auto">
          <a:xfrm>
            <a:off x="20" y="10"/>
            <a:ext cx="12191980" cy="39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7" name="Rectangle 922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D770-EB64-67C6-EF0E-00541A11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 lnSpcReduction="10000"/>
          </a:bodyPr>
          <a:lstStyle/>
          <a:p>
            <a:r>
              <a:rPr lang="es-AR" dirty="0"/>
              <a:t>Verificamos si tenemos Python instalado primero.</a:t>
            </a:r>
          </a:p>
          <a:p>
            <a:pPr marL="0" indent="0">
              <a:buNone/>
            </a:pPr>
            <a:br>
              <a:rPr lang="es-AR" sz="1800" dirty="0"/>
            </a:b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91770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36AA4-6501-A638-FA7B-FE247FE1D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4B523-0EE7-8F16-C29E-DBF66A91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es-AR" sz="3200"/>
              <a:t>Caso Práctico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C6117F0-3421-D4BD-70DF-9709F6C5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5898" y="549778"/>
            <a:ext cx="9651072" cy="352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C319-EF06-17E5-A2D7-778CE1313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s-AR" dirty="0"/>
              <a:t>Creamos el script</a:t>
            </a:r>
            <a:endParaRPr lang="es-AR" sz="18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3F30567-C41E-CBDE-410C-4B69AAD7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43" y="95396"/>
            <a:ext cx="10033381" cy="4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36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058A40-6A9F-84F8-A6F2-BC3FA63F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BF034-1E99-8A98-C6FC-0AEDA5FA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es-AR" sz="3200"/>
              <a:t>Caso Práctico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7F269C5-89F9-A7B9-689E-3B094A76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438742"/>
            <a:ext cx="11164824" cy="34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E03E-EC46-011D-B403-07EF438B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s-MX" dirty="0"/>
              <a:t>Lo ejecutamos e interactuamos con el:</a:t>
            </a:r>
          </a:p>
          <a:p>
            <a:pPr marL="0" indent="0">
              <a:buNone/>
            </a:pPr>
            <a:br>
              <a:rPr lang="es-AR" sz="1800" dirty="0"/>
            </a:b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23216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934F-6B5C-21C4-EACA-81D5A81A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Resultados obtenidos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2A02-F54F-CA11-6D93-23B625B8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98" y="2593493"/>
            <a:ext cx="9863327" cy="3903559"/>
          </a:xfrm>
        </p:spPr>
        <p:txBody>
          <a:bodyPr>
            <a:normAutofit fontScale="92500" lnSpcReduction="20000"/>
          </a:bodyPr>
          <a:lstStyle/>
          <a:p>
            <a:r>
              <a:rPr lang="es-AR" sz="3200" b="1" dirty="0"/>
              <a:t>Instalación y configuración una VM</a:t>
            </a:r>
          </a:p>
          <a:p>
            <a:endParaRPr lang="es-AR" sz="3200" b="1" dirty="0"/>
          </a:p>
          <a:p>
            <a:r>
              <a:rPr lang="es-AR" sz="3200" b="1" dirty="0"/>
              <a:t>Simulación un entorno de trabajo aislado</a:t>
            </a:r>
          </a:p>
          <a:p>
            <a:endParaRPr lang="es-AR" sz="3200" b="1" dirty="0"/>
          </a:p>
          <a:p>
            <a:r>
              <a:rPr lang="es-AR" sz="3200" b="1" dirty="0"/>
              <a:t>Utilización de la consola y comandos</a:t>
            </a:r>
          </a:p>
          <a:p>
            <a:endParaRPr lang="es-AR" sz="3200" b="1" dirty="0"/>
          </a:p>
          <a:p>
            <a:r>
              <a:rPr lang="es-AR" sz="3200" b="1" dirty="0"/>
              <a:t>Creación y Ejecución del programa en Python</a:t>
            </a:r>
          </a:p>
          <a:p>
            <a:endParaRPr lang="es-AR" dirty="0"/>
          </a:p>
        </p:txBody>
      </p:sp>
      <p:pic>
        <p:nvPicPr>
          <p:cNvPr id="1030" name="Picture 6" descr="✔️ Marca De Verificación Emoji: Significado y Uso">
            <a:extLst>
              <a:ext uri="{FF2B5EF4-FFF2-40B4-BE49-F238E27FC236}">
                <a16:creationId xmlns:a16="http://schemas.microsoft.com/office/drawing/2014/main" id="{83B09F1A-C0FF-FB6E-CC4B-06E1D0A8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07" y="2272038"/>
            <a:ext cx="1090863" cy="103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✔️ Marca De Verificación Emoji: Significado y Uso">
            <a:extLst>
              <a:ext uri="{FF2B5EF4-FFF2-40B4-BE49-F238E27FC236}">
                <a16:creationId xmlns:a16="http://schemas.microsoft.com/office/drawing/2014/main" id="{3C70212B-11BC-034D-00E8-36E13BB6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657" y="3231341"/>
            <a:ext cx="1090863" cy="103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✔️ Marca De Verificación Emoji: Significado y Uso">
            <a:extLst>
              <a:ext uri="{FF2B5EF4-FFF2-40B4-BE49-F238E27FC236}">
                <a16:creationId xmlns:a16="http://schemas.microsoft.com/office/drawing/2014/main" id="{747870BD-E8C4-24AE-A8C4-4A5E977E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13" y="4431276"/>
            <a:ext cx="1090863" cy="103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✔️ Marca De Verificación Emoji: Significado y Uso">
            <a:extLst>
              <a:ext uri="{FF2B5EF4-FFF2-40B4-BE49-F238E27FC236}">
                <a16:creationId xmlns:a16="http://schemas.microsoft.com/office/drawing/2014/main" id="{2CA51E76-C48A-C7F7-C99F-0B64EEEFE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08" y="5470484"/>
            <a:ext cx="1090863" cy="103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8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54D6-C8B1-6D47-7564-8625BDE5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0823-7D94-73CC-62F1-E6BBF71E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2478023"/>
            <a:ext cx="10513675" cy="4115281"/>
          </a:xfrm>
        </p:spPr>
        <p:txBody>
          <a:bodyPr>
            <a:normAutofit/>
          </a:bodyPr>
          <a:lstStyle/>
          <a:p>
            <a:r>
              <a:rPr lang="es-AR" sz="3200" b="1" dirty="0"/>
              <a:t>Aprendimos a instalar y configurar una VM</a:t>
            </a:r>
          </a:p>
          <a:p>
            <a:r>
              <a:rPr lang="es-AR" sz="3200" b="1" dirty="0"/>
              <a:t>Comprendimos los conceptos de Virtualización</a:t>
            </a:r>
          </a:p>
          <a:p>
            <a:r>
              <a:rPr lang="es-MX" sz="3200" b="1" dirty="0"/>
              <a:t>Importancia de las VMs</a:t>
            </a:r>
          </a:p>
          <a:p>
            <a:r>
              <a:rPr lang="es-MX" sz="3200" b="1" dirty="0"/>
              <a:t>Mejora: crear entorno en docker y comparar el rendimiento con una VM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319721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5E71-96FD-10E2-9EF0-5E53AF3E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5046-C8FE-B5A5-6104-62A7EC43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3"/>
            <a:ext cx="10306411" cy="4115281"/>
          </a:xfrm>
        </p:spPr>
        <p:txBody>
          <a:bodyPr>
            <a:noAutofit/>
          </a:bodyPr>
          <a:lstStyle/>
          <a:p>
            <a:r>
              <a:rPr lang="es-MX" sz="2800" b="1" dirty="0"/>
              <a:t>Virtualización</a:t>
            </a:r>
            <a:r>
              <a:rPr lang="es-MX" sz="2800" dirty="0"/>
              <a:t>: técnica que permite ejecutar múltiples sistemas operativos en una misma máquina.</a:t>
            </a:r>
          </a:p>
          <a:p>
            <a:r>
              <a:rPr lang="es-MX" sz="2800" b="1" dirty="0"/>
              <a:t>Relevancia</a:t>
            </a:r>
            <a:r>
              <a:rPr lang="es-MX" sz="2800" dirty="0"/>
              <a:t>: ahorro de recursos, pruebas, y entornos aislados para desarrollo.</a:t>
            </a:r>
          </a:p>
          <a:p>
            <a:r>
              <a:rPr lang="es-MX" sz="2800" b="1" dirty="0"/>
              <a:t>Objetivo del TP</a:t>
            </a:r>
            <a:r>
              <a:rPr lang="es-MX" sz="2800" dirty="0"/>
              <a:t>: comprender conceptos básicos y ejecutar una VM con Ubuntu que permita correr un programa en Python.</a:t>
            </a:r>
          </a:p>
        </p:txBody>
      </p:sp>
    </p:spTree>
    <p:extLst>
      <p:ext uri="{BB962C8B-B14F-4D97-AF65-F5344CB8AC3E}">
        <p14:creationId xmlns:p14="http://schemas.microsoft.com/office/powerpoint/2010/main" val="323817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D62E-0E6F-584B-E8D9-95589145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Marco Teórico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1607-5C05-D952-ECE0-6742B9DB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88" y="2466512"/>
            <a:ext cx="2558076" cy="6822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800" b="1" dirty="0"/>
              <a:t>Virtualización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48B27-1540-3305-C518-6C41FB5A3097}"/>
              </a:ext>
            </a:extLst>
          </p:cNvPr>
          <p:cNvSpPr txBox="1">
            <a:spLocks/>
          </p:cNvSpPr>
          <p:nvPr/>
        </p:nvSpPr>
        <p:spPr>
          <a:xfrm>
            <a:off x="112294" y="5205664"/>
            <a:ext cx="2807369" cy="1049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600" b="1" dirty="0"/>
              <a:t>Beneficios de la virtualización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866A5F-1FFB-711F-FEFD-F8A5A272EBF2}"/>
              </a:ext>
            </a:extLst>
          </p:cNvPr>
          <p:cNvSpPr txBox="1">
            <a:spLocks/>
          </p:cNvSpPr>
          <p:nvPr/>
        </p:nvSpPr>
        <p:spPr>
          <a:xfrm>
            <a:off x="265336" y="3545943"/>
            <a:ext cx="2919024" cy="1049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800" b="1" dirty="0"/>
              <a:t>Tipos de Virtualización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3695A66-5A8E-8886-270B-455D2BA2DE57}"/>
              </a:ext>
            </a:extLst>
          </p:cNvPr>
          <p:cNvSpPr/>
          <p:nvPr/>
        </p:nvSpPr>
        <p:spPr>
          <a:xfrm>
            <a:off x="2919664" y="2540927"/>
            <a:ext cx="3801980" cy="51041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09F30F51-1DE2-5627-B912-473ED26E7EA4}"/>
              </a:ext>
            </a:extLst>
          </p:cNvPr>
          <p:cNvSpPr/>
          <p:nvPr/>
        </p:nvSpPr>
        <p:spPr>
          <a:xfrm>
            <a:off x="2919663" y="5305388"/>
            <a:ext cx="1443790" cy="53396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4BEA029-AC46-FC16-5642-DBAF7F7EF94F}"/>
              </a:ext>
            </a:extLst>
          </p:cNvPr>
          <p:cNvSpPr/>
          <p:nvPr/>
        </p:nvSpPr>
        <p:spPr>
          <a:xfrm>
            <a:off x="2919663" y="3781050"/>
            <a:ext cx="2662990" cy="53396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3BADD5-49A6-F974-77B7-CE6DD2E72300}"/>
              </a:ext>
            </a:extLst>
          </p:cNvPr>
          <p:cNvSpPr txBox="1">
            <a:spLocks/>
          </p:cNvSpPr>
          <p:nvPr/>
        </p:nvSpPr>
        <p:spPr>
          <a:xfrm>
            <a:off x="6721644" y="2379646"/>
            <a:ext cx="5108768" cy="856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000" b="1" dirty="0"/>
              <a:t>Tecnología que crea representaciones virtuales de recursos informáticos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0A9E4D-FE94-81FB-47AE-B602AD88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51" y="3212626"/>
            <a:ext cx="3846766" cy="187529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9F771A-9829-FFF0-4053-072C4665BAC8}"/>
              </a:ext>
            </a:extLst>
          </p:cNvPr>
          <p:cNvSpPr txBox="1">
            <a:spLocks/>
          </p:cNvSpPr>
          <p:nvPr/>
        </p:nvSpPr>
        <p:spPr>
          <a:xfrm>
            <a:off x="4379493" y="5104179"/>
            <a:ext cx="3978443" cy="138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/>
              <a:t>Sus beneficios son la eficiencia, flexibilidad, ahorro de costos y escalabilidad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7571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9A36-580F-8720-BD35-A37E8E1F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Marco Teórico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DFA4F9-5F43-892A-B09B-0407654DF64E}"/>
              </a:ext>
            </a:extLst>
          </p:cNvPr>
          <p:cNvSpPr txBox="1">
            <a:spLocks/>
          </p:cNvSpPr>
          <p:nvPr/>
        </p:nvSpPr>
        <p:spPr>
          <a:xfrm>
            <a:off x="602221" y="2299153"/>
            <a:ext cx="2237232" cy="682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b="1" dirty="0"/>
              <a:t>Máquina Virtual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82A20-5D89-7131-0633-8F5F0422BF2C}"/>
              </a:ext>
            </a:extLst>
          </p:cNvPr>
          <p:cNvSpPr txBox="1"/>
          <p:nvPr/>
        </p:nvSpPr>
        <p:spPr>
          <a:xfrm>
            <a:off x="602221" y="3552361"/>
            <a:ext cx="2919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/>
              <a:t>VirtualBox</a:t>
            </a:r>
            <a:endParaRPr lang="es-A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074BF-1815-19DB-4124-FC0EF0B95A86}"/>
              </a:ext>
            </a:extLst>
          </p:cNvPr>
          <p:cNvSpPr txBox="1"/>
          <p:nvPr/>
        </p:nvSpPr>
        <p:spPr>
          <a:xfrm>
            <a:off x="602220" y="4760453"/>
            <a:ext cx="2919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/>
              <a:t>Hipervisores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5F73A8F-2AD7-A9C8-22F7-63AB422E0BE0}"/>
              </a:ext>
            </a:extLst>
          </p:cNvPr>
          <p:cNvSpPr/>
          <p:nvPr/>
        </p:nvSpPr>
        <p:spPr>
          <a:xfrm>
            <a:off x="2983832" y="2233961"/>
            <a:ext cx="3801980" cy="51041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D0AD0F04-3CA5-DDF9-68AB-5A6C9DD6F94A}"/>
              </a:ext>
            </a:extLst>
          </p:cNvPr>
          <p:cNvSpPr/>
          <p:nvPr/>
        </p:nvSpPr>
        <p:spPr>
          <a:xfrm>
            <a:off x="2679032" y="3552361"/>
            <a:ext cx="3801980" cy="51041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FDE76DC-AC0B-43B7-6E03-05F4BEE2DF9C}"/>
              </a:ext>
            </a:extLst>
          </p:cNvPr>
          <p:cNvSpPr/>
          <p:nvPr/>
        </p:nvSpPr>
        <p:spPr>
          <a:xfrm>
            <a:off x="2550695" y="4805569"/>
            <a:ext cx="3801980" cy="51041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9BDF5F-794C-D7C5-71C7-6B0E3733B62C}"/>
              </a:ext>
            </a:extLst>
          </p:cNvPr>
          <p:cNvSpPr txBox="1">
            <a:spLocks/>
          </p:cNvSpPr>
          <p:nvPr/>
        </p:nvSpPr>
        <p:spPr>
          <a:xfrm>
            <a:off x="6930191" y="2060644"/>
            <a:ext cx="4049991" cy="1159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b="1" dirty="0"/>
              <a:t>Es un entorno virtual que simula a una computadora física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F953AE3-1D3F-9D9E-C5CD-86D86A365E0C}"/>
              </a:ext>
            </a:extLst>
          </p:cNvPr>
          <p:cNvSpPr txBox="1">
            <a:spLocks/>
          </p:cNvSpPr>
          <p:nvPr/>
        </p:nvSpPr>
        <p:spPr>
          <a:xfrm>
            <a:off x="6785812" y="3429000"/>
            <a:ext cx="4049991" cy="1159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b="1" dirty="0"/>
              <a:t>software de virtualización multiplataforma de código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F13E94-0C2C-B294-0214-99C7352E4970}"/>
              </a:ext>
            </a:extLst>
          </p:cNvPr>
          <p:cNvSpPr txBox="1">
            <a:spLocks/>
          </p:cNvSpPr>
          <p:nvPr/>
        </p:nvSpPr>
        <p:spPr>
          <a:xfrm>
            <a:off x="6785812" y="4521321"/>
            <a:ext cx="4049991" cy="1159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software responsable de crear y gestionar máquinas virtuales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97025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994D-02B2-E4C4-A840-34418D9C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Marco Teórico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69CF-EFC3-463D-76D7-962580AB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5" y="2381771"/>
            <a:ext cx="3304673" cy="3694176"/>
          </a:xfrm>
        </p:spPr>
        <p:txBody>
          <a:bodyPr/>
          <a:lstStyle/>
          <a:p>
            <a:r>
              <a:rPr lang="es-AR" b="1" dirty="0"/>
              <a:t>Docker</a:t>
            </a:r>
          </a:p>
          <a:p>
            <a:r>
              <a:rPr lang="es-AR" b="1" dirty="0"/>
              <a:t>Contenedor</a:t>
            </a:r>
          </a:p>
          <a:p>
            <a:r>
              <a:rPr lang="es-AR" b="1" dirty="0"/>
              <a:t>Imagen</a:t>
            </a:r>
          </a:p>
          <a:p>
            <a:r>
              <a:rPr lang="es-AR" b="1" dirty="0"/>
              <a:t>Volumen</a:t>
            </a:r>
          </a:p>
          <a:p>
            <a:r>
              <a:rPr lang="es-AR" b="1" dirty="0"/>
              <a:t>Docker</a:t>
            </a:r>
            <a:r>
              <a:rPr lang="es-AR" dirty="0"/>
              <a:t> </a:t>
            </a:r>
            <a:r>
              <a:rPr lang="es-AR" b="1" dirty="0"/>
              <a:t>compuse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8D0598-4627-8A3E-CF66-64E40F5967FD}"/>
              </a:ext>
            </a:extLst>
          </p:cNvPr>
          <p:cNvSpPr txBox="1">
            <a:spLocks/>
          </p:cNvSpPr>
          <p:nvPr/>
        </p:nvSpPr>
        <p:spPr>
          <a:xfrm>
            <a:off x="4042611" y="2526471"/>
            <a:ext cx="8149389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dirty="0"/>
              <a:t>Tecnología de organización en contenedores</a:t>
            </a:r>
            <a:endParaRPr lang="es-AR" sz="2000" dirty="0"/>
          </a:p>
          <a:p>
            <a:pPr marL="0" indent="0">
              <a:buNone/>
            </a:pPr>
            <a:r>
              <a:rPr lang="es-MX" sz="2000" dirty="0"/>
              <a:t>Software que agrupa el código de una aplicación…</a:t>
            </a:r>
            <a:endParaRPr lang="es-AR" sz="2000" dirty="0"/>
          </a:p>
          <a:p>
            <a:pPr marL="0" indent="0">
              <a:buNone/>
            </a:pPr>
            <a:r>
              <a:rPr lang="es-MX" sz="2000" dirty="0"/>
              <a:t>Plantilla de solo lectura que contiene el sistema de archivos…</a:t>
            </a:r>
            <a:endParaRPr lang="es-AR" sz="2000" dirty="0"/>
          </a:p>
          <a:p>
            <a:pPr marL="0" indent="0">
              <a:buNone/>
            </a:pPr>
            <a:r>
              <a:rPr lang="es-AR" sz="2000" dirty="0"/>
              <a:t>Sistema de almacenamiento</a:t>
            </a:r>
          </a:p>
          <a:p>
            <a:pPr marL="0" indent="0">
              <a:buNone/>
            </a:pPr>
            <a:r>
              <a:rPr lang="es-AR" sz="2000" dirty="0"/>
              <a:t> herramienta versátil que permite </a:t>
            </a:r>
            <a:r>
              <a:rPr lang="es-MX" sz="2000" dirty="0"/>
              <a:t>definir y gestionar aplicaciones multi-contenedor</a:t>
            </a:r>
            <a:endParaRPr lang="es-AR" sz="2000" dirty="0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80E78BC-6A83-B856-8D85-37004639CD9B}"/>
              </a:ext>
            </a:extLst>
          </p:cNvPr>
          <p:cNvSpPr/>
          <p:nvPr/>
        </p:nvSpPr>
        <p:spPr>
          <a:xfrm>
            <a:off x="1818934" y="2502772"/>
            <a:ext cx="1876926" cy="29251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26BDFD-DAE8-582C-58B5-712891B31023}"/>
              </a:ext>
            </a:extLst>
          </p:cNvPr>
          <p:cNvSpPr/>
          <p:nvPr/>
        </p:nvSpPr>
        <p:spPr>
          <a:xfrm>
            <a:off x="2449067" y="3034127"/>
            <a:ext cx="1291389" cy="29251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A40DC14C-2F09-3625-5A0A-7118D0A92CAE}"/>
              </a:ext>
            </a:extLst>
          </p:cNvPr>
          <p:cNvSpPr/>
          <p:nvPr/>
        </p:nvSpPr>
        <p:spPr>
          <a:xfrm>
            <a:off x="1785004" y="3547942"/>
            <a:ext cx="1944785" cy="29251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35EB171-3B88-D3BD-497C-38228DAC6111}"/>
              </a:ext>
            </a:extLst>
          </p:cNvPr>
          <p:cNvSpPr/>
          <p:nvPr/>
        </p:nvSpPr>
        <p:spPr>
          <a:xfrm>
            <a:off x="1982405" y="3999362"/>
            <a:ext cx="1781314" cy="29251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B066CC5-F088-1A9E-30D0-FC32369F9D59}"/>
              </a:ext>
            </a:extLst>
          </p:cNvPr>
          <p:cNvSpPr/>
          <p:nvPr/>
        </p:nvSpPr>
        <p:spPr>
          <a:xfrm>
            <a:off x="3118024" y="4578269"/>
            <a:ext cx="812292" cy="29251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786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A1CED-301E-E15E-920D-712F9AF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>
            <a:normAutofit/>
          </a:bodyPr>
          <a:lstStyle/>
          <a:p>
            <a:r>
              <a:rPr lang="es-AR" sz="3200"/>
              <a:t>Caso Práctico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FFBD6B3-BAE1-79FD-02CA-9C2F7E32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3"/>
          <a:stretch>
            <a:fillRect/>
          </a:stretch>
        </p:blipFill>
        <p:spPr bwMode="auto">
          <a:xfrm>
            <a:off x="20" y="10"/>
            <a:ext cx="12191980" cy="39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Rectangle 2073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6FC-74EA-58F0-FB15-19466F0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es-AR" dirty="0"/>
              <a:t>Abrimos VirtualBox y creamos una nueva VM</a:t>
            </a:r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87287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3F32C-5657-3A69-9D7B-CD730E67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>
            <a:normAutofit/>
          </a:bodyPr>
          <a:lstStyle/>
          <a:p>
            <a:r>
              <a:rPr lang="es-AR" sz="3200"/>
              <a:t>Caso Práctico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F7508D-FD87-2FB1-426C-B35FE60F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5" r="2" b="34973"/>
          <a:stretch>
            <a:fillRect/>
          </a:stretch>
        </p:blipFill>
        <p:spPr bwMode="auto">
          <a:xfrm>
            <a:off x="20" y="10"/>
            <a:ext cx="12191980" cy="39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Rectangle 3095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1BBD-F37A-84EC-CBDA-A92C99F2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 fontScale="92500"/>
          </a:bodyPr>
          <a:lstStyle/>
          <a:p>
            <a:r>
              <a:rPr lang="es-MX" dirty="0"/>
              <a:t>Le asignamos nombre, la dirección donde se guardará y la imagen ISO (Ubuntu).</a:t>
            </a:r>
          </a:p>
          <a:p>
            <a:pPr marL="0" indent="0">
              <a:buNone/>
            </a:pPr>
            <a:br>
              <a:rPr lang="es-MX" sz="1800" dirty="0"/>
            </a:b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60591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42335-74C2-6AEE-1078-54C30753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>
            <a:normAutofit/>
          </a:bodyPr>
          <a:lstStyle/>
          <a:p>
            <a:r>
              <a:rPr lang="es-AR" sz="3200"/>
              <a:t>Caso Práctico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3F82C8-45E2-967D-A2FF-B1EBFCF1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5838"/>
          <a:stretch>
            <a:fillRect/>
          </a:stretch>
        </p:blipFill>
        <p:spPr bwMode="auto">
          <a:xfrm>
            <a:off x="20" y="10"/>
            <a:ext cx="12191980" cy="39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89E8-7219-1D45-1AD3-F63BBC4DA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es-MX" dirty="0"/>
              <a:t>Asignamos un nombre de usuario y contraseña.</a:t>
            </a:r>
          </a:p>
          <a:p>
            <a:pPr marL="0" indent="0">
              <a:buNone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08504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CBDE4-400D-703E-6C33-E334393E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A3667-B879-4E46-5C43-A7C8B9DF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>
            <a:normAutofit/>
          </a:bodyPr>
          <a:lstStyle/>
          <a:p>
            <a:r>
              <a:rPr lang="es-AR" sz="3200"/>
              <a:t>Caso Práctico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715DAC-0D1D-7E47-5160-2DFAA75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8" r="-2" b="32963"/>
          <a:stretch>
            <a:fillRect/>
          </a:stretch>
        </p:blipFill>
        <p:spPr bwMode="auto">
          <a:xfrm>
            <a:off x="20" y="10"/>
            <a:ext cx="12191980" cy="39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Rectangle 615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58FE-13AB-B1DB-EC7C-3A67AC72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es-MX" dirty="0"/>
              <a:t>Y asignamos el almacenamiento que dispondrá la VM.</a:t>
            </a:r>
          </a:p>
          <a:p>
            <a:pPr marL="0" indent="0">
              <a:buNone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7651019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331</Words>
  <Application>Microsoft Office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Neue Haas Grotesk Text Pro</vt:lpstr>
      <vt:lpstr>AccentBoxVTI</vt:lpstr>
      <vt:lpstr>Trabajo Práctico Integrador AySo</vt:lpstr>
      <vt:lpstr>Introducción</vt:lpstr>
      <vt:lpstr>Marco Teórico</vt:lpstr>
      <vt:lpstr>Marco Teórico </vt:lpstr>
      <vt:lpstr>Marco Teórico</vt:lpstr>
      <vt:lpstr>Caso Práctico</vt:lpstr>
      <vt:lpstr>Caso Práctico</vt:lpstr>
      <vt:lpstr>Caso Práctico</vt:lpstr>
      <vt:lpstr>Caso Práctico</vt:lpstr>
      <vt:lpstr>Caso Práctico</vt:lpstr>
      <vt:lpstr>Caso Práctico</vt:lpstr>
      <vt:lpstr>Caso Práctico</vt:lpstr>
      <vt:lpstr>Caso Práctico</vt:lpstr>
      <vt:lpstr>Caso Práctico</vt:lpstr>
      <vt:lpstr>Caso Práctico</vt:lpstr>
      <vt:lpstr>Resultados obtenidos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Giraldo</dc:creator>
  <cp:lastModifiedBy>Matias Giraldo</cp:lastModifiedBy>
  <cp:revision>2</cp:revision>
  <dcterms:created xsi:type="dcterms:W3CDTF">2025-06-04T19:47:31Z</dcterms:created>
  <dcterms:modified xsi:type="dcterms:W3CDTF">2025-06-04T21:26:02Z</dcterms:modified>
</cp:coreProperties>
</file>