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GRN3LDRsgQ+ODNOBEzDcJU7Y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384f66978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384f6697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384f66978_3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5384f66978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384f66978_3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384f66978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84f6697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5384f6697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84f6697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384f669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384f6697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384f669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384f6697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5384f669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384f66978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5384f669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384f66978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5384f6697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384f66978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5384f6697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JULI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384f66978_3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384f6697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JULI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384f66978_3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5384f66978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MATI</a:t>
            </a:r>
            <a:br>
              <a:rPr lang="en"/>
            </a:br>
            <a:r>
              <a:rPr lang="en"/>
              <a:t>Elegir el modelo con mejor performance(features y lasso/ridge)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JUANI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b5cc025b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9b5cc02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JUANI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5cc025b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9b5cc025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JUANI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5cc025b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b5cc025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JUANI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hyperlink" Target="https://www.emojimore.com/es/superindice-dos/" TargetMode="External"/><Relationship Id="rId5" Type="http://schemas.openxmlformats.org/officeDocument/2006/relationships/hyperlink" Target="https://www.emojimore.com/es/superindice-dos/" TargetMode="External"/><Relationship Id="rId6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9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13.jpg"/><Relationship Id="rId7" Type="http://schemas.openxmlformats.org/officeDocument/2006/relationships/image" Target="../media/image17.jpg"/><Relationship Id="rId8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3011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/>
          <p:nvPr/>
        </p:nvSpPr>
        <p:spPr>
          <a:xfrm>
            <a:off x="3034091" y="165590"/>
            <a:ext cx="5916000" cy="1969801"/>
          </a:xfrm>
          <a:prstGeom prst="rect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955909" y="455870"/>
            <a:ext cx="5916000" cy="1969801"/>
          </a:xfrm>
          <a:prstGeom prst="rect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400391" y="779270"/>
            <a:ext cx="51393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Properati</a:t>
            </a:r>
            <a:endParaRPr b="1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drawing, food&#10;&#10;Description automatically generated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475" y="4575373"/>
            <a:ext cx="1848616" cy="55473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25582" y="3025945"/>
            <a:ext cx="4710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Equipo Nro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“Lxs Data Masters”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n que contiene reloj, dibujo, señal&#10;&#10;Descripción generada automáticamente"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4673" y="303434"/>
            <a:ext cx="1473200" cy="145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84f66978_3_0"/>
          <p:cNvSpPr txBox="1"/>
          <p:nvPr/>
        </p:nvSpPr>
        <p:spPr>
          <a:xfrm>
            <a:off x="3061600" y="229575"/>
            <a:ext cx="3580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CABA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5384f66978_3_0"/>
          <p:cNvSpPr txBox="1"/>
          <p:nvPr/>
        </p:nvSpPr>
        <p:spPr>
          <a:xfrm>
            <a:off x="588600" y="2069455"/>
            <a:ext cx="41673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5384f66978_3_0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5384f66978_3_0"/>
          <p:cNvSpPr/>
          <p:nvPr/>
        </p:nvSpPr>
        <p:spPr>
          <a:xfrm>
            <a:off x="5908800" y="4873922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384f66978_3_0"/>
          <p:cNvSpPr txBox="1"/>
          <p:nvPr/>
        </p:nvSpPr>
        <p:spPr>
          <a:xfrm>
            <a:off x="266550" y="3597575"/>
            <a:ext cx="7391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Rellenamos valores vacíos en: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(1) Superficie total en m2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(2) Ambientes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(3) Precio por m2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g5384f66978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00" y="794476"/>
            <a:ext cx="2554599" cy="26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5384f66978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875" y="686475"/>
            <a:ext cx="4530124" cy="40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5384f66978_3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100" y="1016025"/>
            <a:ext cx="4033775" cy="375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5384f66978_3_32"/>
          <p:cNvSpPr/>
          <p:nvPr/>
        </p:nvSpPr>
        <p:spPr>
          <a:xfrm>
            <a:off x="219916" y="3334100"/>
            <a:ext cx="1680300" cy="1680900"/>
          </a:xfrm>
          <a:prstGeom prst="ellipse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5384f66978_3_32"/>
          <p:cNvSpPr txBox="1"/>
          <p:nvPr/>
        </p:nvSpPr>
        <p:spPr>
          <a:xfrm>
            <a:off x="-160092" y="5209292"/>
            <a:ext cx="24402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5384f66978_3_32"/>
          <p:cNvSpPr txBox="1"/>
          <p:nvPr/>
        </p:nvSpPr>
        <p:spPr>
          <a:xfrm>
            <a:off x="-199670" y="3944600"/>
            <a:ext cx="2576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R2: 0.49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g5384f66978_3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259" y="4492436"/>
            <a:ext cx="535823" cy="51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384f66978_3_32"/>
          <p:cNvSpPr txBox="1"/>
          <p:nvPr/>
        </p:nvSpPr>
        <p:spPr>
          <a:xfrm>
            <a:off x="424050" y="4426506"/>
            <a:ext cx="1272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5384f66978_3_32"/>
          <p:cNvSpPr txBox="1"/>
          <p:nvPr/>
        </p:nvSpPr>
        <p:spPr>
          <a:xfrm>
            <a:off x="571500" y="422400"/>
            <a:ext cx="5057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Regresión lineal CABA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g5384f66978_3_32" title="Points scored"/>
          <p:cNvPicPr preferRelativeResize="0"/>
          <p:nvPr/>
        </p:nvPicPr>
        <p:blipFill rotWithShape="1">
          <a:blip r:embed="rId6">
            <a:alphaModFix/>
          </a:blip>
          <a:srcRect b="-80130" l="-171940" r="171939" t="80130"/>
          <a:stretch/>
        </p:blipFill>
        <p:spPr>
          <a:xfrm>
            <a:off x="-1430450" y="3494618"/>
            <a:ext cx="1902219" cy="11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5384f66978_3_32"/>
          <p:cNvSpPr txBox="1"/>
          <p:nvPr/>
        </p:nvSpPr>
        <p:spPr>
          <a:xfrm>
            <a:off x="6086400" y="516850"/>
            <a:ext cx="32406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95%</a:t>
            </a: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datos CABA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0" i="0" sz="1600" u="sng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Tipo propiedad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Superficie total m2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Ambientes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Parrilla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Cochera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Gimnasio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Pileta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Barrios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Comuna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Estado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1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Superficie al cuadrado</a:t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84f66978_3_47"/>
          <p:cNvSpPr/>
          <p:nvPr/>
        </p:nvSpPr>
        <p:spPr>
          <a:xfrm>
            <a:off x="1075544" y="1326875"/>
            <a:ext cx="2216100" cy="2202300"/>
          </a:xfrm>
          <a:prstGeom prst="ellipse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384f66978_3_47"/>
          <p:cNvSpPr txBox="1"/>
          <p:nvPr/>
        </p:nvSpPr>
        <p:spPr>
          <a:xfrm>
            <a:off x="-2135942" y="5130892"/>
            <a:ext cx="24402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5384f66978_3_47"/>
          <p:cNvSpPr txBox="1"/>
          <p:nvPr/>
        </p:nvSpPr>
        <p:spPr>
          <a:xfrm>
            <a:off x="522178" y="2126747"/>
            <a:ext cx="3397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R2: 0.48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g5384f66978_3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2446" y="2844516"/>
            <a:ext cx="706665" cy="6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5384f66978_3_47"/>
          <p:cNvSpPr txBox="1"/>
          <p:nvPr/>
        </p:nvSpPr>
        <p:spPr>
          <a:xfrm>
            <a:off x="1344765" y="2758136"/>
            <a:ext cx="1677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5384f66978_3_47"/>
          <p:cNvSpPr txBox="1"/>
          <p:nvPr/>
        </p:nvSpPr>
        <p:spPr>
          <a:xfrm>
            <a:off x="2816325" y="205575"/>
            <a:ext cx="7679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g5384f66978_3_47" title="Points scored"/>
          <p:cNvPicPr preferRelativeResize="0"/>
          <p:nvPr/>
        </p:nvPicPr>
        <p:blipFill rotWithShape="1">
          <a:blip r:embed="rId5">
            <a:alphaModFix/>
          </a:blip>
          <a:srcRect b="-80130" l="-171940" r="171939" t="80130"/>
          <a:stretch/>
        </p:blipFill>
        <p:spPr>
          <a:xfrm>
            <a:off x="-1101025" y="1537184"/>
            <a:ext cx="2508723" cy="1541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5384f66978_3_47"/>
          <p:cNvSpPr txBox="1"/>
          <p:nvPr/>
        </p:nvSpPr>
        <p:spPr>
          <a:xfrm>
            <a:off x="-1101025" y="3669025"/>
            <a:ext cx="69186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a regresión lineal múltiple</a:t>
            </a:r>
            <a:endParaRPr b="0" i="0" sz="19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llega a overfittear</a:t>
            </a:r>
            <a:endParaRPr b="0" i="0" sz="19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Modelo </a:t>
            </a:r>
            <a:r>
              <a:rPr b="1" i="0" lang="en" sz="1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endParaRPr b="1" i="0" sz="19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5384f66978_3_47"/>
          <p:cNvSpPr/>
          <p:nvPr/>
        </p:nvSpPr>
        <p:spPr>
          <a:xfrm>
            <a:off x="5719080" y="1337200"/>
            <a:ext cx="2292000" cy="2259300"/>
          </a:xfrm>
          <a:prstGeom prst="ellipse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5384f66978_3_47"/>
          <p:cNvSpPr txBox="1"/>
          <p:nvPr/>
        </p:nvSpPr>
        <p:spPr>
          <a:xfrm>
            <a:off x="5146862" y="2157828"/>
            <a:ext cx="351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R2: 0.53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5384f66978_3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40" y="2894224"/>
            <a:ext cx="730738" cy="69274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5384f66978_3_47"/>
          <p:cNvSpPr txBox="1"/>
          <p:nvPr/>
        </p:nvSpPr>
        <p:spPr>
          <a:xfrm>
            <a:off x="5997472" y="2805602"/>
            <a:ext cx="1734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g5384f66978_3_47" title="Points scored"/>
          <p:cNvPicPr preferRelativeResize="0"/>
          <p:nvPr/>
        </p:nvPicPr>
        <p:blipFill rotWithShape="1">
          <a:blip r:embed="rId5">
            <a:alphaModFix/>
          </a:blip>
          <a:srcRect b="-80130" l="-171940" r="171939" t="80130"/>
          <a:stretch/>
        </p:blipFill>
        <p:spPr>
          <a:xfrm>
            <a:off x="3468363" y="1552967"/>
            <a:ext cx="2594187" cy="1581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5384f66978_3_47"/>
          <p:cNvSpPr txBox="1"/>
          <p:nvPr/>
        </p:nvSpPr>
        <p:spPr>
          <a:xfrm>
            <a:off x="5648588" y="3915200"/>
            <a:ext cx="32406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68%</a:t>
            </a:r>
            <a:r>
              <a:rPr b="0" i="0" lang="en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datos CABA</a:t>
            </a:r>
            <a:endParaRPr b="0" i="0" sz="2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5384f66978_3_47"/>
          <p:cNvSpPr txBox="1"/>
          <p:nvPr/>
        </p:nvSpPr>
        <p:spPr>
          <a:xfrm>
            <a:off x="1407700" y="762663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RIDGE</a:t>
            </a:r>
            <a:endParaRPr b="1" i="0" sz="30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5384f66978_3_47"/>
          <p:cNvSpPr txBox="1"/>
          <p:nvPr/>
        </p:nvSpPr>
        <p:spPr>
          <a:xfrm>
            <a:off x="6139525" y="798663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LASSO</a:t>
            </a:r>
            <a:endParaRPr b="1" i="0" sz="30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g5384f66978_3_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5080" y="2079189"/>
            <a:ext cx="1927725" cy="18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5384f66978_1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200" y="1085325"/>
            <a:ext cx="5519501" cy="3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5384f66978_1_79"/>
          <p:cNvSpPr txBox="1"/>
          <p:nvPr/>
        </p:nvSpPr>
        <p:spPr>
          <a:xfrm>
            <a:off x="1104900" y="308100"/>
            <a:ext cx="7358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Regresión Lasso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g5384f66978_1_79"/>
          <p:cNvSpPr txBox="1"/>
          <p:nvPr/>
        </p:nvSpPr>
        <p:spPr>
          <a:xfrm>
            <a:off x="1566075" y="917850"/>
            <a:ext cx="69186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 5 atributos correlación positiva y negativa</a:t>
            </a:r>
            <a:endParaRPr b="1" i="0" sz="1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84f66978_0_7"/>
          <p:cNvSpPr txBox="1"/>
          <p:nvPr/>
        </p:nvSpPr>
        <p:spPr>
          <a:xfrm>
            <a:off x="418950" y="229575"/>
            <a:ext cx="622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Muestreo y oportunidades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5384f66978_0_7"/>
          <p:cNvSpPr txBox="1"/>
          <p:nvPr/>
        </p:nvSpPr>
        <p:spPr>
          <a:xfrm>
            <a:off x="588600" y="2069455"/>
            <a:ext cx="41673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5384f66978_0_7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5384f66978_0_7"/>
          <p:cNvSpPr/>
          <p:nvPr/>
        </p:nvSpPr>
        <p:spPr>
          <a:xfrm>
            <a:off x="5908800" y="4873922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5384f66978_0_7"/>
          <p:cNvSpPr txBox="1"/>
          <p:nvPr/>
        </p:nvSpPr>
        <p:spPr>
          <a:xfrm>
            <a:off x="571500" y="1063825"/>
            <a:ext cx="7391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g5384f6697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450" y="860950"/>
            <a:ext cx="4537425" cy="391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5384f6697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1868" y="860950"/>
            <a:ext cx="3402431" cy="3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5384f66978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75" y="1337550"/>
            <a:ext cx="4571276" cy="310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5384f66978_0_34"/>
          <p:cNvSpPr txBox="1"/>
          <p:nvPr/>
        </p:nvSpPr>
        <p:spPr>
          <a:xfrm>
            <a:off x="1460400" y="256375"/>
            <a:ext cx="622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Muestreo de 100 casos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5384f66978_0_34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5384f66978_0_34"/>
          <p:cNvSpPr/>
          <p:nvPr/>
        </p:nvSpPr>
        <p:spPr>
          <a:xfrm>
            <a:off x="5908800" y="4873922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5384f66978_0_34"/>
          <p:cNvPicPr preferRelativeResize="0"/>
          <p:nvPr/>
        </p:nvPicPr>
        <p:blipFill rotWithShape="1">
          <a:blip r:embed="rId4">
            <a:alphaModFix/>
          </a:blip>
          <a:srcRect b="-2890" l="-4740" r="4740" t="2889"/>
          <a:stretch/>
        </p:blipFill>
        <p:spPr>
          <a:xfrm>
            <a:off x="4044870" y="1337550"/>
            <a:ext cx="5099124" cy="325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5384f66978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75" y="892212"/>
            <a:ext cx="4929200" cy="425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5384f66978_0_21"/>
          <p:cNvSpPr txBox="1"/>
          <p:nvPr/>
        </p:nvSpPr>
        <p:spPr>
          <a:xfrm>
            <a:off x="1329900" y="229575"/>
            <a:ext cx="622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Muestreo de 100 casos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5384f66978_0_21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5384f66978_0_21"/>
          <p:cNvSpPr/>
          <p:nvPr/>
        </p:nvSpPr>
        <p:spPr>
          <a:xfrm>
            <a:off x="5908800" y="4873922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5384f66978_0_21"/>
          <p:cNvSpPr txBox="1"/>
          <p:nvPr/>
        </p:nvSpPr>
        <p:spPr>
          <a:xfrm>
            <a:off x="5331000" y="954350"/>
            <a:ext cx="35925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Según metro cuadrado: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AutoNum type="alphaLcParenR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 -1000 =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Subvaluado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AutoNum type="alphaLcParenR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&gt;-100 &amp; &lt;100 =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 diferencia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significativa 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AutoNum type="alphaLcParenR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 1000 =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Sobrevaluado</a:t>
            </a:r>
            <a:endParaRPr b="1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384f66978_0_53"/>
          <p:cNvSpPr txBox="1"/>
          <p:nvPr/>
        </p:nvSpPr>
        <p:spPr>
          <a:xfrm>
            <a:off x="1944625" y="256275"/>
            <a:ext cx="5670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 mejores oportunidades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5384f66978_0_53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384f66978_0_53"/>
          <p:cNvSpPr/>
          <p:nvPr/>
        </p:nvSpPr>
        <p:spPr>
          <a:xfrm>
            <a:off x="5908800" y="4873922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5384f66978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9013"/>
            <a:ext cx="4472774" cy="28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5384f66978_0_53"/>
          <p:cNvSpPr txBox="1"/>
          <p:nvPr/>
        </p:nvSpPr>
        <p:spPr>
          <a:xfrm>
            <a:off x="170250" y="445975"/>
            <a:ext cx="88035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Según metro</a:t>
            </a:r>
            <a:r>
              <a:rPr b="1" i="0" lang="en" sz="1900" u="none" cap="none" strike="noStrike">
                <a:solidFill>
                  <a:srgbClr val="00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²</a:t>
            </a: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cuadrado			    Según metro</a:t>
            </a:r>
            <a:r>
              <a:rPr b="1" i="0" lang="en" sz="1900" u="none" cap="none" strike="noStrike">
                <a:solidFill>
                  <a:srgbClr val="00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²</a:t>
            </a: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superficie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g5384f66978_0_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4205" y="1389025"/>
            <a:ext cx="4546420" cy="2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5384f66978_1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300" y="0"/>
            <a:ext cx="6321700" cy="37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5384f66978_1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2300" y="3706550"/>
            <a:ext cx="63217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5384f66978_1_104"/>
          <p:cNvSpPr txBox="1"/>
          <p:nvPr/>
        </p:nvSpPr>
        <p:spPr>
          <a:xfrm>
            <a:off x="156000" y="361675"/>
            <a:ext cx="25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Oficina con cochera incluida en el precio</a:t>
            </a:r>
            <a:endParaRPr b="1" i="0" sz="18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5384f66978_1_104"/>
          <p:cNvSpPr txBox="1"/>
          <p:nvPr/>
        </p:nvSpPr>
        <p:spPr>
          <a:xfrm>
            <a:off x="156000" y="2192750"/>
            <a:ext cx="25329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Cuesta </a:t>
            </a:r>
            <a:r>
              <a:rPr b="1" i="0" lang="en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1306</a:t>
            </a: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 dólares por metro cuadrado y nuestra predicción es de </a:t>
            </a:r>
            <a:r>
              <a:rPr b="1" i="0" lang="en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2513 </a:t>
            </a: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dólares por metro cuadrado.</a:t>
            </a:r>
            <a:endParaRPr b="1" i="0" sz="18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5384f66978_1_104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g5384f66978_1_104"/>
          <p:cNvGrpSpPr/>
          <p:nvPr/>
        </p:nvGrpSpPr>
        <p:grpSpPr>
          <a:xfrm>
            <a:off x="1022838" y="1229163"/>
            <a:ext cx="799236" cy="620791"/>
            <a:chOff x="571500" y="3542975"/>
            <a:chExt cx="799236" cy="620791"/>
          </a:xfrm>
        </p:grpSpPr>
        <p:sp>
          <p:nvSpPr>
            <p:cNvPr id="258" name="Google Shape;258;g5384f66978_1_104"/>
            <p:cNvSpPr/>
            <p:nvPr/>
          </p:nvSpPr>
          <p:spPr>
            <a:xfrm rot="10800000">
              <a:off x="789936" y="3661266"/>
              <a:ext cx="580800" cy="502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AD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5384f66978_1_104"/>
            <p:cNvSpPr/>
            <p:nvPr/>
          </p:nvSpPr>
          <p:spPr>
            <a:xfrm rot="10800000">
              <a:off x="571500" y="3542975"/>
              <a:ext cx="580800" cy="502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AD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384f66978_1_62"/>
          <p:cNvSpPr txBox="1"/>
          <p:nvPr/>
        </p:nvSpPr>
        <p:spPr>
          <a:xfrm>
            <a:off x="571500" y="651000"/>
            <a:ext cx="4290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g5384f66978_1_62"/>
          <p:cNvSpPr txBox="1"/>
          <p:nvPr/>
        </p:nvSpPr>
        <p:spPr>
          <a:xfrm>
            <a:off x="1336150" y="1912975"/>
            <a:ext cx="2522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Regresión Argentina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0,39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g5384f66978_1_62"/>
          <p:cNvSpPr txBox="1"/>
          <p:nvPr/>
        </p:nvSpPr>
        <p:spPr>
          <a:xfrm>
            <a:off x="907250" y="1782650"/>
            <a:ext cx="368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EE"/>
              </a:buClr>
              <a:buSzPts val="3200"/>
              <a:buFont typeface="Montserrat"/>
              <a:buChar char="●"/>
            </a:pPr>
            <a:r>
              <a:t/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g5384f66978_1_62"/>
          <p:cNvSpPr txBox="1"/>
          <p:nvPr/>
        </p:nvSpPr>
        <p:spPr>
          <a:xfrm>
            <a:off x="1336150" y="2990500"/>
            <a:ext cx="252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Regresión CABA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0,49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g5384f66978_1_62"/>
          <p:cNvSpPr/>
          <p:nvPr/>
        </p:nvSpPr>
        <p:spPr>
          <a:xfrm>
            <a:off x="5142212" y="4140444"/>
            <a:ext cx="3773100" cy="774600"/>
          </a:xfrm>
          <a:prstGeom prst="rect">
            <a:avLst/>
          </a:prstGeom>
          <a:noFill/>
          <a:ln cap="flat" cmpd="sng" w="28575">
            <a:solidFill>
              <a:srgbClr val="00AD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5384f66978_1_62"/>
          <p:cNvSpPr/>
          <p:nvPr/>
        </p:nvSpPr>
        <p:spPr>
          <a:xfrm>
            <a:off x="5370800" y="4369023"/>
            <a:ext cx="3773100" cy="7746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5384f66978_1_62"/>
          <p:cNvSpPr/>
          <p:nvPr/>
        </p:nvSpPr>
        <p:spPr>
          <a:xfrm>
            <a:off x="4663490" y="-198760"/>
            <a:ext cx="1378500" cy="1378500"/>
          </a:xfrm>
          <a:prstGeom prst="ellipse">
            <a:avLst/>
          </a:prstGeom>
          <a:noFill/>
          <a:ln cap="flat" cmpd="sng" w="9525">
            <a:solidFill>
              <a:srgbClr val="00AD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384f66978_1_62"/>
          <p:cNvSpPr txBox="1"/>
          <p:nvPr/>
        </p:nvSpPr>
        <p:spPr>
          <a:xfrm>
            <a:off x="5912900" y="1919038"/>
            <a:ext cx="252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Ridge CABA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0,48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g5384f66978_1_62"/>
          <p:cNvSpPr txBox="1"/>
          <p:nvPr/>
        </p:nvSpPr>
        <p:spPr>
          <a:xfrm>
            <a:off x="5906850" y="3024925"/>
            <a:ext cx="252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Lasso CABA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0,53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g5384f66978_1_62"/>
          <p:cNvSpPr txBox="1"/>
          <p:nvPr/>
        </p:nvSpPr>
        <p:spPr>
          <a:xfrm>
            <a:off x="907250" y="2914300"/>
            <a:ext cx="368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EE"/>
              </a:buClr>
              <a:buSzPts val="3200"/>
              <a:buFont typeface="Montserrat"/>
              <a:buChar char="●"/>
            </a:pPr>
            <a:r>
              <a:t/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5384f66978_1_62"/>
          <p:cNvSpPr txBox="1"/>
          <p:nvPr/>
        </p:nvSpPr>
        <p:spPr>
          <a:xfrm>
            <a:off x="5906850" y="1782650"/>
            <a:ext cx="368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EE"/>
              </a:buClr>
              <a:buSzPts val="3200"/>
              <a:buFont typeface="Montserrat"/>
              <a:buChar char="●"/>
            </a:pPr>
            <a:r>
              <a:t/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5384f66978_1_62"/>
          <p:cNvSpPr txBox="1"/>
          <p:nvPr/>
        </p:nvSpPr>
        <p:spPr>
          <a:xfrm>
            <a:off x="5906850" y="2842450"/>
            <a:ext cx="368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EE"/>
              </a:buClr>
              <a:buSzPts val="3200"/>
              <a:buFont typeface="Montserrat"/>
              <a:buChar char="●"/>
            </a:pPr>
            <a:r>
              <a:t/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226006"/>
            <a:ext cx="4114800" cy="9717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08700" y="951475"/>
            <a:ext cx="8278200" cy="4047300"/>
          </a:xfrm>
          <a:prstGeom prst="rect">
            <a:avLst/>
          </a:prstGeom>
          <a:noFill/>
          <a:ln cap="flat" cmpd="sng" w="19050">
            <a:solidFill>
              <a:srgbClr val="00AD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71500" y="448750"/>
            <a:ext cx="3342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Nosotros</a:t>
            </a:r>
            <a:endParaRPr b="1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43613" y="4485445"/>
            <a:ext cx="1648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Matias Granzella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smiling for the camera&#10;&#10;Description automatically generated"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2759" y="1302984"/>
            <a:ext cx="1310399" cy="1310399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2"/>
          <p:cNvSpPr txBox="1"/>
          <p:nvPr/>
        </p:nvSpPr>
        <p:spPr>
          <a:xfrm>
            <a:off x="3849254" y="2597949"/>
            <a:ext cx="143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Rocío Avakian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erson posing for the camera&#10;&#10;Description automatically generated" id="68" name="Google Shape;6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4452" y="1302984"/>
            <a:ext cx="1310400" cy="1310400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2"/>
          <p:cNvSpPr txBox="1"/>
          <p:nvPr/>
        </p:nvSpPr>
        <p:spPr>
          <a:xfrm>
            <a:off x="6767956" y="2596072"/>
            <a:ext cx="1358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Brian Brosky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erson posing for the camera&#10;&#10;Description automatically generated" id="70" name="Google Shape;7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9149" y="1302984"/>
            <a:ext cx="1310400" cy="1310400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2"/>
          <p:cNvSpPr txBox="1"/>
          <p:nvPr/>
        </p:nvSpPr>
        <p:spPr>
          <a:xfrm>
            <a:off x="793580" y="2596073"/>
            <a:ext cx="19653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Juan Ignacio Murúa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posing for the camera&#10;&#10;Description automatically generated" id="72" name="Google Shape;7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1064" y="3202061"/>
            <a:ext cx="1310400" cy="1310400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2"/>
          <p:cNvSpPr txBox="1"/>
          <p:nvPr/>
        </p:nvSpPr>
        <p:spPr>
          <a:xfrm>
            <a:off x="506875" y="4512450"/>
            <a:ext cx="27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Federico Méndez Casanave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erson wearing a suit and tie smiling at the camera&#10;&#10;Description automatically generated" id="74" name="Google Shape;7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04452" y="3199139"/>
            <a:ext cx="1310400" cy="1310400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2"/>
          <p:cNvSpPr txBox="1"/>
          <p:nvPr/>
        </p:nvSpPr>
        <p:spPr>
          <a:xfrm>
            <a:off x="6559557" y="4485443"/>
            <a:ext cx="16001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Julián Lizarraga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erson wearing a suit and tie smiling at the camera&#10;&#10;Description automatically generated" id="76" name="Google Shape;7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12758" y="3199139"/>
            <a:ext cx="1310400" cy="1310400"/>
          </a:xfrm>
          <a:prstGeom prst="ellipse">
            <a:avLst/>
          </a:prstGeom>
          <a:noFill/>
          <a:ln cap="rnd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384f66978_3_59"/>
          <p:cNvSpPr txBox="1"/>
          <p:nvPr/>
        </p:nvSpPr>
        <p:spPr>
          <a:xfrm>
            <a:off x="1573800" y="947250"/>
            <a:ext cx="5090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5384f66978_3_59"/>
          <p:cNvSpPr/>
          <p:nvPr/>
        </p:nvSpPr>
        <p:spPr>
          <a:xfrm>
            <a:off x="0" y="0"/>
            <a:ext cx="1455000" cy="18693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g5384f66978_3_59"/>
          <p:cNvGrpSpPr/>
          <p:nvPr/>
        </p:nvGrpSpPr>
        <p:grpSpPr>
          <a:xfrm>
            <a:off x="1936850" y="481950"/>
            <a:ext cx="4635600" cy="1387500"/>
            <a:chOff x="1936850" y="481950"/>
            <a:chExt cx="4635600" cy="1387500"/>
          </a:xfrm>
        </p:grpSpPr>
        <p:sp>
          <p:nvSpPr>
            <p:cNvPr id="283" name="Google Shape;283;g5384f66978_3_59"/>
            <p:cNvSpPr/>
            <p:nvPr/>
          </p:nvSpPr>
          <p:spPr>
            <a:xfrm>
              <a:off x="1936850" y="1674850"/>
              <a:ext cx="4483200" cy="42000"/>
            </a:xfrm>
            <a:prstGeom prst="rect">
              <a:avLst/>
            </a:prstGeom>
            <a:solidFill>
              <a:srgbClr val="00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5384f66978_3_59"/>
            <p:cNvSpPr/>
            <p:nvPr/>
          </p:nvSpPr>
          <p:spPr>
            <a:xfrm>
              <a:off x="2165450" y="1691775"/>
              <a:ext cx="4407000" cy="177600"/>
            </a:xfrm>
            <a:prstGeom prst="rect">
              <a:avLst/>
            </a:prstGeom>
            <a:solidFill>
              <a:srgbClr val="00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5384f66978_3_59"/>
            <p:cNvSpPr/>
            <p:nvPr/>
          </p:nvSpPr>
          <p:spPr>
            <a:xfrm rot="5400000">
              <a:off x="5709500" y="1150500"/>
              <a:ext cx="1379100" cy="42000"/>
            </a:xfrm>
            <a:prstGeom prst="rect">
              <a:avLst/>
            </a:prstGeom>
            <a:solidFill>
              <a:srgbClr val="00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5384f66978_3_59"/>
            <p:cNvSpPr/>
            <p:nvPr/>
          </p:nvSpPr>
          <p:spPr>
            <a:xfrm>
              <a:off x="6378050" y="710550"/>
              <a:ext cx="194400" cy="1158900"/>
            </a:xfrm>
            <a:prstGeom prst="rect">
              <a:avLst/>
            </a:prstGeom>
            <a:solidFill>
              <a:srgbClr val="00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g5384f66978_3_59"/>
          <p:cNvSpPr txBox="1"/>
          <p:nvPr/>
        </p:nvSpPr>
        <p:spPr>
          <a:xfrm>
            <a:off x="1654375" y="2832700"/>
            <a:ext cx="2589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Limpieza y llenado de datos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5384f66978_3_59"/>
          <p:cNvSpPr txBox="1"/>
          <p:nvPr/>
        </p:nvSpPr>
        <p:spPr>
          <a:xfrm>
            <a:off x="1654375" y="3910226"/>
            <a:ext cx="2252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La regresión lineal no es suficiente</a:t>
            </a:r>
            <a:endParaRPr b="1" i="0" sz="18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g5384f66978_3_59"/>
          <p:cNvSpPr txBox="1"/>
          <p:nvPr/>
        </p:nvSpPr>
        <p:spPr>
          <a:xfrm>
            <a:off x="5339775" y="2832700"/>
            <a:ext cx="25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30000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18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 mejoró con Lasso</a:t>
            </a:r>
            <a:endParaRPr b="1" i="0" sz="18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g5384f66978_3_59"/>
          <p:cNvSpPr txBox="1"/>
          <p:nvPr/>
        </p:nvSpPr>
        <p:spPr>
          <a:xfrm>
            <a:off x="5339775" y="3910225"/>
            <a:ext cx="266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mejoró con superficie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3000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384f66978_3_92"/>
          <p:cNvSpPr txBox="1"/>
          <p:nvPr/>
        </p:nvSpPr>
        <p:spPr>
          <a:xfrm>
            <a:off x="1384900" y="1539150"/>
            <a:ext cx="63741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1" i="0" sz="4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DEE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30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"/>
          <p:cNvSpPr/>
          <p:nvPr/>
        </p:nvSpPr>
        <p:spPr>
          <a:xfrm>
            <a:off x="1004600" y="1163574"/>
            <a:ext cx="6426900" cy="2471400"/>
          </a:xfrm>
          <a:prstGeom prst="rect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1004700" y="1946207"/>
            <a:ext cx="6426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1" i="0" sz="4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7"/>
          <p:cNvSpPr/>
          <p:nvPr/>
        </p:nvSpPr>
        <p:spPr>
          <a:xfrm rot="5400000">
            <a:off x="1233200" y="1392175"/>
            <a:ext cx="286200" cy="286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, food&#10;&#10;Description automatically generated" id="304" name="Google Shape;3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475" y="4575373"/>
            <a:ext cx="1848616" cy="55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571500" y="651000"/>
            <a:ext cx="4290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336149" y="1962225"/>
            <a:ext cx="2252100" cy="33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619989" y="1836775"/>
            <a:ext cx="5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336149" y="3029729"/>
            <a:ext cx="2644180" cy="33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Regresión Argentina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571500" y="2914300"/>
            <a:ext cx="639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5142212" y="4140444"/>
            <a:ext cx="3773100" cy="774600"/>
          </a:xfrm>
          <a:prstGeom prst="rect">
            <a:avLst/>
          </a:prstGeom>
          <a:noFill/>
          <a:ln cap="flat" cmpd="sng" w="28575">
            <a:solidFill>
              <a:srgbClr val="00AD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5370800" y="4369023"/>
            <a:ext cx="3773100" cy="7746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5137175" y="1958696"/>
            <a:ext cx="3253790" cy="33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Muestreo y oportunidades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334425" y="1836775"/>
            <a:ext cx="73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5137175" y="3029729"/>
            <a:ext cx="2252100" cy="256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334425" y="2914300"/>
            <a:ext cx="73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05.</a:t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4663490" y="-198760"/>
            <a:ext cx="1378500" cy="1378500"/>
          </a:xfrm>
          <a:prstGeom prst="ellipse">
            <a:avLst/>
          </a:prstGeom>
          <a:noFill/>
          <a:ln cap="flat" cmpd="sng" w="9525">
            <a:solidFill>
              <a:srgbClr val="00AD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71500" y="3991825"/>
            <a:ext cx="73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b="1" i="0" sz="32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336149" y="4145917"/>
            <a:ext cx="2252100" cy="256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Regresión CABA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5908675" y="588400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71500" y="651000"/>
            <a:ext cx="4638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71500" y="1092982"/>
            <a:ext cx="4638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Generales</a:t>
            </a:r>
            <a:endParaRPr b="1" i="0" sz="16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886833" y="3660302"/>
            <a:ext cx="1816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Crear un modelo predictivo usando una regresión lineal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535845" y="2571750"/>
            <a:ext cx="1816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Transformar variables categóricas a dummies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418418" y="2571750"/>
            <a:ext cx="1816800" cy="3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Dropear valores nulos.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018" y="1627818"/>
            <a:ext cx="831600" cy="83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07" name="Google Shape;1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33" y="2152334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08" name="Google Shape;10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8445" y="1628950"/>
            <a:ext cx="831600" cy="83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09" name="Google Shape;10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1018" y="3176534"/>
            <a:ext cx="831600" cy="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4418418" y="4106033"/>
            <a:ext cx="1816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Probar con distintas features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shape&#10;&#10;Description automatically generated" id="111" name="Google Shape;11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33355" y="251233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12" name="Google Shape;11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28445" y="3176534"/>
            <a:ext cx="831600" cy="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6617875" y="4106033"/>
            <a:ext cx="18168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Probar con Lasso y con Ridge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0"/>
          <p:cNvSpPr txBox="1"/>
          <p:nvPr/>
        </p:nvSpPr>
        <p:spPr>
          <a:xfrm>
            <a:off x="418950" y="229575"/>
            <a:ext cx="6223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Regresión lineal Argentina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70"/>
          <p:cNvSpPr txBox="1"/>
          <p:nvPr/>
        </p:nvSpPr>
        <p:spPr>
          <a:xfrm>
            <a:off x="588600" y="2069455"/>
            <a:ext cx="41673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70"/>
          <p:cNvSpPr/>
          <p:nvPr/>
        </p:nvSpPr>
        <p:spPr>
          <a:xfrm>
            <a:off x="0" y="3813425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0"/>
          <p:cNvSpPr/>
          <p:nvPr/>
        </p:nvSpPr>
        <p:spPr>
          <a:xfrm>
            <a:off x="5908800" y="4873922"/>
            <a:ext cx="3235200" cy="26940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0"/>
          <p:cNvSpPr txBox="1"/>
          <p:nvPr/>
        </p:nvSpPr>
        <p:spPr>
          <a:xfrm>
            <a:off x="571500" y="1063825"/>
            <a:ext cx="7391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Realizamos una nueva limpieza del dataset, y rellenamos valores vacíos en: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Montserrat"/>
              <a:buAutoNum type="arabicParenBoth"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Superficie total en m2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Montserrat"/>
              <a:buAutoNum type="arabicParenBoth"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Ambientes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Montserrat"/>
              <a:buAutoNum type="arabicParenBoth"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Precio por m2</a:t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	Observaciones iniciales: </a:t>
            </a:r>
            <a:r>
              <a:rPr b="1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118.486</a:t>
            </a:r>
            <a:endParaRPr b="1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	Observaciones limpias para el modelo: </a:t>
            </a:r>
            <a:r>
              <a:rPr b="1" i="0" lang="en" sz="16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99.595 </a:t>
            </a:r>
            <a:r>
              <a:rPr b="1" i="0" lang="en" sz="1100" u="none" cap="none" strike="noStrik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(88,12%)</a:t>
            </a:r>
            <a:endParaRPr b="1" i="0" sz="11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500" y="1523375"/>
            <a:ext cx="2592425" cy="25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1"/>
          <p:cNvSpPr txBox="1"/>
          <p:nvPr/>
        </p:nvSpPr>
        <p:spPr>
          <a:xfrm>
            <a:off x="88857" y="136096"/>
            <a:ext cx="4649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Correlación entre variables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71"/>
          <p:cNvSpPr txBox="1"/>
          <p:nvPr/>
        </p:nvSpPr>
        <p:spPr>
          <a:xfrm>
            <a:off x="341034" y="1463309"/>
            <a:ext cx="3188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ADEE"/>
                </a:solidFill>
                <a:latin typeface="Montserrat"/>
                <a:ea typeface="Montserrat"/>
                <a:cs typeface="Montserrat"/>
                <a:sym typeface="Montserrat"/>
              </a:rPr>
              <a:t>Correlaciones claras con el precio:</a:t>
            </a:r>
            <a:endParaRPr b="1" i="0" sz="2000" u="none" cap="none" strike="noStrike">
              <a:solidFill>
                <a:srgbClr val="00AD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71"/>
          <p:cNvSpPr txBox="1"/>
          <p:nvPr/>
        </p:nvSpPr>
        <p:spPr>
          <a:xfrm>
            <a:off x="582175" y="2165128"/>
            <a:ext cx="31887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   Comuna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   Amenities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   Superficie total en m2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71"/>
          <p:cNvSpPr/>
          <p:nvPr/>
        </p:nvSpPr>
        <p:spPr>
          <a:xfrm>
            <a:off x="0" y="3825457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600" y="231083"/>
            <a:ext cx="4649100" cy="492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5cc025b2_0_10"/>
          <p:cNvSpPr txBox="1"/>
          <p:nvPr/>
        </p:nvSpPr>
        <p:spPr>
          <a:xfrm>
            <a:off x="-376675" y="136100"/>
            <a:ext cx="47547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Ranking de correlación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9b5cc025b2_0_10"/>
          <p:cNvSpPr/>
          <p:nvPr/>
        </p:nvSpPr>
        <p:spPr>
          <a:xfrm>
            <a:off x="0" y="3825457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9b5cc025b2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900" y="502246"/>
            <a:ext cx="4663190" cy="377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9b5cc025b2_0_10"/>
          <p:cNvSpPr txBox="1"/>
          <p:nvPr/>
        </p:nvSpPr>
        <p:spPr>
          <a:xfrm>
            <a:off x="819050" y="1537353"/>
            <a:ext cx="31887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Observamos la correlación absoluta, para elegir las variables pertinentes al modelo. 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5cc025b2_0_28"/>
          <p:cNvSpPr txBox="1"/>
          <p:nvPr/>
        </p:nvSpPr>
        <p:spPr>
          <a:xfrm>
            <a:off x="510575" y="244900"/>
            <a:ext cx="6754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Amenities y tipo de propiedad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9b5cc025b2_0_28"/>
          <p:cNvSpPr/>
          <p:nvPr/>
        </p:nvSpPr>
        <p:spPr>
          <a:xfrm>
            <a:off x="0" y="3825457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9b5cc025b2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50" y="874725"/>
            <a:ext cx="3490450" cy="345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9b5cc025b2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950" y="820225"/>
            <a:ext cx="3891374" cy="41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5cc025b2_0_20"/>
          <p:cNvSpPr txBox="1"/>
          <p:nvPr/>
        </p:nvSpPr>
        <p:spPr>
          <a:xfrm>
            <a:off x="-376675" y="136100"/>
            <a:ext cx="47547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modelo para Argentina</a:t>
            </a:r>
            <a:endParaRPr b="1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9b5cc025b2_0_20"/>
          <p:cNvSpPr/>
          <p:nvPr/>
        </p:nvSpPr>
        <p:spPr>
          <a:xfrm>
            <a:off x="0" y="3825457"/>
            <a:ext cx="1329900" cy="1329900"/>
          </a:xfrm>
          <a:prstGeom prst="rtTriangle">
            <a:avLst/>
          </a:prstGeom>
          <a:solidFill>
            <a:srgbClr val="00ADEE"/>
          </a:solidFill>
          <a:ln>
            <a:noFill/>
          </a:ln>
          <a:effectLst>
            <a:outerShdw blurRad="357188" rotWithShape="0" algn="bl" dir="2700000" dist="85725">
              <a:srgbClr val="000000">
                <a:alpha val="3019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9b5cc025b2_0_20"/>
          <p:cNvSpPr txBox="1"/>
          <p:nvPr/>
        </p:nvSpPr>
        <p:spPr>
          <a:xfrm>
            <a:off x="819050" y="1765950"/>
            <a:ext cx="3240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Medidas de testeo: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R2: 0,3987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MSE: 488062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-"/>
            </a:pPr>
            <a:r>
              <a:rPr b="0" i="0" lang="en" sz="16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RMSE: 698</a:t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g9b5cc025b2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675" y="356275"/>
            <a:ext cx="4461175" cy="422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Brian brosky</dc:creator>
</cp:coreProperties>
</file>