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66" r:id="rId7"/>
    <p:sldId id="279" r:id="rId8"/>
    <p:sldId id="280" r:id="rId9"/>
    <p:sldId id="277" r:id="rId10"/>
    <p:sldId id="281" r:id="rId11"/>
    <p:sldId id="282" r:id="rId12"/>
    <p:sldId id="283" r:id="rId13"/>
    <p:sldId id="284" r:id="rId14"/>
    <p:sldId id="28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94595" autoAdjust="0"/>
  </p:normalViewPr>
  <p:slideViewPr>
    <p:cSldViewPr snapToGrid="0">
      <p:cViewPr varScale="1">
        <p:scale>
          <a:sx n="83" d="100"/>
          <a:sy n="83" d="100"/>
        </p:scale>
        <p:origin x="9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37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3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93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9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18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85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79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ectangle 1107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0" name="Rectangle 1109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oat, Water, Refugee, Escape, Asylum">
            <a:extLst>
              <a:ext uri="{FF2B5EF4-FFF2-40B4-BE49-F238E27FC236}">
                <a16:creationId xmlns:a16="http://schemas.microsoft.com/office/drawing/2014/main" id="{331015F5-CAAC-AF45-321C-379129D3E5C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9" b="620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1111">
            <a:extLst>
              <a:ext uri="{FF2B5EF4-FFF2-40B4-BE49-F238E27FC236}">
                <a16:creationId xmlns:a16="http://schemas.microsoft.com/office/drawing/2014/main" id="{439B1D89-E1A5-4FF7-9AE5-EA1EA5892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53" y="90867"/>
            <a:ext cx="9014500" cy="4125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Migration Worldwide</a:t>
            </a:r>
            <a:b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8800" b="1" kern="1200" spc="-4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399" y="5275613"/>
            <a:ext cx="7466256" cy="1149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Final Data Analytics Project</a:t>
            </a:r>
          </a:p>
          <a:p>
            <a:pPr>
              <a:lnSpc>
                <a:spcPct val="90000"/>
              </a:lnSpc>
            </a:pPr>
            <a:r>
              <a:rPr lang="en-US" sz="18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Matías Grob</a:t>
            </a:r>
          </a:p>
          <a:p>
            <a:pPr>
              <a:lnSpc>
                <a:spcPct val="90000"/>
              </a:lnSpc>
            </a:pPr>
            <a:r>
              <a:rPr lang="en-US" sz="18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February 2023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56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</a:rPr>
              <a:pPr lvl="0">
                <a:spcAft>
                  <a:spcPts val="600"/>
                </a:spcAft>
              </a:pPr>
              <a:t>10</a:t>
            </a:fld>
            <a:endParaRPr lang="en-US" sz="12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D8533DE5-0C5F-69AE-4C83-0E7E5A4A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33" y="588010"/>
            <a:ext cx="9717437" cy="54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ACDDFFB0-721F-4A15-8F27-1B8597D5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435B26BE-FCB4-DFDC-BC6C-66C3888E99EA}"/>
              </a:ext>
            </a:extLst>
          </p:cNvPr>
          <p:cNvSpPr txBox="1">
            <a:spLocks/>
          </p:cNvSpPr>
          <p:nvPr/>
        </p:nvSpPr>
        <p:spPr>
          <a:xfrm>
            <a:off x="704403" y="-772814"/>
            <a:ext cx="5677796" cy="1818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pc="-4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5030D887-39B8-AE43-0ABA-701C55B047BA}"/>
              </a:ext>
            </a:extLst>
          </p:cNvPr>
          <p:cNvSpPr txBox="1">
            <a:spLocks/>
          </p:cNvSpPr>
          <p:nvPr/>
        </p:nvSpPr>
        <p:spPr>
          <a:xfrm>
            <a:off x="423631" y="1483519"/>
            <a:ext cx="5677796" cy="47363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biggest movements in migration happen within the continents (Asia &amp; Africa case).</a:t>
            </a: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Political, Economic, and Demographic indicators can explain Migration trends.</a:t>
            </a: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War, Political Instability and Social-Economic Crisis among relevant factors.</a:t>
            </a: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10" descr="Boy, Refugee, Portrait, Welcome">
            <a:extLst>
              <a:ext uri="{FF2B5EF4-FFF2-40B4-BE49-F238E27FC236}">
                <a16:creationId xmlns:a16="http://schemas.microsoft.com/office/drawing/2014/main" id="{0B8E9EAB-7923-FB3A-828F-B67E9869A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" r="1" b="3643"/>
          <a:stretch/>
        </p:blipFill>
        <p:spPr bwMode="auto">
          <a:xfrm>
            <a:off x="7086601" y="10"/>
            <a:ext cx="51054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11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7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8" name="Rectangle 14357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60" name="Rectangle 14359">
            <a:extLst>
              <a:ext uri="{FF2B5EF4-FFF2-40B4-BE49-F238E27FC236}">
                <a16:creationId xmlns:a16="http://schemas.microsoft.com/office/drawing/2014/main" id="{2B75D188-6BB5-4380-ACCB-1F3D8775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3BBBDA63-9934-8FB8-5CB2-623B6BB50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" y="4888417"/>
            <a:ext cx="10319273" cy="11134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Thank you!</a:t>
            </a:r>
            <a:br>
              <a:rPr lang="en-US" sz="3400" dirty="0">
                <a:solidFill>
                  <a:schemeClr val="tx1"/>
                </a:solidFill>
              </a:rPr>
            </a:br>
            <a:endParaRPr lang="en-US" sz="3400" dirty="0">
              <a:solidFill>
                <a:schemeClr val="tx1"/>
              </a:solidFill>
            </a:endParaRPr>
          </a:p>
        </p:txBody>
      </p:sp>
      <p:pic>
        <p:nvPicPr>
          <p:cNvPr id="14342" name="Picture 6" descr="Sponsored image">
            <a:extLst>
              <a:ext uri="{FF2B5EF4-FFF2-40B4-BE49-F238E27FC236}">
                <a16:creationId xmlns:a16="http://schemas.microsoft.com/office/drawing/2014/main" id="{B09ECBFB-B468-5F6E-A3F8-94FC3B06525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r="-1" b="-1"/>
          <a:stretch/>
        </p:blipFill>
        <p:spPr bwMode="auto">
          <a:xfrm>
            <a:off x="6096000" y="-1"/>
            <a:ext cx="6096000" cy="45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12</a:t>
            </a:fld>
            <a:endParaRPr lang="en-U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</a:rPr>
              <a:pPr lvl="0">
                <a:spcAft>
                  <a:spcPts val="600"/>
                </a:spcAft>
              </a:pPr>
              <a:t>2</a:t>
            </a:fld>
            <a:endParaRPr lang="en-US" sz="12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CD994DC-53AE-11F1-5BE9-176C7BEDA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93" b="71973"/>
          <a:stretch/>
        </p:blipFill>
        <p:spPr>
          <a:xfrm>
            <a:off x="1002225" y="671803"/>
            <a:ext cx="10187552" cy="535703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E965442-1BA1-936B-5CD0-635542FB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09" t="1990" r="-534" b="92195"/>
          <a:stretch/>
        </p:blipFill>
        <p:spPr>
          <a:xfrm>
            <a:off x="10027403" y="1221678"/>
            <a:ext cx="1162373" cy="8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3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Picture 2" descr="Birds, Fly, Sky, Black And White, Nature">
            <a:extLst>
              <a:ext uri="{FF2B5EF4-FFF2-40B4-BE49-F238E27FC236}">
                <a16:creationId xmlns:a16="http://schemas.microsoft.com/office/drawing/2014/main" id="{4F5F279D-A78D-5EE3-E5B4-72FE90432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9" r="2" b="7970"/>
          <a:stretch/>
        </p:blipFill>
        <p:spPr bwMode="auto">
          <a:xfrm>
            <a:off x="6999163" y="557194"/>
            <a:ext cx="4354637" cy="27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onsored image">
            <a:extLst>
              <a:ext uri="{FF2B5EF4-FFF2-40B4-BE49-F238E27FC236}">
                <a16:creationId xmlns:a16="http://schemas.microsoft.com/office/drawing/2014/main" id="{022AE585-8D80-4877-1C37-888F09A64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2" b="817"/>
          <a:stretch/>
        </p:blipFill>
        <p:spPr bwMode="auto">
          <a:xfrm>
            <a:off x="6999163" y="3514856"/>
            <a:ext cx="4354637" cy="27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</a:rPr>
              <a:pPr lvl="0">
                <a:spcAft>
                  <a:spcPts val="600"/>
                </a:spcAft>
              </a:pPr>
              <a:t>3</a:t>
            </a:fld>
            <a:endParaRPr lang="en-US" sz="12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6" name="Picture 25" descr="Chart, waterfall chart&#10;&#10;Description automatically generated">
            <a:extLst>
              <a:ext uri="{FF2B5EF4-FFF2-40B4-BE49-F238E27FC236}">
                <a16:creationId xmlns:a16="http://schemas.microsoft.com/office/drawing/2014/main" id="{53222FE7-918D-2E35-C735-8963C7911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523860"/>
            <a:ext cx="6172393" cy="53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4">
            <a:extLst>
              <a:ext uri="{FF2B5EF4-FFF2-40B4-BE49-F238E27FC236}">
                <a16:creationId xmlns:a16="http://schemas.microsoft.com/office/drawing/2014/main" id="{617232C0-0F15-4526-A8A3-C30C8FFB6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BDE0AB9-0708-3242-DB0B-41DC2593B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3402" b="1343"/>
          <a:stretch/>
        </p:blipFill>
        <p:spPr>
          <a:xfrm>
            <a:off x="982825" y="646167"/>
            <a:ext cx="9787234" cy="4821572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E3E8027-3918-4C49-94E8-E5D714563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15" t="8813" r="360" b="67684"/>
          <a:stretch/>
        </p:blipFill>
        <p:spPr>
          <a:xfrm>
            <a:off x="9670942" y="1082350"/>
            <a:ext cx="1099117" cy="7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617232C0-0F15-4526-A8A3-C30C8FFB6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D51845D-F72D-27CC-0ECA-4A044EF7A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69"/>
          <a:stretch/>
        </p:blipFill>
        <p:spPr>
          <a:xfrm>
            <a:off x="716446" y="665967"/>
            <a:ext cx="9667418" cy="4959918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CF8D85BA-204D-804B-25DB-0D8B653BB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75" t="8173" r="-120" b="70483"/>
          <a:stretch/>
        </p:blipFill>
        <p:spPr>
          <a:xfrm>
            <a:off x="10244380" y="1017035"/>
            <a:ext cx="1231174" cy="8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1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56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z="1200" noProof="0">
                <a:solidFill>
                  <a:schemeClr val="tx1">
                    <a:tint val="75000"/>
                  </a:schemeClr>
                </a:solidFill>
              </a:rPr>
              <a:pPr lvl="0">
                <a:spcAft>
                  <a:spcPts val="600"/>
                </a:spcAft>
              </a:pPr>
              <a:t>6</a:t>
            </a:fld>
            <a:endParaRPr lang="en-US" sz="12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Picture 4" descr="Birds, Flock, Flying, Migration">
            <a:extLst>
              <a:ext uri="{FF2B5EF4-FFF2-40B4-BE49-F238E27FC236}">
                <a16:creationId xmlns:a16="http://schemas.microsoft.com/office/drawing/2014/main" id="{F8E680DE-913B-1779-5C47-2EACC7C40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718"/>
          <a:stretch/>
        </p:blipFill>
        <p:spPr bwMode="auto">
          <a:xfrm>
            <a:off x="7802257" y="3903025"/>
            <a:ext cx="3750630" cy="250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0DA70366-3F4A-60CB-66A4-FE0918653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16"/>
          <a:stretch/>
        </p:blipFill>
        <p:spPr>
          <a:xfrm>
            <a:off x="489079" y="940148"/>
            <a:ext cx="7099041" cy="4110769"/>
          </a:xfrm>
          <a:prstGeom prst="rect">
            <a:avLst/>
          </a:prstGeom>
        </p:spPr>
      </p:pic>
      <p:pic>
        <p:nvPicPr>
          <p:cNvPr id="4102" name="Picture 6" descr="Border, Mexico, Usa, United States">
            <a:extLst>
              <a:ext uri="{FF2B5EF4-FFF2-40B4-BE49-F238E27FC236}">
                <a16:creationId xmlns:a16="http://schemas.microsoft.com/office/drawing/2014/main" id="{1015584F-A8A2-EF06-EAE2-BFE31AC1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57" y="1063690"/>
            <a:ext cx="3693058" cy="23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B91BAB6-AC15-5B76-380C-C2406C53A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44" t="8345" r="2110" b="68942"/>
          <a:stretch/>
        </p:blipFill>
        <p:spPr>
          <a:xfrm>
            <a:off x="5810679" y="1406681"/>
            <a:ext cx="1613654" cy="9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56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z="1200" noProof="0">
                <a:solidFill>
                  <a:schemeClr val="tx1">
                    <a:tint val="75000"/>
                  </a:schemeClr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sz="12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15CD7EC-16C8-B58A-A45A-B1B72E20B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5"/>
          <a:stretch/>
        </p:blipFill>
        <p:spPr>
          <a:xfrm>
            <a:off x="856861" y="658920"/>
            <a:ext cx="10154717" cy="532342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6E3C6FD-590E-3D9E-B921-A90F434C3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55" t="15474" b="72326"/>
          <a:stretch/>
        </p:blipFill>
        <p:spPr>
          <a:xfrm>
            <a:off x="8455617" y="1393741"/>
            <a:ext cx="1817176" cy="7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6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56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</a:rPr>
              <a:pPr lvl="0">
                <a:spcAft>
                  <a:spcPts val="600"/>
                </a:spcAft>
              </a:pPr>
              <a:t>8</a:t>
            </a:fld>
            <a:endParaRPr lang="en-US" sz="12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741AAB20-2C07-7CBD-44A4-01F6FF3ED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41"/>
          <a:stretch/>
        </p:blipFill>
        <p:spPr>
          <a:xfrm>
            <a:off x="617546" y="909077"/>
            <a:ext cx="6794443" cy="4833776"/>
          </a:xfrm>
          <a:prstGeom prst="rect">
            <a:avLst/>
          </a:prstGeom>
        </p:spPr>
      </p:pic>
      <p:pic>
        <p:nvPicPr>
          <p:cNvPr id="12290" name="Picture 2" descr="Child, Migration, Childhood, Sadness">
            <a:extLst>
              <a:ext uri="{FF2B5EF4-FFF2-40B4-BE49-F238E27FC236}">
                <a16:creationId xmlns:a16="http://schemas.microsoft.com/office/drawing/2014/main" id="{F8D01B6F-6921-2CC3-97C4-3E2BBAA4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31" y="909076"/>
            <a:ext cx="3865579" cy="257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Border Patrol, Bike, Border, Patrol">
            <a:extLst>
              <a:ext uri="{FF2B5EF4-FFF2-40B4-BE49-F238E27FC236}">
                <a16:creationId xmlns:a16="http://schemas.microsoft.com/office/drawing/2014/main" id="{845340E5-4EE6-AF20-90AA-0E81C4496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31" y="3779298"/>
            <a:ext cx="3865579" cy="257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04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56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</a:rPr>
              <a:pPr lvl="0">
                <a:spcAft>
                  <a:spcPts val="600"/>
                </a:spcAft>
              </a:pPr>
              <a:t>9</a:t>
            </a:fld>
            <a:endParaRPr lang="en-US" sz="12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E208A7FE-F12D-E736-2160-CC77140E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87"/>
          <a:stretch/>
        </p:blipFill>
        <p:spPr>
          <a:xfrm>
            <a:off x="986735" y="710674"/>
            <a:ext cx="10218529" cy="520967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6C3CDDB-1387-6EC6-5A2E-858985962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14" t="13968" b="73396"/>
          <a:stretch/>
        </p:blipFill>
        <p:spPr>
          <a:xfrm>
            <a:off x="7238891" y="1332854"/>
            <a:ext cx="2123486" cy="7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90258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{401945B4-DA8D-AD4B-B959-8F50A5350C89}tf10001119</Template>
  <TotalTime>0</TotalTime>
  <Words>75</Words>
  <Application>Microsoft Macintosh PowerPoint</Application>
  <PresentationFormat>Widescreen</PresentationFormat>
  <Paragraphs>38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ColorBlockVTI</vt:lpstr>
      <vt:lpstr>Migration Worldwide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2023-02-02T20:25:18Z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