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1" r:id="rId7"/>
    <p:sldId id="262" r:id="rId8"/>
    <p:sldId id="273" r:id="rId9"/>
    <p:sldId id="274" r:id="rId10"/>
    <p:sldId id="27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737" autoAdjust="0"/>
  </p:normalViewPr>
  <p:slideViewPr>
    <p:cSldViewPr snapToGrid="0">
      <p:cViewPr varScale="1">
        <p:scale>
          <a:sx n="82" d="100"/>
          <a:sy n="82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9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>
                <a:solidFill>
                  <a:srgbClr val="898989"/>
                </a:solidFill>
                <a:effectLst/>
                <a:latin typeface="Lato" panose="020F0502020204030203" pitchFamily="34" charset="0"/>
              </a:rPr>
              <a:t>understandING</a:t>
            </a:r>
            <a:r>
              <a:rPr lang="en-US" sz="1200" b="0" i="0" dirty="0">
                <a:solidFill>
                  <a:srgbClr val="898989"/>
                </a:solidFill>
                <a:effectLst/>
                <a:latin typeface="Lato" panose="020F0502020204030203" pitchFamily="34" charset="0"/>
              </a:rPr>
              <a:t> how the buying habits of its billions of customers varies across the globe.</a:t>
            </a:r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3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>
                <a:solidFill>
                  <a:srgbClr val="898989"/>
                </a:solidFill>
                <a:effectLst/>
                <a:latin typeface="Lato" panose="020F0502020204030203" pitchFamily="34" charset="0"/>
              </a:rPr>
              <a:t>understandING</a:t>
            </a:r>
            <a:r>
              <a:rPr lang="en-US" sz="1200" b="0" i="0" dirty="0">
                <a:solidFill>
                  <a:srgbClr val="898989"/>
                </a:solidFill>
                <a:effectLst/>
                <a:latin typeface="Lato" panose="020F0502020204030203" pitchFamily="34" charset="0"/>
              </a:rPr>
              <a:t> how the buying habits of its billions of customers varies across the globe.</a:t>
            </a:r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>
                <a:solidFill>
                  <a:srgbClr val="898989"/>
                </a:solidFill>
                <a:effectLst/>
                <a:latin typeface="Lato" panose="020F0502020204030203" pitchFamily="34" charset="0"/>
              </a:rPr>
              <a:t>understandING</a:t>
            </a:r>
            <a:r>
              <a:rPr lang="en-US" sz="1200" b="0" i="0" dirty="0">
                <a:solidFill>
                  <a:srgbClr val="898989"/>
                </a:solidFill>
                <a:effectLst/>
                <a:latin typeface="Lato" panose="020F0502020204030203" pitchFamily="34" charset="0"/>
              </a:rPr>
              <a:t> how the buying habits of its billions of customers varies across the globe.</a:t>
            </a:r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4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7fPNdPFShek?feature=oembed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3hD1zag25N8?feature=oembed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hZMmH5yHvIk?start=217&amp;feature=oembed" TargetMode="Externa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916" y="1593658"/>
            <a:ext cx="6404260" cy="2959419"/>
          </a:xfrm>
        </p:spPr>
        <p:txBody>
          <a:bodyPr>
            <a:normAutofit/>
          </a:bodyPr>
          <a:lstStyle/>
          <a:p>
            <a:r>
              <a:rPr lang="en-US" sz="7200"/>
              <a:t>Coca-cola &amp;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0916" y="4659464"/>
            <a:ext cx="6404260" cy="717208"/>
          </a:xfrm>
        </p:spPr>
        <p:txBody>
          <a:bodyPr>
            <a:normAutofit/>
          </a:bodyPr>
          <a:lstStyle/>
          <a:p>
            <a:r>
              <a:rPr lang="en-US" dirty="0"/>
              <a:t>Data-Analytics Bootcamp</a:t>
            </a:r>
          </a:p>
          <a:p>
            <a:r>
              <a:rPr lang="en-US" dirty="0" err="1"/>
              <a:t>Ironhack</a:t>
            </a:r>
            <a:r>
              <a:rPr lang="en-US" dirty="0"/>
              <a:t>-Tech School</a:t>
            </a:r>
          </a:p>
        </p:txBody>
      </p:sp>
      <p:pic>
        <p:nvPicPr>
          <p:cNvPr id="1026" name="Picture 2" descr="Stream Ironhack | Listen to podcast episodes online for free on SoundCloud">
            <a:extLst>
              <a:ext uri="{FF2B5EF4-FFF2-40B4-BE49-F238E27FC236}">
                <a16:creationId xmlns:a16="http://schemas.microsoft.com/office/drawing/2014/main" id="{D8ED0649-374F-0F4E-6C63-BEE241550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965200" y="1260340"/>
            <a:ext cx="4073459" cy="407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058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957" y="3195149"/>
            <a:ext cx="7881485" cy="2315484"/>
          </a:xfrm>
        </p:spPr>
        <p:txBody>
          <a:bodyPr>
            <a:normAutofit/>
          </a:bodyPr>
          <a:lstStyle/>
          <a:p>
            <a:pPr algn="ctr"/>
            <a:r>
              <a:rPr lang="en-US" sz="2400" b="0" i="1" dirty="0">
                <a:solidFill>
                  <a:srgbClr val="4A4A4A"/>
                </a:solidFill>
                <a:effectLst/>
                <a:latin typeface="Lato" panose="020F0502020204030204" pitchFamily="34" charset="0"/>
              </a:rPr>
              <a:t>“Artificial intelligence is the foundation for everything we do. We create intelligent experiences. Artificial intelligence is the kernel that powers that experience.”</a:t>
            </a:r>
            <a:endParaRPr lang="en-US" sz="2400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Coca-cola</a:t>
            </a:r>
            <a:r>
              <a:rPr lang="en-US" dirty="0"/>
              <a:t> &amp;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A6335-B11F-600C-3845-8BD4CB23C65E}"/>
              </a:ext>
            </a:extLst>
          </p:cNvPr>
          <p:cNvSpPr txBox="1"/>
          <p:nvPr/>
        </p:nvSpPr>
        <p:spPr>
          <a:xfrm>
            <a:off x="1943912" y="4633174"/>
            <a:ext cx="6106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Greg Chambers, Global Director of Digital </a:t>
            </a:r>
            <a:r>
              <a:rPr lang="en-US" sz="1400" dirty="0">
                <a:solidFill>
                  <a:srgbClr val="4A4A4A"/>
                </a:solidFill>
                <a:latin typeface="Lato" panose="020F0502020204030203" pitchFamily="34" charset="0"/>
              </a:rPr>
              <a:t>I</a:t>
            </a:r>
            <a:r>
              <a:rPr lang="en-US" sz="1400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nnovation, </a:t>
            </a:r>
            <a:endParaRPr lang="en-CL" sz="1400" dirty="0"/>
          </a:p>
        </p:txBody>
      </p:sp>
      <p:pic>
        <p:nvPicPr>
          <p:cNvPr id="2050" name="Picture 2" descr="Acht Buchstaben, ein Bindestrich. Das Coca-Cola Logo | Coca-Cola DE">
            <a:extLst>
              <a:ext uri="{FF2B5EF4-FFF2-40B4-BE49-F238E27FC236}">
                <a16:creationId xmlns:a16="http://schemas.microsoft.com/office/drawing/2014/main" id="{97D9B37F-70DF-DB3A-6A8E-3BE711FF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12" y="1347367"/>
            <a:ext cx="5111749" cy="166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what PROBLEM IS AI HELPING TO SOLVE?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222" y="2575700"/>
            <a:ext cx="2882475" cy="823912"/>
          </a:xfrm>
        </p:spPr>
        <p:txBody>
          <a:bodyPr/>
          <a:lstStyle/>
          <a:p>
            <a:pPr algn="ctr"/>
            <a:r>
              <a:rPr lang="en-US" dirty="0"/>
              <a:t>200 COUNTRIES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3287467" cy="823912"/>
          </a:xfrm>
        </p:spPr>
        <p:txBody>
          <a:bodyPr/>
          <a:lstStyle/>
          <a:p>
            <a:pPr algn="ctr"/>
            <a:r>
              <a:rPr lang="en-US" dirty="0"/>
              <a:t>MARKETING PREFERENCES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23539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Flavors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Sugar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39100" y="2575700"/>
            <a:ext cx="2882475" cy="823912"/>
          </a:xfrm>
        </p:spPr>
        <p:txBody>
          <a:bodyPr/>
          <a:lstStyle/>
          <a:p>
            <a:pPr algn="ctr"/>
            <a:r>
              <a:rPr lang="en-US" dirty="0"/>
              <a:t>COMPETITORS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Coca-cola</a:t>
            </a:r>
            <a:r>
              <a:rPr lang="en-US" dirty="0"/>
              <a:t> &amp; 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6" name="Picture 4" descr="Coca Cola Map">
            <a:extLst>
              <a:ext uri="{FF2B5EF4-FFF2-40B4-BE49-F238E27FC236}">
                <a16:creationId xmlns:a16="http://schemas.microsoft.com/office/drawing/2014/main" id="{E0BC1E47-F281-990C-78D1-83489990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6" y="3634276"/>
            <a:ext cx="4547462" cy="25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ke versus Pepsi: Der neue Brausekrieg | Top-Thema – Podcast | DW |  15.06.2007">
            <a:extLst>
              <a:ext uri="{FF2B5EF4-FFF2-40B4-BE49-F238E27FC236}">
                <a16:creationId xmlns:a16="http://schemas.microsoft.com/office/drawing/2014/main" id="{56B01A31-6B1E-3E7B-E7F2-DF35083BB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87" y="3600848"/>
            <a:ext cx="3314700" cy="25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665" y="4280684"/>
            <a:ext cx="5791735" cy="595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857250">
              <a:buFont typeface="Wingdings" pitchFamily="2" charset="2"/>
              <a:buChar char="v"/>
            </a:pP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Nª1 in every territory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7C585A5-E4F2-042E-B0C7-819A4DF426C0}"/>
              </a:ext>
            </a:extLst>
          </p:cNvPr>
          <p:cNvSpPr txBox="1">
            <a:spLocks/>
          </p:cNvSpPr>
          <p:nvPr/>
        </p:nvSpPr>
        <p:spPr>
          <a:xfrm>
            <a:off x="2347335" y="185968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COMPLEX TAX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CC9B25D-3172-CBAF-08AC-13C75A069706}"/>
              </a:ext>
            </a:extLst>
          </p:cNvPr>
          <p:cNvSpPr txBox="1">
            <a:spLocks/>
          </p:cNvSpPr>
          <p:nvPr/>
        </p:nvSpPr>
        <p:spPr>
          <a:xfrm>
            <a:off x="970667" y="2503041"/>
            <a:ext cx="5791735" cy="595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COLLECT &amp; ANALYZE DATA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2B7803E-9C03-1F5B-F50E-1575018A0CC7}"/>
              </a:ext>
            </a:extLst>
          </p:cNvPr>
          <p:cNvSpPr txBox="1">
            <a:spLocks/>
          </p:cNvSpPr>
          <p:nvPr/>
        </p:nvSpPr>
        <p:spPr>
          <a:xfrm>
            <a:off x="970666" y="5190194"/>
            <a:ext cx="5791735" cy="595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500 BRANDS &amp; DIFFERENT TASTES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5CF48B2D-27A1-4158-DFF5-D9BE0B784BAE}"/>
              </a:ext>
            </a:extLst>
          </p:cNvPr>
          <p:cNvSpPr txBox="1">
            <a:spLocks/>
          </p:cNvSpPr>
          <p:nvPr/>
        </p:nvSpPr>
        <p:spPr>
          <a:xfrm>
            <a:off x="970667" y="3371175"/>
            <a:ext cx="5791735" cy="595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Understand LOCAL PREFERENCES</a:t>
            </a:r>
          </a:p>
        </p:txBody>
      </p:sp>
      <p:pic>
        <p:nvPicPr>
          <p:cNvPr id="4100" name="Picture 4" descr="Coca-Cola Original Taste | Nutrition Facts &amp; Ingredients | Coca-Cola">
            <a:extLst>
              <a:ext uri="{FF2B5EF4-FFF2-40B4-BE49-F238E27FC236}">
                <a16:creationId xmlns:a16="http://schemas.microsoft.com/office/drawing/2014/main" id="{7933A2E8-A77D-2831-DA00-ECF685DA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52" y="0"/>
            <a:ext cx="4470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ooter Placeholder 9">
            <a:extLst>
              <a:ext uri="{FF2B5EF4-FFF2-40B4-BE49-F238E27FC236}">
                <a16:creationId xmlns:a16="http://schemas.microsoft.com/office/drawing/2014/main" id="{C0AC51B4-75AB-28AD-28F5-E143A5ECE11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898989"/>
                </a:solidFill>
              </a:rPr>
              <a:t>Coca-cola</a:t>
            </a:r>
            <a:r>
              <a:rPr lang="en-US" sz="900" dirty="0">
                <a:solidFill>
                  <a:srgbClr val="898989"/>
                </a:solidFill>
              </a:rPr>
              <a:t> &amp; AI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67" y="805452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Freestyle soda fountain</a:t>
            </a:r>
            <a:endParaRPr lang="en-US" sz="1600" dirty="0">
              <a:solidFill>
                <a:srgbClr val="898989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Coca-cola &amp; AI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8AD4A-D69E-4545-701E-6BA314DD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855" y="1266840"/>
            <a:ext cx="2591657" cy="5089510"/>
          </a:xfrm>
          <a:prstGeom prst="rect">
            <a:avLst/>
          </a:prstGeom>
        </p:spPr>
      </p:pic>
      <p:pic>
        <p:nvPicPr>
          <p:cNvPr id="17" name="Online Media 16" descr="Introducing Coca-Cola Freestyle 9100">
            <a:hlinkClick r:id="" action="ppaction://media"/>
            <a:extLst>
              <a:ext uri="{FF2B5EF4-FFF2-40B4-BE49-F238E27FC236}">
                <a16:creationId xmlns:a16="http://schemas.microsoft.com/office/drawing/2014/main" id="{83343AAE-050B-805C-D4A7-7207A951BF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113501" y="2029415"/>
            <a:ext cx="7120589" cy="40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638303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Vending machines with ai</a:t>
            </a:r>
            <a:endParaRPr lang="en-US" sz="1600" dirty="0">
              <a:solidFill>
                <a:srgbClr val="898989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620" y="6356349"/>
            <a:ext cx="4114800" cy="365125"/>
          </a:xfrm>
        </p:spPr>
        <p:txBody>
          <a:bodyPr/>
          <a:lstStyle/>
          <a:p>
            <a:r>
              <a:rPr lang="en-US" dirty="0" err="1"/>
              <a:t>Coca-cola</a:t>
            </a:r>
            <a:r>
              <a:rPr lang="en-US" dirty="0"/>
              <a:t> &amp; 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Online Media 18" descr="Coca Cola, Vending &amp; The Use Of Artificial Intelligence With HIVERY's Vending Analytics">
            <a:hlinkClick r:id="" action="ppaction://media"/>
            <a:extLst>
              <a:ext uri="{FF2B5EF4-FFF2-40B4-BE49-F238E27FC236}">
                <a16:creationId xmlns:a16="http://schemas.microsoft.com/office/drawing/2014/main" id="{33447168-5FC0-AFA6-E89D-9407987898D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25543" y="1946547"/>
            <a:ext cx="6859762" cy="4019276"/>
          </a:xfrm>
          <a:prstGeom prst="rect">
            <a:avLst/>
          </a:prstGeom>
        </p:spPr>
      </p:pic>
      <p:pic>
        <p:nvPicPr>
          <p:cNvPr id="8194" name="Picture 2" descr="Coca-Cola's new vending machines shift power use for cooling purposes from  daytime to nighttime - Japan Today">
            <a:extLst>
              <a:ext uri="{FF2B5EF4-FFF2-40B4-BE49-F238E27FC236}">
                <a16:creationId xmlns:a16="http://schemas.microsoft.com/office/drawing/2014/main" id="{6519B3CA-AFB5-A125-480C-2D5C1AD9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305" y="892177"/>
            <a:ext cx="3256367" cy="58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4020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Tensor flow technology</a:t>
            </a:r>
            <a:endParaRPr lang="en-US" sz="1600" dirty="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7211" y="1188892"/>
            <a:ext cx="3287467" cy="823912"/>
          </a:xfrm>
        </p:spPr>
        <p:txBody>
          <a:bodyPr/>
          <a:lstStyle/>
          <a:p>
            <a:pPr algn="ctr"/>
            <a:r>
              <a:rPr lang="en-US" dirty="0"/>
              <a:t>Social Media Marketing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Coca-cola</a:t>
            </a:r>
            <a:r>
              <a:rPr lang="en-US" dirty="0"/>
              <a:t> &amp; 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 descr="Using AI and Technology for Practice">
            <a:extLst>
              <a:ext uri="{FF2B5EF4-FFF2-40B4-BE49-F238E27FC236}">
                <a16:creationId xmlns:a16="http://schemas.microsoft.com/office/drawing/2014/main" id="{4818AE41-7B45-C441-9FE9-0B53CAE9D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23150" r="22505" b="18208"/>
          <a:stretch/>
        </p:blipFill>
        <p:spPr bwMode="auto">
          <a:xfrm rot="5400000">
            <a:off x="8288379" y="2410391"/>
            <a:ext cx="5135074" cy="245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nline Media 15" descr="The Coca-Cola Company using TensorFlow for digital marketing campaigns (TensorFlow Meets)">
            <a:hlinkClick r:id="" action="ppaction://media"/>
            <a:extLst>
              <a:ext uri="{FF2B5EF4-FFF2-40B4-BE49-F238E27FC236}">
                <a16:creationId xmlns:a16="http://schemas.microsoft.com/office/drawing/2014/main" id="{04FD04CE-2EBF-F429-639C-7F05A94E74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341506" y="2144450"/>
            <a:ext cx="7185851" cy="40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83655-3293-62F0-B570-80CCD6D5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1" y="2766218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US" sz="1600" dirty="0">
              <a:solidFill>
                <a:srgbClr val="898989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4DB082-DC54-0843-5440-2294452A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Coca-cola</a:t>
            </a:r>
            <a:r>
              <a:rPr lang="en-US" dirty="0"/>
              <a:t> &amp; AI</a:t>
            </a:r>
          </a:p>
        </p:txBody>
      </p:sp>
      <p:pic>
        <p:nvPicPr>
          <p:cNvPr id="11266" name="Picture 2" descr="Funny Pix Of A Coca-cola Advert - Jokes Etc - Nigeria">
            <a:extLst>
              <a:ext uri="{FF2B5EF4-FFF2-40B4-BE49-F238E27FC236}">
                <a16:creationId xmlns:a16="http://schemas.microsoft.com/office/drawing/2014/main" id="{11AB2990-0E0E-E6F9-6F39-CDE64EFA8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23283" r="5587" b="9164"/>
          <a:stretch/>
        </p:blipFill>
        <p:spPr bwMode="auto">
          <a:xfrm>
            <a:off x="7896723" y="1565331"/>
            <a:ext cx="3953977" cy="462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167</Words>
  <Application>Microsoft Macintosh PowerPoint</Application>
  <PresentationFormat>Widescreen</PresentationFormat>
  <Paragraphs>43</Paragraphs>
  <Slides>8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Tenorite</vt:lpstr>
      <vt:lpstr>Wingdings</vt:lpstr>
      <vt:lpstr>Office Theme</vt:lpstr>
      <vt:lpstr>Coca-cola &amp; AI</vt:lpstr>
      <vt:lpstr>PowerPoint Presentation</vt:lpstr>
      <vt:lpstr>what PROBLEM IS AI HELPING TO SOLVE?</vt:lpstr>
      <vt:lpstr>Nª1 in every territory</vt:lpstr>
      <vt:lpstr>Freestyle soda fountain</vt:lpstr>
      <vt:lpstr>Vending machines with ai</vt:lpstr>
      <vt:lpstr>Tensor flow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2023-01-29T19:00:52Z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