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4" r:id="rId5"/>
    <p:sldId id="261" r:id="rId6"/>
    <p:sldId id="262" r:id="rId7"/>
    <p:sldId id="263" r:id="rId8"/>
    <p:sldId id="265" r:id="rId9"/>
    <p:sldId id="266" r:id="rId10"/>
  </p:sldIdLst>
  <p:sldSz cx="12192000" cy="6858000"/>
  <p:notesSz cx="6858000" cy="9144000"/>
  <p:defaultTextStyle>
    <a:defPPr>
      <a:defRPr lang="en-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p:restoredTop sz="94626"/>
  </p:normalViewPr>
  <p:slideViewPr>
    <p:cSldViewPr snapToGrid="0">
      <p:cViewPr varScale="1">
        <p:scale>
          <a:sx n="83" d="100"/>
          <a:sy n="83" d="100"/>
        </p:scale>
        <p:origin x="2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BD2E-06A7-694C-1390-59FDBB35B9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L"/>
          </a:p>
        </p:txBody>
      </p:sp>
      <p:sp>
        <p:nvSpPr>
          <p:cNvPr id="3" name="Subtitle 2">
            <a:extLst>
              <a:ext uri="{FF2B5EF4-FFF2-40B4-BE49-F238E27FC236}">
                <a16:creationId xmlns:a16="http://schemas.microsoft.com/office/drawing/2014/main" id="{B55CEC76-25A7-EFF9-9A2A-9879C7599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L"/>
          </a:p>
        </p:txBody>
      </p:sp>
      <p:sp>
        <p:nvSpPr>
          <p:cNvPr id="4" name="Date Placeholder 3">
            <a:extLst>
              <a:ext uri="{FF2B5EF4-FFF2-40B4-BE49-F238E27FC236}">
                <a16:creationId xmlns:a16="http://schemas.microsoft.com/office/drawing/2014/main" id="{D3F2C3B4-6F29-CDB5-4EA8-A1D7DA941115}"/>
              </a:ext>
            </a:extLst>
          </p:cNvPr>
          <p:cNvSpPr>
            <a:spLocks noGrp="1"/>
          </p:cNvSpPr>
          <p:nvPr>
            <p:ph type="dt" sz="half" idx="10"/>
          </p:nvPr>
        </p:nvSpPr>
        <p:spPr/>
        <p:txBody>
          <a:bodyPr/>
          <a:lstStyle/>
          <a:p>
            <a:fld id="{43472669-A9A2-664F-952A-9DCED29CEB37}" type="datetimeFigureOut">
              <a:rPr lang="en-CL" smtClean="0"/>
              <a:t>19-06-23</a:t>
            </a:fld>
            <a:endParaRPr lang="en-CL"/>
          </a:p>
        </p:txBody>
      </p:sp>
      <p:sp>
        <p:nvSpPr>
          <p:cNvPr id="5" name="Footer Placeholder 4">
            <a:extLst>
              <a:ext uri="{FF2B5EF4-FFF2-40B4-BE49-F238E27FC236}">
                <a16:creationId xmlns:a16="http://schemas.microsoft.com/office/drawing/2014/main" id="{8033E1FB-DB80-01A0-F697-B149629E0902}"/>
              </a:ext>
            </a:extLst>
          </p:cNvPr>
          <p:cNvSpPr>
            <a:spLocks noGrp="1"/>
          </p:cNvSpPr>
          <p:nvPr>
            <p:ph type="ftr" sz="quarter" idx="11"/>
          </p:nvPr>
        </p:nvSpPr>
        <p:spPr/>
        <p:txBody>
          <a:bodyPr/>
          <a:lstStyle/>
          <a:p>
            <a:endParaRPr lang="en-CL"/>
          </a:p>
        </p:txBody>
      </p:sp>
      <p:sp>
        <p:nvSpPr>
          <p:cNvPr id="6" name="Slide Number Placeholder 5">
            <a:extLst>
              <a:ext uri="{FF2B5EF4-FFF2-40B4-BE49-F238E27FC236}">
                <a16:creationId xmlns:a16="http://schemas.microsoft.com/office/drawing/2014/main" id="{DD80D53F-0BC4-0282-40F0-2984B8170F1E}"/>
              </a:ext>
            </a:extLst>
          </p:cNvPr>
          <p:cNvSpPr>
            <a:spLocks noGrp="1"/>
          </p:cNvSpPr>
          <p:nvPr>
            <p:ph type="sldNum" sz="quarter" idx="12"/>
          </p:nvPr>
        </p:nvSpPr>
        <p:spPr/>
        <p:txBody>
          <a:bodyPr/>
          <a:lstStyle/>
          <a:p>
            <a:fld id="{93F67638-DA96-3A42-AA42-AAFAE95DD37F}" type="slidenum">
              <a:rPr lang="en-CL" smtClean="0"/>
              <a:t>‹#›</a:t>
            </a:fld>
            <a:endParaRPr lang="en-CL"/>
          </a:p>
        </p:txBody>
      </p:sp>
    </p:spTree>
    <p:extLst>
      <p:ext uri="{BB962C8B-B14F-4D97-AF65-F5344CB8AC3E}">
        <p14:creationId xmlns:p14="http://schemas.microsoft.com/office/powerpoint/2010/main" val="284511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3FE1C-8F4C-E818-F088-295796187F05}"/>
              </a:ext>
            </a:extLst>
          </p:cNvPr>
          <p:cNvSpPr>
            <a:spLocks noGrp="1"/>
          </p:cNvSpPr>
          <p:nvPr>
            <p:ph type="title"/>
          </p:nvPr>
        </p:nvSpPr>
        <p:spPr/>
        <p:txBody>
          <a:bodyPr/>
          <a:lstStyle/>
          <a:p>
            <a:r>
              <a:rPr lang="en-US"/>
              <a:t>Click to edit Master title style</a:t>
            </a:r>
            <a:endParaRPr lang="en-CL"/>
          </a:p>
        </p:txBody>
      </p:sp>
      <p:sp>
        <p:nvSpPr>
          <p:cNvPr id="3" name="Vertical Text Placeholder 2">
            <a:extLst>
              <a:ext uri="{FF2B5EF4-FFF2-40B4-BE49-F238E27FC236}">
                <a16:creationId xmlns:a16="http://schemas.microsoft.com/office/drawing/2014/main" id="{F7E80698-6074-7463-76BE-3C4CDCB138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Date Placeholder 3">
            <a:extLst>
              <a:ext uri="{FF2B5EF4-FFF2-40B4-BE49-F238E27FC236}">
                <a16:creationId xmlns:a16="http://schemas.microsoft.com/office/drawing/2014/main" id="{206CB9C3-BFE6-4560-2188-56F1CA3D5E8A}"/>
              </a:ext>
            </a:extLst>
          </p:cNvPr>
          <p:cNvSpPr>
            <a:spLocks noGrp="1"/>
          </p:cNvSpPr>
          <p:nvPr>
            <p:ph type="dt" sz="half" idx="10"/>
          </p:nvPr>
        </p:nvSpPr>
        <p:spPr/>
        <p:txBody>
          <a:bodyPr/>
          <a:lstStyle/>
          <a:p>
            <a:fld id="{43472669-A9A2-664F-952A-9DCED29CEB37}" type="datetimeFigureOut">
              <a:rPr lang="en-CL" smtClean="0"/>
              <a:t>19-06-23</a:t>
            </a:fld>
            <a:endParaRPr lang="en-CL"/>
          </a:p>
        </p:txBody>
      </p:sp>
      <p:sp>
        <p:nvSpPr>
          <p:cNvPr id="5" name="Footer Placeholder 4">
            <a:extLst>
              <a:ext uri="{FF2B5EF4-FFF2-40B4-BE49-F238E27FC236}">
                <a16:creationId xmlns:a16="http://schemas.microsoft.com/office/drawing/2014/main" id="{36DDAEC0-8AFF-F701-59A6-75C4E4A179B3}"/>
              </a:ext>
            </a:extLst>
          </p:cNvPr>
          <p:cNvSpPr>
            <a:spLocks noGrp="1"/>
          </p:cNvSpPr>
          <p:nvPr>
            <p:ph type="ftr" sz="quarter" idx="11"/>
          </p:nvPr>
        </p:nvSpPr>
        <p:spPr/>
        <p:txBody>
          <a:bodyPr/>
          <a:lstStyle/>
          <a:p>
            <a:endParaRPr lang="en-CL"/>
          </a:p>
        </p:txBody>
      </p:sp>
      <p:sp>
        <p:nvSpPr>
          <p:cNvPr id="6" name="Slide Number Placeholder 5">
            <a:extLst>
              <a:ext uri="{FF2B5EF4-FFF2-40B4-BE49-F238E27FC236}">
                <a16:creationId xmlns:a16="http://schemas.microsoft.com/office/drawing/2014/main" id="{4FAFC535-0C8E-5DFE-26BF-A9B7D4F8C12E}"/>
              </a:ext>
            </a:extLst>
          </p:cNvPr>
          <p:cNvSpPr>
            <a:spLocks noGrp="1"/>
          </p:cNvSpPr>
          <p:nvPr>
            <p:ph type="sldNum" sz="quarter" idx="12"/>
          </p:nvPr>
        </p:nvSpPr>
        <p:spPr/>
        <p:txBody>
          <a:bodyPr/>
          <a:lstStyle/>
          <a:p>
            <a:fld id="{93F67638-DA96-3A42-AA42-AAFAE95DD37F}" type="slidenum">
              <a:rPr lang="en-CL" smtClean="0"/>
              <a:t>‹#›</a:t>
            </a:fld>
            <a:endParaRPr lang="en-CL"/>
          </a:p>
        </p:txBody>
      </p:sp>
    </p:spTree>
    <p:extLst>
      <p:ext uri="{BB962C8B-B14F-4D97-AF65-F5344CB8AC3E}">
        <p14:creationId xmlns:p14="http://schemas.microsoft.com/office/powerpoint/2010/main" val="3888321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186024-2C96-36C9-F2BB-E9C927F9C9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L"/>
          </a:p>
        </p:txBody>
      </p:sp>
      <p:sp>
        <p:nvSpPr>
          <p:cNvPr id="3" name="Vertical Text Placeholder 2">
            <a:extLst>
              <a:ext uri="{FF2B5EF4-FFF2-40B4-BE49-F238E27FC236}">
                <a16:creationId xmlns:a16="http://schemas.microsoft.com/office/drawing/2014/main" id="{FF4A896E-851A-B7B0-2615-9EEDD409EF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Date Placeholder 3">
            <a:extLst>
              <a:ext uri="{FF2B5EF4-FFF2-40B4-BE49-F238E27FC236}">
                <a16:creationId xmlns:a16="http://schemas.microsoft.com/office/drawing/2014/main" id="{B8D987F0-7076-13A3-6F70-A7829C13BA01}"/>
              </a:ext>
            </a:extLst>
          </p:cNvPr>
          <p:cNvSpPr>
            <a:spLocks noGrp="1"/>
          </p:cNvSpPr>
          <p:nvPr>
            <p:ph type="dt" sz="half" idx="10"/>
          </p:nvPr>
        </p:nvSpPr>
        <p:spPr/>
        <p:txBody>
          <a:bodyPr/>
          <a:lstStyle/>
          <a:p>
            <a:fld id="{43472669-A9A2-664F-952A-9DCED29CEB37}" type="datetimeFigureOut">
              <a:rPr lang="en-CL" smtClean="0"/>
              <a:t>19-06-23</a:t>
            </a:fld>
            <a:endParaRPr lang="en-CL"/>
          </a:p>
        </p:txBody>
      </p:sp>
      <p:sp>
        <p:nvSpPr>
          <p:cNvPr id="5" name="Footer Placeholder 4">
            <a:extLst>
              <a:ext uri="{FF2B5EF4-FFF2-40B4-BE49-F238E27FC236}">
                <a16:creationId xmlns:a16="http://schemas.microsoft.com/office/drawing/2014/main" id="{6055D415-83D5-8333-FDD0-B523E6FA2089}"/>
              </a:ext>
            </a:extLst>
          </p:cNvPr>
          <p:cNvSpPr>
            <a:spLocks noGrp="1"/>
          </p:cNvSpPr>
          <p:nvPr>
            <p:ph type="ftr" sz="quarter" idx="11"/>
          </p:nvPr>
        </p:nvSpPr>
        <p:spPr/>
        <p:txBody>
          <a:bodyPr/>
          <a:lstStyle/>
          <a:p>
            <a:endParaRPr lang="en-CL"/>
          </a:p>
        </p:txBody>
      </p:sp>
      <p:sp>
        <p:nvSpPr>
          <p:cNvPr id="6" name="Slide Number Placeholder 5">
            <a:extLst>
              <a:ext uri="{FF2B5EF4-FFF2-40B4-BE49-F238E27FC236}">
                <a16:creationId xmlns:a16="http://schemas.microsoft.com/office/drawing/2014/main" id="{0CA52CED-32D8-38D5-ADD9-3C233A2F704E}"/>
              </a:ext>
            </a:extLst>
          </p:cNvPr>
          <p:cNvSpPr>
            <a:spLocks noGrp="1"/>
          </p:cNvSpPr>
          <p:nvPr>
            <p:ph type="sldNum" sz="quarter" idx="12"/>
          </p:nvPr>
        </p:nvSpPr>
        <p:spPr/>
        <p:txBody>
          <a:bodyPr/>
          <a:lstStyle/>
          <a:p>
            <a:fld id="{93F67638-DA96-3A42-AA42-AAFAE95DD37F}" type="slidenum">
              <a:rPr lang="en-CL" smtClean="0"/>
              <a:t>‹#›</a:t>
            </a:fld>
            <a:endParaRPr lang="en-CL"/>
          </a:p>
        </p:txBody>
      </p:sp>
    </p:spTree>
    <p:extLst>
      <p:ext uri="{BB962C8B-B14F-4D97-AF65-F5344CB8AC3E}">
        <p14:creationId xmlns:p14="http://schemas.microsoft.com/office/powerpoint/2010/main" val="316650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39B2C-30F7-CCB9-70C0-805603F9AD91}"/>
              </a:ext>
            </a:extLst>
          </p:cNvPr>
          <p:cNvSpPr>
            <a:spLocks noGrp="1"/>
          </p:cNvSpPr>
          <p:nvPr>
            <p:ph type="title"/>
          </p:nvPr>
        </p:nvSpPr>
        <p:spPr/>
        <p:txBody>
          <a:bodyPr/>
          <a:lstStyle/>
          <a:p>
            <a:r>
              <a:rPr lang="en-US"/>
              <a:t>Click to edit Master title style</a:t>
            </a:r>
            <a:endParaRPr lang="en-CL"/>
          </a:p>
        </p:txBody>
      </p:sp>
      <p:sp>
        <p:nvSpPr>
          <p:cNvPr id="3" name="Content Placeholder 2">
            <a:extLst>
              <a:ext uri="{FF2B5EF4-FFF2-40B4-BE49-F238E27FC236}">
                <a16:creationId xmlns:a16="http://schemas.microsoft.com/office/drawing/2014/main" id="{D8E17BE4-C0F6-3481-2B71-3FF5A8D83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Date Placeholder 3">
            <a:extLst>
              <a:ext uri="{FF2B5EF4-FFF2-40B4-BE49-F238E27FC236}">
                <a16:creationId xmlns:a16="http://schemas.microsoft.com/office/drawing/2014/main" id="{58B2E582-429A-5B19-7201-B898EF5A059D}"/>
              </a:ext>
            </a:extLst>
          </p:cNvPr>
          <p:cNvSpPr>
            <a:spLocks noGrp="1"/>
          </p:cNvSpPr>
          <p:nvPr>
            <p:ph type="dt" sz="half" idx="10"/>
          </p:nvPr>
        </p:nvSpPr>
        <p:spPr/>
        <p:txBody>
          <a:bodyPr/>
          <a:lstStyle/>
          <a:p>
            <a:fld id="{43472669-A9A2-664F-952A-9DCED29CEB37}" type="datetimeFigureOut">
              <a:rPr lang="en-CL" smtClean="0"/>
              <a:t>19-06-23</a:t>
            </a:fld>
            <a:endParaRPr lang="en-CL"/>
          </a:p>
        </p:txBody>
      </p:sp>
      <p:sp>
        <p:nvSpPr>
          <p:cNvPr id="5" name="Footer Placeholder 4">
            <a:extLst>
              <a:ext uri="{FF2B5EF4-FFF2-40B4-BE49-F238E27FC236}">
                <a16:creationId xmlns:a16="http://schemas.microsoft.com/office/drawing/2014/main" id="{8A6333B8-3796-23F7-020A-5978F7DF7884}"/>
              </a:ext>
            </a:extLst>
          </p:cNvPr>
          <p:cNvSpPr>
            <a:spLocks noGrp="1"/>
          </p:cNvSpPr>
          <p:nvPr>
            <p:ph type="ftr" sz="quarter" idx="11"/>
          </p:nvPr>
        </p:nvSpPr>
        <p:spPr/>
        <p:txBody>
          <a:bodyPr/>
          <a:lstStyle/>
          <a:p>
            <a:endParaRPr lang="en-CL"/>
          </a:p>
        </p:txBody>
      </p:sp>
      <p:sp>
        <p:nvSpPr>
          <p:cNvPr id="6" name="Slide Number Placeholder 5">
            <a:extLst>
              <a:ext uri="{FF2B5EF4-FFF2-40B4-BE49-F238E27FC236}">
                <a16:creationId xmlns:a16="http://schemas.microsoft.com/office/drawing/2014/main" id="{93329704-4498-8848-D709-30A9B191B35D}"/>
              </a:ext>
            </a:extLst>
          </p:cNvPr>
          <p:cNvSpPr>
            <a:spLocks noGrp="1"/>
          </p:cNvSpPr>
          <p:nvPr>
            <p:ph type="sldNum" sz="quarter" idx="12"/>
          </p:nvPr>
        </p:nvSpPr>
        <p:spPr/>
        <p:txBody>
          <a:bodyPr/>
          <a:lstStyle/>
          <a:p>
            <a:fld id="{93F67638-DA96-3A42-AA42-AAFAE95DD37F}" type="slidenum">
              <a:rPr lang="en-CL" smtClean="0"/>
              <a:t>‹#›</a:t>
            </a:fld>
            <a:endParaRPr lang="en-CL"/>
          </a:p>
        </p:txBody>
      </p:sp>
    </p:spTree>
    <p:extLst>
      <p:ext uri="{BB962C8B-B14F-4D97-AF65-F5344CB8AC3E}">
        <p14:creationId xmlns:p14="http://schemas.microsoft.com/office/powerpoint/2010/main" val="3381155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04540-C3EC-8768-AE4C-E4D38B80A0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L"/>
          </a:p>
        </p:txBody>
      </p:sp>
      <p:sp>
        <p:nvSpPr>
          <p:cNvPr id="3" name="Text Placeholder 2">
            <a:extLst>
              <a:ext uri="{FF2B5EF4-FFF2-40B4-BE49-F238E27FC236}">
                <a16:creationId xmlns:a16="http://schemas.microsoft.com/office/drawing/2014/main" id="{CB2AC09C-B407-E147-467C-0E57DE4D2C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1F8870-DBD3-3A7D-A9ED-E63FA5334DD3}"/>
              </a:ext>
            </a:extLst>
          </p:cNvPr>
          <p:cNvSpPr>
            <a:spLocks noGrp="1"/>
          </p:cNvSpPr>
          <p:nvPr>
            <p:ph type="dt" sz="half" idx="10"/>
          </p:nvPr>
        </p:nvSpPr>
        <p:spPr/>
        <p:txBody>
          <a:bodyPr/>
          <a:lstStyle/>
          <a:p>
            <a:fld id="{43472669-A9A2-664F-952A-9DCED29CEB37}" type="datetimeFigureOut">
              <a:rPr lang="en-CL" smtClean="0"/>
              <a:t>19-06-23</a:t>
            </a:fld>
            <a:endParaRPr lang="en-CL"/>
          </a:p>
        </p:txBody>
      </p:sp>
      <p:sp>
        <p:nvSpPr>
          <p:cNvPr id="5" name="Footer Placeholder 4">
            <a:extLst>
              <a:ext uri="{FF2B5EF4-FFF2-40B4-BE49-F238E27FC236}">
                <a16:creationId xmlns:a16="http://schemas.microsoft.com/office/drawing/2014/main" id="{085C0DB3-F962-E16E-DCBD-1EBCA39B2FBD}"/>
              </a:ext>
            </a:extLst>
          </p:cNvPr>
          <p:cNvSpPr>
            <a:spLocks noGrp="1"/>
          </p:cNvSpPr>
          <p:nvPr>
            <p:ph type="ftr" sz="quarter" idx="11"/>
          </p:nvPr>
        </p:nvSpPr>
        <p:spPr/>
        <p:txBody>
          <a:bodyPr/>
          <a:lstStyle/>
          <a:p>
            <a:endParaRPr lang="en-CL"/>
          </a:p>
        </p:txBody>
      </p:sp>
      <p:sp>
        <p:nvSpPr>
          <p:cNvPr id="6" name="Slide Number Placeholder 5">
            <a:extLst>
              <a:ext uri="{FF2B5EF4-FFF2-40B4-BE49-F238E27FC236}">
                <a16:creationId xmlns:a16="http://schemas.microsoft.com/office/drawing/2014/main" id="{7CABB079-ECE9-B6A7-B32E-2C557316ABB5}"/>
              </a:ext>
            </a:extLst>
          </p:cNvPr>
          <p:cNvSpPr>
            <a:spLocks noGrp="1"/>
          </p:cNvSpPr>
          <p:nvPr>
            <p:ph type="sldNum" sz="quarter" idx="12"/>
          </p:nvPr>
        </p:nvSpPr>
        <p:spPr/>
        <p:txBody>
          <a:bodyPr/>
          <a:lstStyle/>
          <a:p>
            <a:fld id="{93F67638-DA96-3A42-AA42-AAFAE95DD37F}" type="slidenum">
              <a:rPr lang="en-CL" smtClean="0"/>
              <a:t>‹#›</a:t>
            </a:fld>
            <a:endParaRPr lang="en-CL"/>
          </a:p>
        </p:txBody>
      </p:sp>
    </p:spTree>
    <p:extLst>
      <p:ext uri="{BB962C8B-B14F-4D97-AF65-F5344CB8AC3E}">
        <p14:creationId xmlns:p14="http://schemas.microsoft.com/office/powerpoint/2010/main" val="2991629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4BB1A-D926-50B5-FC16-6204DBB45898}"/>
              </a:ext>
            </a:extLst>
          </p:cNvPr>
          <p:cNvSpPr>
            <a:spLocks noGrp="1"/>
          </p:cNvSpPr>
          <p:nvPr>
            <p:ph type="title"/>
          </p:nvPr>
        </p:nvSpPr>
        <p:spPr/>
        <p:txBody>
          <a:bodyPr/>
          <a:lstStyle/>
          <a:p>
            <a:r>
              <a:rPr lang="en-US"/>
              <a:t>Click to edit Master title style</a:t>
            </a:r>
            <a:endParaRPr lang="en-CL"/>
          </a:p>
        </p:txBody>
      </p:sp>
      <p:sp>
        <p:nvSpPr>
          <p:cNvPr id="3" name="Content Placeholder 2">
            <a:extLst>
              <a:ext uri="{FF2B5EF4-FFF2-40B4-BE49-F238E27FC236}">
                <a16:creationId xmlns:a16="http://schemas.microsoft.com/office/drawing/2014/main" id="{835002BD-6D48-AD10-AD31-FF167592D4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Content Placeholder 3">
            <a:extLst>
              <a:ext uri="{FF2B5EF4-FFF2-40B4-BE49-F238E27FC236}">
                <a16:creationId xmlns:a16="http://schemas.microsoft.com/office/drawing/2014/main" id="{488E9E3B-2470-CC78-BDE6-CE41E6EAC0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5" name="Date Placeholder 4">
            <a:extLst>
              <a:ext uri="{FF2B5EF4-FFF2-40B4-BE49-F238E27FC236}">
                <a16:creationId xmlns:a16="http://schemas.microsoft.com/office/drawing/2014/main" id="{AD83062D-5723-242F-4FCB-8689A85485C0}"/>
              </a:ext>
            </a:extLst>
          </p:cNvPr>
          <p:cNvSpPr>
            <a:spLocks noGrp="1"/>
          </p:cNvSpPr>
          <p:nvPr>
            <p:ph type="dt" sz="half" idx="10"/>
          </p:nvPr>
        </p:nvSpPr>
        <p:spPr/>
        <p:txBody>
          <a:bodyPr/>
          <a:lstStyle/>
          <a:p>
            <a:fld id="{43472669-A9A2-664F-952A-9DCED29CEB37}" type="datetimeFigureOut">
              <a:rPr lang="en-CL" smtClean="0"/>
              <a:t>19-06-23</a:t>
            </a:fld>
            <a:endParaRPr lang="en-CL"/>
          </a:p>
        </p:txBody>
      </p:sp>
      <p:sp>
        <p:nvSpPr>
          <p:cNvPr id="6" name="Footer Placeholder 5">
            <a:extLst>
              <a:ext uri="{FF2B5EF4-FFF2-40B4-BE49-F238E27FC236}">
                <a16:creationId xmlns:a16="http://schemas.microsoft.com/office/drawing/2014/main" id="{76FAF9C6-A7CA-9EDC-0714-471D91175EC0}"/>
              </a:ext>
            </a:extLst>
          </p:cNvPr>
          <p:cNvSpPr>
            <a:spLocks noGrp="1"/>
          </p:cNvSpPr>
          <p:nvPr>
            <p:ph type="ftr" sz="quarter" idx="11"/>
          </p:nvPr>
        </p:nvSpPr>
        <p:spPr/>
        <p:txBody>
          <a:bodyPr/>
          <a:lstStyle/>
          <a:p>
            <a:endParaRPr lang="en-CL"/>
          </a:p>
        </p:txBody>
      </p:sp>
      <p:sp>
        <p:nvSpPr>
          <p:cNvPr id="7" name="Slide Number Placeholder 6">
            <a:extLst>
              <a:ext uri="{FF2B5EF4-FFF2-40B4-BE49-F238E27FC236}">
                <a16:creationId xmlns:a16="http://schemas.microsoft.com/office/drawing/2014/main" id="{7C734675-F2EF-7A4C-5638-21CF6B9198D6}"/>
              </a:ext>
            </a:extLst>
          </p:cNvPr>
          <p:cNvSpPr>
            <a:spLocks noGrp="1"/>
          </p:cNvSpPr>
          <p:nvPr>
            <p:ph type="sldNum" sz="quarter" idx="12"/>
          </p:nvPr>
        </p:nvSpPr>
        <p:spPr/>
        <p:txBody>
          <a:bodyPr/>
          <a:lstStyle/>
          <a:p>
            <a:fld id="{93F67638-DA96-3A42-AA42-AAFAE95DD37F}" type="slidenum">
              <a:rPr lang="en-CL" smtClean="0"/>
              <a:t>‹#›</a:t>
            </a:fld>
            <a:endParaRPr lang="en-CL"/>
          </a:p>
        </p:txBody>
      </p:sp>
    </p:spTree>
    <p:extLst>
      <p:ext uri="{BB962C8B-B14F-4D97-AF65-F5344CB8AC3E}">
        <p14:creationId xmlns:p14="http://schemas.microsoft.com/office/powerpoint/2010/main" val="2030985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28974-9858-9A03-B42E-901D82B6182F}"/>
              </a:ext>
            </a:extLst>
          </p:cNvPr>
          <p:cNvSpPr>
            <a:spLocks noGrp="1"/>
          </p:cNvSpPr>
          <p:nvPr>
            <p:ph type="title"/>
          </p:nvPr>
        </p:nvSpPr>
        <p:spPr>
          <a:xfrm>
            <a:off x="839788" y="365125"/>
            <a:ext cx="10515600" cy="1325563"/>
          </a:xfrm>
        </p:spPr>
        <p:txBody>
          <a:bodyPr/>
          <a:lstStyle/>
          <a:p>
            <a:r>
              <a:rPr lang="en-US"/>
              <a:t>Click to edit Master title style</a:t>
            </a:r>
            <a:endParaRPr lang="en-CL"/>
          </a:p>
        </p:txBody>
      </p:sp>
      <p:sp>
        <p:nvSpPr>
          <p:cNvPr id="3" name="Text Placeholder 2">
            <a:extLst>
              <a:ext uri="{FF2B5EF4-FFF2-40B4-BE49-F238E27FC236}">
                <a16:creationId xmlns:a16="http://schemas.microsoft.com/office/drawing/2014/main" id="{28C2FBF4-9DED-B4D5-DF18-4429CC79A5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20626F-D25E-E890-A3F6-688A7586E4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5" name="Text Placeholder 4">
            <a:extLst>
              <a:ext uri="{FF2B5EF4-FFF2-40B4-BE49-F238E27FC236}">
                <a16:creationId xmlns:a16="http://schemas.microsoft.com/office/drawing/2014/main" id="{073385FD-2699-597B-BC33-44F391D669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C1A3C2-180D-8772-144D-D757237AC8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7" name="Date Placeholder 6">
            <a:extLst>
              <a:ext uri="{FF2B5EF4-FFF2-40B4-BE49-F238E27FC236}">
                <a16:creationId xmlns:a16="http://schemas.microsoft.com/office/drawing/2014/main" id="{70589055-8EFC-8BBD-208B-0DEDA1354C69}"/>
              </a:ext>
            </a:extLst>
          </p:cNvPr>
          <p:cNvSpPr>
            <a:spLocks noGrp="1"/>
          </p:cNvSpPr>
          <p:nvPr>
            <p:ph type="dt" sz="half" idx="10"/>
          </p:nvPr>
        </p:nvSpPr>
        <p:spPr/>
        <p:txBody>
          <a:bodyPr/>
          <a:lstStyle/>
          <a:p>
            <a:fld id="{43472669-A9A2-664F-952A-9DCED29CEB37}" type="datetimeFigureOut">
              <a:rPr lang="en-CL" smtClean="0"/>
              <a:t>19-06-23</a:t>
            </a:fld>
            <a:endParaRPr lang="en-CL"/>
          </a:p>
        </p:txBody>
      </p:sp>
      <p:sp>
        <p:nvSpPr>
          <p:cNvPr id="8" name="Footer Placeholder 7">
            <a:extLst>
              <a:ext uri="{FF2B5EF4-FFF2-40B4-BE49-F238E27FC236}">
                <a16:creationId xmlns:a16="http://schemas.microsoft.com/office/drawing/2014/main" id="{F9840BD2-A895-96A0-4239-6FF387DCC5B2}"/>
              </a:ext>
            </a:extLst>
          </p:cNvPr>
          <p:cNvSpPr>
            <a:spLocks noGrp="1"/>
          </p:cNvSpPr>
          <p:nvPr>
            <p:ph type="ftr" sz="quarter" idx="11"/>
          </p:nvPr>
        </p:nvSpPr>
        <p:spPr/>
        <p:txBody>
          <a:bodyPr/>
          <a:lstStyle/>
          <a:p>
            <a:endParaRPr lang="en-CL"/>
          </a:p>
        </p:txBody>
      </p:sp>
      <p:sp>
        <p:nvSpPr>
          <p:cNvPr id="9" name="Slide Number Placeholder 8">
            <a:extLst>
              <a:ext uri="{FF2B5EF4-FFF2-40B4-BE49-F238E27FC236}">
                <a16:creationId xmlns:a16="http://schemas.microsoft.com/office/drawing/2014/main" id="{5D8CF064-6DB8-A86B-51E9-46B7E2571CEC}"/>
              </a:ext>
            </a:extLst>
          </p:cNvPr>
          <p:cNvSpPr>
            <a:spLocks noGrp="1"/>
          </p:cNvSpPr>
          <p:nvPr>
            <p:ph type="sldNum" sz="quarter" idx="12"/>
          </p:nvPr>
        </p:nvSpPr>
        <p:spPr/>
        <p:txBody>
          <a:bodyPr/>
          <a:lstStyle/>
          <a:p>
            <a:fld id="{93F67638-DA96-3A42-AA42-AAFAE95DD37F}" type="slidenum">
              <a:rPr lang="en-CL" smtClean="0"/>
              <a:t>‹#›</a:t>
            </a:fld>
            <a:endParaRPr lang="en-CL"/>
          </a:p>
        </p:txBody>
      </p:sp>
    </p:spTree>
    <p:extLst>
      <p:ext uri="{BB962C8B-B14F-4D97-AF65-F5344CB8AC3E}">
        <p14:creationId xmlns:p14="http://schemas.microsoft.com/office/powerpoint/2010/main" val="376853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4849-937C-3157-EB12-DFB7F241E18F}"/>
              </a:ext>
            </a:extLst>
          </p:cNvPr>
          <p:cNvSpPr>
            <a:spLocks noGrp="1"/>
          </p:cNvSpPr>
          <p:nvPr>
            <p:ph type="title"/>
          </p:nvPr>
        </p:nvSpPr>
        <p:spPr/>
        <p:txBody>
          <a:bodyPr/>
          <a:lstStyle/>
          <a:p>
            <a:r>
              <a:rPr lang="en-US"/>
              <a:t>Click to edit Master title style</a:t>
            </a:r>
            <a:endParaRPr lang="en-CL"/>
          </a:p>
        </p:txBody>
      </p:sp>
      <p:sp>
        <p:nvSpPr>
          <p:cNvPr id="3" name="Date Placeholder 2">
            <a:extLst>
              <a:ext uri="{FF2B5EF4-FFF2-40B4-BE49-F238E27FC236}">
                <a16:creationId xmlns:a16="http://schemas.microsoft.com/office/drawing/2014/main" id="{BC9043A2-632C-7B6B-2372-35C140C8D90E}"/>
              </a:ext>
            </a:extLst>
          </p:cNvPr>
          <p:cNvSpPr>
            <a:spLocks noGrp="1"/>
          </p:cNvSpPr>
          <p:nvPr>
            <p:ph type="dt" sz="half" idx="10"/>
          </p:nvPr>
        </p:nvSpPr>
        <p:spPr/>
        <p:txBody>
          <a:bodyPr/>
          <a:lstStyle/>
          <a:p>
            <a:fld id="{43472669-A9A2-664F-952A-9DCED29CEB37}" type="datetimeFigureOut">
              <a:rPr lang="en-CL" smtClean="0"/>
              <a:t>19-06-23</a:t>
            </a:fld>
            <a:endParaRPr lang="en-CL"/>
          </a:p>
        </p:txBody>
      </p:sp>
      <p:sp>
        <p:nvSpPr>
          <p:cNvPr id="4" name="Footer Placeholder 3">
            <a:extLst>
              <a:ext uri="{FF2B5EF4-FFF2-40B4-BE49-F238E27FC236}">
                <a16:creationId xmlns:a16="http://schemas.microsoft.com/office/drawing/2014/main" id="{FB3C3A23-A614-EB60-C35C-404B4697DE7F}"/>
              </a:ext>
            </a:extLst>
          </p:cNvPr>
          <p:cNvSpPr>
            <a:spLocks noGrp="1"/>
          </p:cNvSpPr>
          <p:nvPr>
            <p:ph type="ftr" sz="quarter" idx="11"/>
          </p:nvPr>
        </p:nvSpPr>
        <p:spPr/>
        <p:txBody>
          <a:bodyPr/>
          <a:lstStyle/>
          <a:p>
            <a:endParaRPr lang="en-CL"/>
          </a:p>
        </p:txBody>
      </p:sp>
      <p:sp>
        <p:nvSpPr>
          <p:cNvPr id="5" name="Slide Number Placeholder 4">
            <a:extLst>
              <a:ext uri="{FF2B5EF4-FFF2-40B4-BE49-F238E27FC236}">
                <a16:creationId xmlns:a16="http://schemas.microsoft.com/office/drawing/2014/main" id="{BA62B293-D9D7-7D48-04C4-76EA2014A8E2}"/>
              </a:ext>
            </a:extLst>
          </p:cNvPr>
          <p:cNvSpPr>
            <a:spLocks noGrp="1"/>
          </p:cNvSpPr>
          <p:nvPr>
            <p:ph type="sldNum" sz="quarter" idx="12"/>
          </p:nvPr>
        </p:nvSpPr>
        <p:spPr/>
        <p:txBody>
          <a:bodyPr/>
          <a:lstStyle/>
          <a:p>
            <a:fld id="{93F67638-DA96-3A42-AA42-AAFAE95DD37F}" type="slidenum">
              <a:rPr lang="en-CL" smtClean="0"/>
              <a:t>‹#›</a:t>
            </a:fld>
            <a:endParaRPr lang="en-CL"/>
          </a:p>
        </p:txBody>
      </p:sp>
    </p:spTree>
    <p:extLst>
      <p:ext uri="{BB962C8B-B14F-4D97-AF65-F5344CB8AC3E}">
        <p14:creationId xmlns:p14="http://schemas.microsoft.com/office/powerpoint/2010/main" val="154000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8F1F66-A9D1-AC81-277C-3DA9098EE7DD}"/>
              </a:ext>
            </a:extLst>
          </p:cNvPr>
          <p:cNvSpPr>
            <a:spLocks noGrp="1"/>
          </p:cNvSpPr>
          <p:nvPr>
            <p:ph type="dt" sz="half" idx="10"/>
          </p:nvPr>
        </p:nvSpPr>
        <p:spPr/>
        <p:txBody>
          <a:bodyPr/>
          <a:lstStyle/>
          <a:p>
            <a:fld id="{43472669-A9A2-664F-952A-9DCED29CEB37}" type="datetimeFigureOut">
              <a:rPr lang="en-CL" smtClean="0"/>
              <a:t>19-06-23</a:t>
            </a:fld>
            <a:endParaRPr lang="en-CL"/>
          </a:p>
        </p:txBody>
      </p:sp>
      <p:sp>
        <p:nvSpPr>
          <p:cNvPr id="3" name="Footer Placeholder 2">
            <a:extLst>
              <a:ext uri="{FF2B5EF4-FFF2-40B4-BE49-F238E27FC236}">
                <a16:creationId xmlns:a16="http://schemas.microsoft.com/office/drawing/2014/main" id="{833E5E05-B3B6-D263-8E1A-888BB313F9E7}"/>
              </a:ext>
            </a:extLst>
          </p:cNvPr>
          <p:cNvSpPr>
            <a:spLocks noGrp="1"/>
          </p:cNvSpPr>
          <p:nvPr>
            <p:ph type="ftr" sz="quarter" idx="11"/>
          </p:nvPr>
        </p:nvSpPr>
        <p:spPr/>
        <p:txBody>
          <a:bodyPr/>
          <a:lstStyle/>
          <a:p>
            <a:endParaRPr lang="en-CL"/>
          </a:p>
        </p:txBody>
      </p:sp>
      <p:sp>
        <p:nvSpPr>
          <p:cNvPr id="4" name="Slide Number Placeholder 3">
            <a:extLst>
              <a:ext uri="{FF2B5EF4-FFF2-40B4-BE49-F238E27FC236}">
                <a16:creationId xmlns:a16="http://schemas.microsoft.com/office/drawing/2014/main" id="{613619C3-C883-2EFF-1002-959D28EB5BBD}"/>
              </a:ext>
            </a:extLst>
          </p:cNvPr>
          <p:cNvSpPr>
            <a:spLocks noGrp="1"/>
          </p:cNvSpPr>
          <p:nvPr>
            <p:ph type="sldNum" sz="quarter" idx="12"/>
          </p:nvPr>
        </p:nvSpPr>
        <p:spPr/>
        <p:txBody>
          <a:bodyPr/>
          <a:lstStyle/>
          <a:p>
            <a:fld id="{93F67638-DA96-3A42-AA42-AAFAE95DD37F}" type="slidenum">
              <a:rPr lang="en-CL" smtClean="0"/>
              <a:t>‹#›</a:t>
            </a:fld>
            <a:endParaRPr lang="en-CL"/>
          </a:p>
        </p:txBody>
      </p:sp>
    </p:spTree>
    <p:extLst>
      <p:ext uri="{BB962C8B-B14F-4D97-AF65-F5344CB8AC3E}">
        <p14:creationId xmlns:p14="http://schemas.microsoft.com/office/powerpoint/2010/main" val="426078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1670F-E181-F3BC-BD70-C3F8F6381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L"/>
          </a:p>
        </p:txBody>
      </p:sp>
      <p:sp>
        <p:nvSpPr>
          <p:cNvPr id="3" name="Content Placeholder 2">
            <a:extLst>
              <a:ext uri="{FF2B5EF4-FFF2-40B4-BE49-F238E27FC236}">
                <a16:creationId xmlns:a16="http://schemas.microsoft.com/office/drawing/2014/main" id="{338AEF65-2BC7-F163-EEC4-D0562AF45B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Text Placeholder 3">
            <a:extLst>
              <a:ext uri="{FF2B5EF4-FFF2-40B4-BE49-F238E27FC236}">
                <a16:creationId xmlns:a16="http://schemas.microsoft.com/office/drawing/2014/main" id="{E542517D-5090-F3F2-ECCB-486E128CE7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8C07BE-1158-7A82-5635-2101E948ED24}"/>
              </a:ext>
            </a:extLst>
          </p:cNvPr>
          <p:cNvSpPr>
            <a:spLocks noGrp="1"/>
          </p:cNvSpPr>
          <p:nvPr>
            <p:ph type="dt" sz="half" idx="10"/>
          </p:nvPr>
        </p:nvSpPr>
        <p:spPr/>
        <p:txBody>
          <a:bodyPr/>
          <a:lstStyle/>
          <a:p>
            <a:fld id="{43472669-A9A2-664F-952A-9DCED29CEB37}" type="datetimeFigureOut">
              <a:rPr lang="en-CL" smtClean="0"/>
              <a:t>19-06-23</a:t>
            </a:fld>
            <a:endParaRPr lang="en-CL"/>
          </a:p>
        </p:txBody>
      </p:sp>
      <p:sp>
        <p:nvSpPr>
          <p:cNvPr id="6" name="Footer Placeholder 5">
            <a:extLst>
              <a:ext uri="{FF2B5EF4-FFF2-40B4-BE49-F238E27FC236}">
                <a16:creationId xmlns:a16="http://schemas.microsoft.com/office/drawing/2014/main" id="{5E2EC0B2-3BB5-12A6-46D3-5859B1A78180}"/>
              </a:ext>
            </a:extLst>
          </p:cNvPr>
          <p:cNvSpPr>
            <a:spLocks noGrp="1"/>
          </p:cNvSpPr>
          <p:nvPr>
            <p:ph type="ftr" sz="quarter" idx="11"/>
          </p:nvPr>
        </p:nvSpPr>
        <p:spPr/>
        <p:txBody>
          <a:bodyPr/>
          <a:lstStyle/>
          <a:p>
            <a:endParaRPr lang="en-CL"/>
          </a:p>
        </p:txBody>
      </p:sp>
      <p:sp>
        <p:nvSpPr>
          <p:cNvPr id="7" name="Slide Number Placeholder 6">
            <a:extLst>
              <a:ext uri="{FF2B5EF4-FFF2-40B4-BE49-F238E27FC236}">
                <a16:creationId xmlns:a16="http://schemas.microsoft.com/office/drawing/2014/main" id="{3ECD1EFE-914C-63AE-9A46-BE15B5F7816B}"/>
              </a:ext>
            </a:extLst>
          </p:cNvPr>
          <p:cNvSpPr>
            <a:spLocks noGrp="1"/>
          </p:cNvSpPr>
          <p:nvPr>
            <p:ph type="sldNum" sz="quarter" idx="12"/>
          </p:nvPr>
        </p:nvSpPr>
        <p:spPr/>
        <p:txBody>
          <a:bodyPr/>
          <a:lstStyle/>
          <a:p>
            <a:fld id="{93F67638-DA96-3A42-AA42-AAFAE95DD37F}" type="slidenum">
              <a:rPr lang="en-CL" smtClean="0"/>
              <a:t>‹#›</a:t>
            </a:fld>
            <a:endParaRPr lang="en-CL"/>
          </a:p>
        </p:txBody>
      </p:sp>
    </p:spTree>
    <p:extLst>
      <p:ext uri="{BB962C8B-B14F-4D97-AF65-F5344CB8AC3E}">
        <p14:creationId xmlns:p14="http://schemas.microsoft.com/office/powerpoint/2010/main" val="74037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2ABCF-75BF-4F7F-E6C1-FEE401344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L"/>
          </a:p>
        </p:txBody>
      </p:sp>
      <p:sp>
        <p:nvSpPr>
          <p:cNvPr id="3" name="Picture Placeholder 2">
            <a:extLst>
              <a:ext uri="{FF2B5EF4-FFF2-40B4-BE49-F238E27FC236}">
                <a16:creationId xmlns:a16="http://schemas.microsoft.com/office/drawing/2014/main" id="{C2CA865F-BE89-AEAF-BBAD-B64FF3F96F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L"/>
          </a:p>
        </p:txBody>
      </p:sp>
      <p:sp>
        <p:nvSpPr>
          <p:cNvPr id="4" name="Text Placeholder 3">
            <a:extLst>
              <a:ext uri="{FF2B5EF4-FFF2-40B4-BE49-F238E27FC236}">
                <a16:creationId xmlns:a16="http://schemas.microsoft.com/office/drawing/2014/main" id="{6A4990C3-26BC-6F4F-BCF9-C77CBAA3C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CD739-5032-9732-FE73-51D41DAEEBA6}"/>
              </a:ext>
            </a:extLst>
          </p:cNvPr>
          <p:cNvSpPr>
            <a:spLocks noGrp="1"/>
          </p:cNvSpPr>
          <p:nvPr>
            <p:ph type="dt" sz="half" idx="10"/>
          </p:nvPr>
        </p:nvSpPr>
        <p:spPr/>
        <p:txBody>
          <a:bodyPr/>
          <a:lstStyle/>
          <a:p>
            <a:fld id="{43472669-A9A2-664F-952A-9DCED29CEB37}" type="datetimeFigureOut">
              <a:rPr lang="en-CL" smtClean="0"/>
              <a:t>19-06-23</a:t>
            </a:fld>
            <a:endParaRPr lang="en-CL"/>
          </a:p>
        </p:txBody>
      </p:sp>
      <p:sp>
        <p:nvSpPr>
          <p:cNvPr id="6" name="Footer Placeholder 5">
            <a:extLst>
              <a:ext uri="{FF2B5EF4-FFF2-40B4-BE49-F238E27FC236}">
                <a16:creationId xmlns:a16="http://schemas.microsoft.com/office/drawing/2014/main" id="{5DB2A096-ABA9-8CFE-AE1B-4736481B1ED2}"/>
              </a:ext>
            </a:extLst>
          </p:cNvPr>
          <p:cNvSpPr>
            <a:spLocks noGrp="1"/>
          </p:cNvSpPr>
          <p:nvPr>
            <p:ph type="ftr" sz="quarter" idx="11"/>
          </p:nvPr>
        </p:nvSpPr>
        <p:spPr/>
        <p:txBody>
          <a:bodyPr/>
          <a:lstStyle/>
          <a:p>
            <a:endParaRPr lang="en-CL"/>
          </a:p>
        </p:txBody>
      </p:sp>
      <p:sp>
        <p:nvSpPr>
          <p:cNvPr id="7" name="Slide Number Placeholder 6">
            <a:extLst>
              <a:ext uri="{FF2B5EF4-FFF2-40B4-BE49-F238E27FC236}">
                <a16:creationId xmlns:a16="http://schemas.microsoft.com/office/drawing/2014/main" id="{16A0F30B-091C-EF2D-0900-F5D4BD640BFE}"/>
              </a:ext>
            </a:extLst>
          </p:cNvPr>
          <p:cNvSpPr>
            <a:spLocks noGrp="1"/>
          </p:cNvSpPr>
          <p:nvPr>
            <p:ph type="sldNum" sz="quarter" idx="12"/>
          </p:nvPr>
        </p:nvSpPr>
        <p:spPr/>
        <p:txBody>
          <a:bodyPr/>
          <a:lstStyle/>
          <a:p>
            <a:fld id="{93F67638-DA96-3A42-AA42-AAFAE95DD37F}" type="slidenum">
              <a:rPr lang="en-CL" smtClean="0"/>
              <a:t>‹#›</a:t>
            </a:fld>
            <a:endParaRPr lang="en-CL"/>
          </a:p>
        </p:txBody>
      </p:sp>
    </p:spTree>
    <p:extLst>
      <p:ext uri="{BB962C8B-B14F-4D97-AF65-F5344CB8AC3E}">
        <p14:creationId xmlns:p14="http://schemas.microsoft.com/office/powerpoint/2010/main" val="1369568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A76FE2-1B3A-5E81-AA8B-D9A578D8F0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L"/>
          </a:p>
        </p:txBody>
      </p:sp>
      <p:sp>
        <p:nvSpPr>
          <p:cNvPr id="3" name="Text Placeholder 2">
            <a:extLst>
              <a:ext uri="{FF2B5EF4-FFF2-40B4-BE49-F238E27FC236}">
                <a16:creationId xmlns:a16="http://schemas.microsoft.com/office/drawing/2014/main" id="{EFB60639-3B81-3F39-EAE4-8DD90E8181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Date Placeholder 3">
            <a:extLst>
              <a:ext uri="{FF2B5EF4-FFF2-40B4-BE49-F238E27FC236}">
                <a16:creationId xmlns:a16="http://schemas.microsoft.com/office/drawing/2014/main" id="{B49311F8-0298-2C72-A10C-EF24EF50DD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72669-A9A2-664F-952A-9DCED29CEB37}" type="datetimeFigureOut">
              <a:rPr lang="en-CL" smtClean="0"/>
              <a:t>19-06-23</a:t>
            </a:fld>
            <a:endParaRPr lang="en-CL"/>
          </a:p>
        </p:txBody>
      </p:sp>
      <p:sp>
        <p:nvSpPr>
          <p:cNvPr id="5" name="Footer Placeholder 4">
            <a:extLst>
              <a:ext uri="{FF2B5EF4-FFF2-40B4-BE49-F238E27FC236}">
                <a16:creationId xmlns:a16="http://schemas.microsoft.com/office/drawing/2014/main" id="{A2B7F790-C2B5-1754-66EB-6530B38105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L"/>
          </a:p>
        </p:txBody>
      </p:sp>
      <p:sp>
        <p:nvSpPr>
          <p:cNvPr id="6" name="Slide Number Placeholder 5">
            <a:extLst>
              <a:ext uri="{FF2B5EF4-FFF2-40B4-BE49-F238E27FC236}">
                <a16:creationId xmlns:a16="http://schemas.microsoft.com/office/drawing/2014/main" id="{CA006FF0-A485-BC49-E61C-00B89FAE4E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F67638-DA96-3A42-AA42-AAFAE95DD37F}" type="slidenum">
              <a:rPr lang="en-CL" smtClean="0"/>
              <a:t>‹#›</a:t>
            </a:fld>
            <a:endParaRPr lang="en-CL"/>
          </a:p>
        </p:txBody>
      </p:sp>
    </p:spTree>
    <p:extLst>
      <p:ext uri="{BB962C8B-B14F-4D97-AF65-F5344CB8AC3E}">
        <p14:creationId xmlns:p14="http://schemas.microsoft.com/office/powerpoint/2010/main" val="4041776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atiasGrob/MicrovanCase/blob/main/MicrovanCase.ipynb"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8397-E33B-2EF8-D51C-E00E15918A97}"/>
              </a:ext>
            </a:extLst>
          </p:cNvPr>
          <p:cNvSpPr>
            <a:spLocks noGrp="1"/>
          </p:cNvSpPr>
          <p:nvPr>
            <p:ph type="ctrTitle"/>
          </p:nvPr>
        </p:nvSpPr>
        <p:spPr/>
        <p:txBody>
          <a:bodyPr>
            <a:normAutofit fontScale="90000"/>
          </a:bodyPr>
          <a:lstStyle/>
          <a:p>
            <a:r>
              <a:rPr lang="en-US" b="1" i="0">
                <a:effectLst/>
                <a:latin typeface="-apple-system"/>
              </a:rPr>
              <a:t>Peer‐Learning Project CUSA-Microvan Case</a:t>
            </a:r>
            <a:br>
              <a:rPr lang="en-US" b="1" i="0">
                <a:effectLst/>
                <a:latin typeface="-apple-system"/>
              </a:rPr>
            </a:br>
            <a:endParaRPr lang="en-CL" dirty="0"/>
          </a:p>
        </p:txBody>
      </p:sp>
      <p:sp>
        <p:nvSpPr>
          <p:cNvPr id="3" name="Subtitle 2">
            <a:extLst>
              <a:ext uri="{FF2B5EF4-FFF2-40B4-BE49-F238E27FC236}">
                <a16:creationId xmlns:a16="http://schemas.microsoft.com/office/drawing/2014/main" id="{476044E3-C2A8-1AA1-0AF7-4B1A53B71A16}"/>
              </a:ext>
            </a:extLst>
          </p:cNvPr>
          <p:cNvSpPr>
            <a:spLocks noGrp="1"/>
          </p:cNvSpPr>
          <p:nvPr>
            <p:ph type="subTitle" idx="1"/>
          </p:nvPr>
        </p:nvSpPr>
        <p:spPr/>
        <p:txBody>
          <a:bodyPr/>
          <a:lstStyle/>
          <a:p>
            <a:r>
              <a:rPr lang="en-CL" dirty="0"/>
              <a:t>Barres Group</a:t>
            </a:r>
          </a:p>
          <a:p>
            <a:r>
              <a:rPr lang="en-CL" dirty="0"/>
              <a:t>ESMT Global Online MBA</a:t>
            </a:r>
          </a:p>
        </p:txBody>
      </p:sp>
      <p:pic>
        <p:nvPicPr>
          <p:cNvPr id="5" name="Picture 4" descr="A picture containing screenshot, text, font, graphics&#10;&#10;Description automatically generated">
            <a:extLst>
              <a:ext uri="{FF2B5EF4-FFF2-40B4-BE49-F238E27FC236}">
                <a16:creationId xmlns:a16="http://schemas.microsoft.com/office/drawing/2014/main" id="{8A471D6F-BA11-6587-9C6B-022F043575BF}"/>
              </a:ext>
            </a:extLst>
          </p:cNvPr>
          <p:cNvPicPr>
            <a:picLocks noChangeAspect="1"/>
          </p:cNvPicPr>
          <p:nvPr/>
        </p:nvPicPr>
        <p:blipFill>
          <a:blip r:embed="rId2"/>
          <a:stretch>
            <a:fillRect/>
          </a:stretch>
        </p:blipFill>
        <p:spPr>
          <a:xfrm>
            <a:off x="10824732" y="210653"/>
            <a:ext cx="1153198" cy="1153198"/>
          </a:xfrm>
          <a:prstGeom prst="rect">
            <a:avLst/>
          </a:prstGeom>
        </p:spPr>
      </p:pic>
    </p:spTree>
    <p:extLst>
      <p:ext uri="{BB962C8B-B14F-4D97-AF65-F5344CB8AC3E}">
        <p14:creationId xmlns:p14="http://schemas.microsoft.com/office/powerpoint/2010/main" val="224055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06015-F9B4-8DA5-8956-A991410C9383}"/>
              </a:ext>
            </a:extLst>
          </p:cNvPr>
          <p:cNvSpPr>
            <a:spLocks noGrp="1"/>
          </p:cNvSpPr>
          <p:nvPr>
            <p:ph type="title"/>
          </p:nvPr>
        </p:nvSpPr>
        <p:spPr>
          <a:xfrm>
            <a:off x="640080" y="325369"/>
            <a:ext cx="4368602" cy="1956841"/>
          </a:xfrm>
        </p:spPr>
        <p:txBody>
          <a:bodyPr anchor="b">
            <a:normAutofit/>
          </a:bodyPr>
          <a:lstStyle/>
          <a:p>
            <a:r>
              <a:rPr lang="en-CL" sz="5400" dirty="0"/>
              <a:t>Introduction</a:t>
            </a:r>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8364C9-1EA2-ED78-3CE1-99CE9091895F}"/>
              </a:ext>
            </a:extLst>
          </p:cNvPr>
          <p:cNvSpPr>
            <a:spLocks noGrp="1"/>
          </p:cNvSpPr>
          <p:nvPr>
            <p:ph idx="1"/>
          </p:nvPr>
        </p:nvSpPr>
        <p:spPr>
          <a:xfrm>
            <a:off x="640080" y="2872899"/>
            <a:ext cx="4243589" cy="3320668"/>
          </a:xfrm>
        </p:spPr>
        <p:txBody>
          <a:bodyPr>
            <a:normAutofit/>
          </a:bodyPr>
          <a:lstStyle/>
          <a:p>
            <a:r>
              <a:rPr lang="en-US" sz="2200" b="0" i="0" dirty="0">
                <a:effectLst/>
                <a:latin typeface="Söhne"/>
              </a:rPr>
              <a:t>In this group project, we will be revisiting the Microvan case, which we have already started exploring. The objective is to build upon the previous exploratory analysis using analytical tools and methods discussed in the course.</a:t>
            </a:r>
            <a:endParaRPr lang="en-CL" sz="2200" dirty="0"/>
          </a:p>
        </p:txBody>
      </p:sp>
      <p:pic>
        <p:nvPicPr>
          <p:cNvPr id="5" name="Picture 4" descr="Pens and rulers">
            <a:extLst>
              <a:ext uri="{FF2B5EF4-FFF2-40B4-BE49-F238E27FC236}">
                <a16:creationId xmlns:a16="http://schemas.microsoft.com/office/drawing/2014/main" id="{181E53B4-DB12-9BCE-E78F-0247B0617C87}"/>
              </a:ext>
            </a:extLst>
          </p:cNvPr>
          <p:cNvPicPr>
            <a:picLocks noChangeAspect="1"/>
          </p:cNvPicPr>
          <p:nvPr/>
        </p:nvPicPr>
        <p:blipFill rotWithShape="1">
          <a:blip r:embed="rId2"/>
          <a:srcRect l="13188" r="19859"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57348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3" name="Arc 103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4709B0-EE7F-A114-366A-E52EB7E84B26}"/>
              </a:ext>
            </a:extLst>
          </p:cNvPr>
          <p:cNvSpPr>
            <a:spLocks noGrp="1"/>
          </p:cNvSpPr>
          <p:nvPr>
            <p:ph type="title"/>
          </p:nvPr>
        </p:nvSpPr>
        <p:spPr>
          <a:xfrm>
            <a:off x="5894962" y="479493"/>
            <a:ext cx="5458838" cy="1325563"/>
          </a:xfrm>
        </p:spPr>
        <p:txBody>
          <a:bodyPr>
            <a:normAutofit/>
          </a:bodyPr>
          <a:lstStyle/>
          <a:p>
            <a:r>
              <a:rPr lang="en-CL" dirty="0"/>
              <a:t>Analytical Steps</a:t>
            </a:r>
          </a:p>
        </p:txBody>
      </p:sp>
      <p:sp>
        <p:nvSpPr>
          <p:cNvPr id="1035" name="Freeform: Shape 103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a:extLst>
              <a:ext uri="{FF2B5EF4-FFF2-40B4-BE49-F238E27FC236}">
                <a16:creationId xmlns:a16="http://schemas.microsoft.com/office/drawing/2014/main" id="{33741BA6-CE9E-C4A1-DEB4-99BFA6F27B6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422144"/>
            <a:ext cx="4777381" cy="384396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59641B0-9BE2-95F9-0EB5-1982368CAA4B}"/>
              </a:ext>
            </a:extLst>
          </p:cNvPr>
          <p:cNvSpPr>
            <a:spLocks noGrp="1"/>
          </p:cNvSpPr>
          <p:nvPr>
            <p:ph idx="1"/>
          </p:nvPr>
        </p:nvSpPr>
        <p:spPr>
          <a:xfrm>
            <a:off x="5894962" y="1984443"/>
            <a:ext cx="5458838" cy="4192520"/>
          </a:xfrm>
        </p:spPr>
        <p:txBody>
          <a:bodyPr>
            <a:normAutofit/>
          </a:bodyPr>
          <a:lstStyle/>
          <a:p>
            <a:r>
              <a:rPr lang="en-US" sz="2100" u="sng" dirty="0">
                <a:latin typeface="Söhne"/>
              </a:rPr>
              <a:t>Exploring Redundancy</a:t>
            </a:r>
            <a:r>
              <a:rPr lang="en-US" sz="2100" dirty="0">
                <a:latin typeface="Söhne"/>
              </a:rPr>
              <a:t>: </a:t>
            </a:r>
            <a:r>
              <a:rPr lang="en-US" sz="2200" dirty="0">
                <a:latin typeface="Söhne"/>
              </a:rPr>
              <a:t>We will begin by examining the degree of redundancy in the 30 attribute variables that were previously analyzed. This will be done using factor analysis to determine if improvements can be made in explaining the concept liking variable. Using Python, we performed factor analysis on the data to obtain eigenvalues. The scree plot indicated that 6 factors were optimal. Also, the cumulative variance explained for 6 factors was 70.85%.</a:t>
            </a:r>
          </a:p>
          <a:p>
            <a:endParaRPr lang="en-US" sz="900" dirty="0">
              <a:latin typeface="Söhne"/>
            </a:endParaRPr>
          </a:p>
        </p:txBody>
      </p:sp>
    </p:spTree>
    <p:extLst>
      <p:ext uri="{BB962C8B-B14F-4D97-AF65-F5344CB8AC3E}">
        <p14:creationId xmlns:p14="http://schemas.microsoft.com/office/powerpoint/2010/main" val="540097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3" name="Arc 103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4709B0-EE7F-A114-366A-E52EB7E84B26}"/>
              </a:ext>
            </a:extLst>
          </p:cNvPr>
          <p:cNvSpPr>
            <a:spLocks noGrp="1"/>
          </p:cNvSpPr>
          <p:nvPr>
            <p:ph type="title"/>
          </p:nvPr>
        </p:nvSpPr>
        <p:spPr>
          <a:xfrm>
            <a:off x="5894962" y="402002"/>
            <a:ext cx="5458838" cy="1325563"/>
          </a:xfrm>
        </p:spPr>
        <p:txBody>
          <a:bodyPr>
            <a:normAutofit/>
          </a:bodyPr>
          <a:lstStyle/>
          <a:p>
            <a:r>
              <a:rPr lang="en-CL" dirty="0"/>
              <a:t>Analytical Steps</a:t>
            </a:r>
          </a:p>
        </p:txBody>
      </p:sp>
      <p:sp>
        <p:nvSpPr>
          <p:cNvPr id="1035" name="Freeform: Shape 103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59641B0-9BE2-95F9-0EB5-1982368CAA4B}"/>
              </a:ext>
            </a:extLst>
          </p:cNvPr>
          <p:cNvSpPr>
            <a:spLocks noGrp="1"/>
          </p:cNvSpPr>
          <p:nvPr>
            <p:ph idx="1"/>
          </p:nvPr>
        </p:nvSpPr>
        <p:spPr>
          <a:xfrm>
            <a:off x="5894962" y="1422143"/>
            <a:ext cx="5593856" cy="5422259"/>
          </a:xfrm>
        </p:spPr>
        <p:txBody>
          <a:bodyPr>
            <a:normAutofit fontScale="92500" lnSpcReduction="20000"/>
          </a:bodyPr>
          <a:lstStyle/>
          <a:p>
            <a:r>
              <a:rPr lang="en-US" sz="2300" u="sng" dirty="0">
                <a:latin typeface="Söhne"/>
              </a:rPr>
              <a:t>Naming Factors: Key Variables with Highest Loadings for Each Factor:</a:t>
            </a:r>
          </a:p>
          <a:p>
            <a:pPr marL="0" indent="0">
              <a:buNone/>
            </a:pPr>
            <a:r>
              <a:rPr lang="en-US" sz="1500" dirty="0">
                <a:latin typeface="Söhne"/>
              </a:rPr>
              <a:t>Factor 1: "Family-oriented Preferences" Variables: </a:t>
            </a:r>
            <a:r>
              <a:rPr lang="en-US" sz="1500" dirty="0" err="1">
                <a:latin typeface="Söhne"/>
              </a:rPr>
              <a:t>kidtrans</a:t>
            </a:r>
            <a:r>
              <a:rPr lang="en-US" sz="1500" dirty="0">
                <a:latin typeface="Söhne"/>
              </a:rPr>
              <a:t>, </a:t>
            </a:r>
            <a:r>
              <a:rPr lang="en-US" sz="1500" dirty="0" err="1">
                <a:latin typeface="Söhne"/>
              </a:rPr>
              <a:t>miniboxy</a:t>
            </a:r>
            <a:r>
              <a:rPr lang="en-US" sz="1500" dirty="0">
                <a:latin typeface="Söhne"/>
              </a:rPr>
              <a:t>, </a:t>
            </a:r>
            <a:r>
              <a:rPr lang="en-US" sz="1500" dirty="0" err="1">
                <a:latin typeface="Söhne"/>
              </a:rPr>
              <a:t>buyhghnd</a:t>
            </a:r>
            <a:r>
              <a:rPr lang="en-US" sz="1500" dirty="0">
                <a:latin typeface="Söhne"/>
              </a:rPr>
              <a:t> This factor seems to capture preferences related to family transportation, including the need for a car to transport kids and their friends, a preference for less boxy and large minivans, and a tendency to buy higher-end cars. </a:t>
            </a:r>
          </a:p>
          <a:p>
            <a:pPr marL="0" indent="0">
              <a:buNone/>
            </a:pPr>
            <a:r>
              <a:rPr lang="en-US" sz="1500" dirty="0">
                <a:latin typeface="Söhne"/>
              </a:rPr>
              <a:t>Factor 2: "Parking and Compactness Preferences" Variables: </a:t>
            </a:r>
            <a:r>
              <a:rPr lang="en-US" sz="1500" dirty="0" err="1">
                <a:latin typeface="Söhne"/>
              </a:rPr>
              <a:t>noparkrm</a:t>
            </a:r>
            <a:r>
              <a:rPr lang="en-US" sz="1500" dirty="0">
                <a:latin typeface="Söhne"/>
              </a:rPr>
              <a:t>, </a:t>
            </a:r>
            <a:r>
              <a:rPr lang="en-US" sz="1500" dirty="0" err="1">
                <a:latin typeface="Söhne"/>
              </a:rPr>
              <a:t>suvcmpct</a:t>
            </a:r>
            <a:r>
              <a:rPr lang="en-US" sz="1500" dirty="0">
                <a:latin typeface="Söhne"/>
              </a:rPr>
              <a:t>, </a:t>
            </a:r>
            <a:r>
              <a:rPr lang="en-US" sz="1500" dirty="0" err="1">
                <a:latin typeface="Söhne"/>
              </a:rPr>
              <a:t>miniboxy</a:t>
            </a:r>
            <a:r>
              <a:rPr lang="en-US" sz="1500" dirty="0">
                <a:latin typeface="Söhne"/>
              </a:rPr>
              <a:t> This factor reflects preferences related to parking space availability and compactness, indicating a preference for cars suitable for limited parking space and a preference for more compact SUVs over larger minivans. </a:t>
            </a:r>
          </a:p>
          <a:p>
            <a:pPr marL="0" indent="0">
              <a:buNone/>
            </a:pPr>
            <a:r>
              <a:rPr lang="en-US" sz="1500" dirty="0">
                <a:latin typeface="Söhne"/>
              </a:rPr>
              <a:t>Factor 3: "Travel and Family Size Preferences" Variables: </a:t>
            </a:r>
            <a:r>
              <a:rPr lang="en-US" sz="1500" dirty="0" err="1">
                <a:latin typeface="Söhne"/>
              </a:rPr>
              <a:t>kidtrans</a:t>
            </a:r>
            <a:r>
              <a:rPr lang="en-US" sz="1500" dirty="0">
                <a:latin typeface="Söhne"/>
              </a:rPr>
              <a:t>, </a:t>
            </a:r>
            <a:r>
              <a:rPr lang="en-US" sz="1500" dirty="0" err="1">
                <a:latin typeface="Söhne"/>
              </a:rPr>
              <a:t>nordtrps</a:t>
            </a:r>
            <a:r>
              <a:rPr lang="en-US" sz="1500" dirty="0">
                <a:latin typeface="Söhne"/>
              </a:rPr>
              <a:t>, </a:t>
            </a:r>
            <a:r>
              <a:rPr lang="en-US" sz="1500" dirty="0" err="1">
                <a:latin typeface="Söhne"/>
              </a:rPr>
              <a:t>numkids</a:t>
            </a:r>
            <a:r>
              <a:rPr lang="en-US" sz="1500" dirty="0">
                <a:latin typeface="Söhne"/>
              </a:rPr>
              <a:t> This factor captures preferences related to travel and family size, including the need for a car to transport kids, a lack of road trips with the family, and consideration of the number of children in the household. </a:t>
            </a:r>
          </a:p>
          <a:p>
            <a:pPr marL="0" indent="0">
              <a:buNone/>
            </a:pPr>
            <a:r>
              <a:rPr lang="en-US" sz="1500" dirty="0">
                <a:latin typeface="Söhne"/>
              </a:rPr>
              <a:t>Factor 4: "Safety and Performance Preferences" Variables: </a:t>
            </a:r>
            <a:r>
              <a:rPr lang="en-US" sz="1500" dirty="0" err="1">
                <a:latin typeface="Söhne"/>
              </a:rPr>
              <a:t>safeimpt</a:t>
            </a:r>
            <a:r>
              <a:rPr lang="en-US" sz="1500" dirty="0">
                <a:latin typeface="Söhne"/>
              </a:rPr>
              <a:t>, </a:t>
            </a:r>
            <a:r>
              <a:rPr lang="en-US" sz="1500" dirty="0" err="1">
                <a:latin typeface="Söhne"/>
              </a:rPr>
              <a:t>perfimpt</a:t>
            </a:r>
            <a:r>
              <a:rPr lang="en-US" sz="1500" dirty="0">
                <a:latin typeface="Söhne"/>
              </a:rPr>
              <a:t>, lk4whldr This factor represents preferences related to safety and performance, indicating a high importance placed on auto safety, performance, and an attraction to four-wheel drive options. </a:t>
            </a:r>
          </a:p>
          <a:p>
            <a:pPr marL="0" indent="0">
              <a:buNone/>
            </a:pPr>
            <a:r>
              <a:rPr lang="en-US" sz="1500" dirty="0">
                <a:latin typeface="Söhne"/>
              </a:rPr>
              <a:t>Factor 5: "Environmental and Sustainable Preferences" Variables: recycle, </a:t>
            </a:r>
            <a:r>
              <a:rPr lang="en-US" sz="1500" dirty="0" err="1">
                <a:latin typeface="Söhne"/>
              </a:rPr>
              <a:t>envrminr</a:t>
            </a:r>
            <a:r>
              <a:rPr lang="en-US" sz="1500" dirty="0">
                <a:latin typeface="Söhne"/>
              </a:rPr>
              <a:t>, </a:t>
            </a:r>
            <a:r>
              <a:rPr lang="en-US" sz="1500" dirty="0" err="1">
                <a:latin typeface="Söhne"/>
              </a:rPr>
              <a:t>shdcarpl</a:t>
            </a:r>
            <a:r>
              <a:rPr lang="en-US" sz="1500" dirty="0">
                <a:latin typeface="Söhne"/>
              </a:rPr>
              <a:t> This factor reflects preferences related to environmental and sustainable practices, including a strong belief in recycling, perceiving the environmental impact of automobiles as relatively minor, and endorsing carpooling and public transportation. </a:t>
            </a:r>
          </a:p>
          <a:p>
            <a:pPr marL="0" indent="0">
              <a:buNone/>
            </a:pPr>
            <a:r>
              <a:rPr lang="en-US" sz="1500" dirty="0">
                <a:latin typeface="Söhne"/>
              </a:rPr>
              <a:t>Factor 6: "Liking, Gender, and Education" Variables: </a:t>
            </a:r>
            <a:r>
              <a:rPr lang="en-US" sz="1500" dirty="0" err="1">
                <a:latin typeface="Söhne"/>
              </a:rPr>
              <a:t>mvliking</a:t>
            </a:r>
            <a:r>
              <a:rPr lang="en-US" sz="1500" dirty="0">
                <a:latin typeface="Söhne"/>
              </a:rPr>
              <a:t>, female, educ This factor captures respondents' self-reported liking of cars, their gender, and their education level.</a:t>
            </a:r>
          </a:p>
        </p:txBody>
      </p:sp>
      <p:pic>
        <p:nvPicPr>
          <p:cNvPr id="5" name="Picture 4" descr="A close-up of words&#10;&#10;Description automatically generated with low confidence">
            <a:extLst>
              <a:ext uri="{FF2B5EF4-FFF2-40B4-BE49-F238E27FC236}">
                <a16:creationId xmlns:a16="http://schemas.microsoft.com/office/drawing/2014/main" id="{EC7D0D7C-CEDE-6636-E9F1-8DCAA47CA305}"/>
              </a:ext>
            </a:extLst>
          </p:cNvPr>
          <p:cNvPicPr>
            <a:picLocks noChangeAspect="1"/>
          </p:cNvPicPr>
          <p:nvPr/>
        </p:nvPicPr>
        <p:blipFill>
          <a:blip r:embed="rId2"/>
          <a:stretch>
            <a:fillRect/>
          </a:stretch>
        </p:blipFill>
        <p:spPr>
          <a:xfrm>
            <a:off x="553531" y="1727565"/>
            <a:ext cx="4787900" cy="1308100"/>
          </a:xfrm>
          <a:prstGeom prst="rect">
            <a:avLst/>
          </a:prstGeom>
        </p:spPr>
      </p:pic>
    </p:spTree>
    <p:extLst>
      <p:ext uri="{BB962C8B-B14F-4D97-AF65-F5344CB8AC3E}">
        <p14:creationId xmlns:p14="http://schemas.microsoft.com/office/powerpoint/2010/main" val="381687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81" name="Arc 308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4709B0-EE7F-A114-366A-E52EB7E84B26}"/>
              </a:ext>
            </a:extLst>
          </p:cNvPr>
          <p:cNvSpPr>
            <a:spLocks noGrp="1"/>
          </p:cNvSpPr>
          <p:nvPr>
            <p:ph type="title"/>
          </p:nvPr>
        </p:nvSpPr>
        <p:spPr>
          <a:xfrm>
            <a:off x="5894962" y="479493"/>
            <a:ext cx="5458838" cy="1325563"/>
          </a:xfrm>
        </p:spPr>
        <p:txBody>
          <a:bodyPr>
            <a:normAutofit/>
          </a:bodyPr>
          <a:lstStyle/>
          <a:p>
            <a:r>
              <a:rPr lang="en-CL" dirty="0"/>
              <a:t>Analytical Steps</a:t>
            </a:r>
          </a:p>
        </p:txBody>
      </p:sp>
      <p:sp>
        <p:nvSpPr>
          <p:cNvPr id="3083" name="Freeform: Shape 308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a:extLst>
              <a:ext uri="{FF2B5EF4-FFF2-40B4-BE49-F238E27FC236}">
                <a16:creationId xmlns:a16="http://schemas.microsoft.com/office/drawing/2014/main" id="{FC8BD1A9-29D1-1C1C-EC33-87007B3EFF0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391373"/>
            <a:ext cx="4777381" cy="390550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59641B0-9BE2-95F9-0EB5-1982368CAA4B}"/>
              </a:ext>
            </a:extLst>
          </p:cNvPr>
          <p:cNvSpPr>
            <a:spLocks noGrp="1"/>
          </p:cNvSpPr>
          <p:nvPr>
            <p:ph idx="1"/>
          </p:nvPr>
        </p:nvSpPr>
        <p:spPr>
          <a:xfrm>
            <a:off x="5894962" y="1984443"/>
            <a:ext cx="5458838" cy="4192520"/>
          </a:xfrm>
        </p:spPr>
        <p:txBody>
          <a:bodyPr>
            <a:normAutofit/>
          </a:bodyPr>
          <a:lstStyle/>
          <a:p>
            <a:r>
              <a:rPr lang="en-US" sz="2100" u="sng" dirty="0">
                <a:latin typeface="Söhne"/>
              </a:rPr>
              <a:t>Market Segmentation</a:t>
            </a:r>
            <a:r>
              <a:rPr lang="en-US" sz="2400" dirty="0">
                <a:latin typeface="Söhne"/>
              </a:rPr>
              <a:t>: </a:t>
            </a:r>
          </a:p>
          <a:p>
            <a:pPr marL="0" indent="0">
              <a:buNone/>
            </a:pPr>
            <a:r>
              <a:rPr lang="en-US" sz="2000" dirty="0">
                <a:latin typeface="Söhne"/>
              </a:rPr>
              <a:t>Next, we conducted cluster analysis based on the factor scores obtained from the previous step. The aim is to segment the market and gain insights into the clustering solution's meaning and interpretation. By employing the Elbow Method, we determined that 3 clusters would be suitable for segmentation.</a:t>
            </a:r>
          </a:p>
        </p:txBody>
      </p:sp>
    </p:spTree>
    <p:extLst>
      <p:ext uri="{BB962C8B-B14F-4D97-AF65-F5344CB8AC3E}">
        <p14:creationId xmlns:p14="http://schemas.microsoft.com/office/powerpoint/2010/main" val="172596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90" name="Arc 308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4709B0-EE7F-A114-366A-E52EB7E84B26}"/>
              </a:ext>
            </a:extLst>
          </p:cNvPr>
          <p:cNvSpPr>
            <a:spLocks noGrp="1"/>
          </p:cNvSpPr>
          <p:nvPr>
            <p:ph type="title"/>
          </p:nvPr>
        </p:nvSpPr>
        <p:spPr>
          <a:xfrm>
            <a:off x="5894962" y="479493"/>
            <a:ext cx="5458838" cy="1325563"/>
          </a:xfrm>
        </p:spPr>
        <p:txBody>
          <a:bodyPr>
            <a:normAutofit/>
          </a:bodyPr>
          <a:lstStyle/>
          <a:p>
            <a:r>
              <a:rPr lang="en-CL" dirty="0"/>
              <a:t>Analytical Steps</a:t>
            </a:r>
          </a:p>
        </p:txBody>
      </p:sp>
      <p:sp>
        <p:nvSpPr>
          <p:cNvPr id="3092" name="Freeform: Shape 309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screenshot of a computer&#10;&#10;Description automatically generated with low confidence">
            <a:extLst>
              <a:ext uri="{FF2B5EF4-FFF2-40B4-BE49-F238E27FC236}">
                <a16:creationId xmlns:a16="http://schemas.microsoft.com/office/drawing/2014/main" id="{CCD84046-EBFA-D683-9A7E-610DEC83D3B0}"/>
              </a:ext>
            </a:extLst>
          </p:cNvPr>
          <p:cNvPicPr>
            <a:picLocks noChangeAspect="1"/>
          </p:cNvPicPr>
          <p:nvPr/>
        </p:nvPicPr>
        <p:blipFill>
          <a:blip r:embed="rId2"/>
          <a:stretch>
            <a:fillRect/>
          </a:stretch>
        </p:blipFill>
        <p:spPr>
          <a:xfrm>
            <a:off x="703182" y="1177871"/>
            <a:ext cx="4777381" cy="420004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359641B0-9BE2-95F9-0EB5-1982368CAA4B}"/>
              </a:ext>
            </a:extLst>
          </p:cNvPr>
          <p:cNvSpPr>
            <a:spLocks noGrp="1"/>
          </p:cNvSpPr>
          <p:nvPr>
            <p:ph idx="1"/>
          </p:nvPr>
        </p:nvSpPr>
        <p:spPr>
          <a:xfrm>
            <a:off x="5894962" y="1692864"/>
            <a:ext cx="5458838" cy="4816423"/>
          </a:xfrm>
        </p:spPr>
        <p:txBody>
          <a:bodyPr>
            <a:normAutofit fontScale="47500" lnSpcReduction="20000"/>
          </a:bodyPr>
          <a:lstStyle/>
          <a:p>
            <a:r>
              <a:rPr lang="en-US" sz="4400" u="sng" dirty="0">
                <a:latin typeface="Söhne"/>
              </a:rPr>
              <a:t>Regression Analysis/Relating Clusters to Demographics:</a:t>
            </a:r>
            <a:r>
              <a:rPr lang="en-US" sz="4400" dirty="0">
                <a:latin typeface="Söhne"/>
              </a:rPr>
              <a:t> </a:t>
            </a:r>
          </a:p>
          <a:p>
            <a:endParaRPr lang="en-US" dirty="0">
              <a:latin typeface="Söhne"/>
            </a:endParaRPr>
          </a:p>
          <a:p>
            <a:pPr marL="0" indent="0">
              <a:buNone/>
            </a:pPr>
            <a:r>
              <a:rPr lang="en-US" sz="2900" dirty="0">
                <a:latin typeface="Söhne"/>
              </a:rPr>
              <a:t>Factor1: An increase in Factor1 is associated with an average increase in </a:t>
            </a:r>
            <a:r>
              <a:rPr lang="en-US" sz="2900" dirty="0" err="1">
                <a:latin typeface="Söhne"/>
              </a:rPr>
              <a:t>mvliking</a:t>
            </a:r>
            <a:r>
              <a:rPr lang="en-US" sz="2900" dirty="0">
                <a:latin typeface="Söhne"/>
              </a:rPr>
              <a:t> score of 1.0078. </a:t>
            </a:r>
          </a:p>
          <a:p>
            <a:pPr marL="0" indent="0">
              <a:buNone/>
            </a:pPr>
            <a:r>
              <a:rPr lang="en-US" sz="2900" dirty="0">
                <a:latin typeface="Söhne"/>
              </a:rPr>
              <a:t>Factor2: An increase in Factor2 is associated with an average increase in </a:t>
            </a:r>
            <a:r>
              <a:rPr lang="en-US" sz="2900" dirty="0" err="1">
                <a:latin typeface="Söhne"/>
              </a:rPr>
              <a:t>mvliking</a:t>
            </a:r>
            <a:r>
              <a:rPr lang="en-US" sz="2900" dirty="0">
                <a:latin typeface="Söhne"/>
              </a:rPr>
              <a:t> score of 1.1419. </a:t>
            </a:r>
          </a:p>
          <a:p>
            <a:pPr marL="0" indent="0">
              <a:buNone/>
            </a:pPr>
            <a:r>
              <a:rPr lang="en-US" sz="2900" dirty="0">
                <a:latin typeface="Söhne"/>
              </a:rPr>
              <a:t>Factor3: Factor3 has a relatively weaker impact on </a:t>
            </a:r>
            <a:r>
              <a:rPr lang="en-US" sz="2900" dirty="0" err="1">
                <a:latin typeface="Söhne"/>
              </a:rPr>
              <a:t>mvliking</a:t>
            </a:r>
            <a:r>
              <a:rPr lang="en-US" sz="2900" dirty="0">
                <a:latin typeface="Söhne"/>
              </a:rPr>
              <a:t>, with an average increase in </a:t>
            </a:r>
            <a:r>
              <a:rPr lang="en-US" sz="2900" dirty="0" err="1">
                <a:latin typeface="Söhne"/>
              </a:rPr>
              <a:t>mvliking</a:t>
            </a:r>
            <a:r>
              <a:rPr lang="en-US" sz="2900" dirty="0">
                <a:latin typeface="Söhne"/>
              </a:rPr>
              <a:t> score of 0.1596 (marginally significant). </a:t>
            </a:r>
          </a:p>
          <a:p>
            <a:pPr marL="0" indent="0">
              <a:buNone/>
            </a:pPr>
            <a:r>
              <a:rPr lang="en-US" sz="2900" dirty="0">
                <a:latin typeface="Söhne"/>
              </a:rPr>
              <a:t>Factor4: An increase in Factor4 is associated with an average decrease in </a:t>
            </a:r>
            <a:r>
              <a:rPr lang="en-US" sz="2900" dirty="0" err="1">
                <a:latin typeface="Söhne"/>
              </a:rPr>
              <a:t>mvliking</a:t>
            </a:r>
            <a:r>
              <a:rPr lang="en-US" sz="2900" dirty="0">
                <a:latin typeface="Söhne"/>
              </a:rPr>
              <a:t> score of 0.6907. </a:t>
            </a:r>
          </a:p>
          <a:p>
            <a:pPr marL="0" indent="0">
              <a:buNone/>
            </a:pPr>
            <a:r>
              <a:rPr lang="en-US" sz="2900" dirty="0">
                <a:latin typeface="Söhne"/>
              </a:rPr>
              <a:t>Factor5: An increase in Factor5 is associated with an average decrease in </a:t>
            </a:r>
            <a:r>
              <a:rPr lang="en-US" sz="2900" dirty="0" err="1">
                <a:latin typeface="Söhne"/>
              </a:rPr>
              <a:t>mvliking</a:t>
            </a:r>
            <a:r>
              <a:rPr lang="en-US" sz="2900" dirty="0">
                <a:latin typeface="Söhne"/>
              </a:rPr>
              <a:t> score of 0.3090. </a:t>
            </a:r>
          </a:p>
          <a:p>
            <a:pPr marL="0" indent="0">
              <a:buNone/>
            </a:pPr>
            <a:r>
              <a:rPr lang="en-US" sz="2900" dirty="0">
                <a:latin typeface="Söhne"/>
              </a:rPr>
              <a:t>Factor6: An increase in Factor6 is associated with an average increase in </a:t>
            </a:r>
            <a:r>
              <a:rPr lang="en-US" sz="2900" dirty="0" err="1">
                <a:latin typeface="Söhne"/>
              </a:rPr>
              <a:t>mvliking</a:t>
            </a:r>
            <a:r>
              <a:rPr lang="en-US" sz="2900" dirty="0">
                <a:latin typeface="Söhne"/>
              </a:rPr>
              <a:t> score of 1.5693. </a:t>
            </a:r>
          </a:p>
          <a:p>
            <a:pPr marL="0" indent="0">
              <a:buNone/>
            </a:pPr>
            <a:r>
              <a:rPr lang="en-US" sz="2900" dirty="0">
                <a:latin typeface="Söhne"/>
              </a:rPr>
              <a:t>These findings suggest that Factors 1, 2, and 6 have a positive impact on </a:t>
            </a:r>
            <a:r>
              <a:rPr lang="en-US" sz="2900" dirty="0" err="1">
                <a:latin typeface="Söhne"/>
              </a:rPr>
              <a:t>mvliking</a:t>
            </a:r>
            <a:r>
              <a:rPr lang="en-US" sz="2900" dirty="0">
                <a:latin typeface="Söhne"/>
              </a:rPr>
              <a:t>, while Factors 4 and 5 have a negative impact. Factor3 has a relatively weaker effect. Overall, these factors collectively explain approximately 57.8% of the variance in </a:t>
            </a:r>
            <a:r>
              <a:rPr lang="en-US" sz="2900" dirty="0" err="1">
                <a:latin typeface="Söhne"/>
              </a:rPr>
              <a:t>mvliking</a:t>
            </a:r>
            <a:r>
              <a:rPr lang="en-US" sz="2900" dirty="0">
                <a:latin typeface="Söhne"/>
              </a:rPr>
              <a:t> scores, indicating a moderate level of influence.</a:t>
            </a:r>
          </a:p>
        </p:txBody>
      </p:sp>
    </p:spTree>
    <p:extLst>
      <p:ext uri="{BB962C8B-B14F-4D97-AF65-F5344CB8AC3E}">
        <p14:creationId xmlns:p14="http://schemas.microsoft.com/office/powerpoint/2010/main" val="1096752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90" name="Arc 308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4709B0-EE7F-A114-366A-E52EB7E84B26}"/>
              </a:ext>
            </a:extLst>
          </p:cNvPr>
          <p:cNvSpPr>
            <a:spLocks noGrp="1"/>
          </p:cNvSpPr>
          <p:nvPr>
            <p:ph type="title"/>
          </p:nvPr>
        </p:nvSpPr>
        <p:spPr>
          <a:xfrm>
            <a:off x="5894962" y="479493"/>
            <a:ext cx="5458838" cy="1325563"/>
          </a:xfrm>
        </p:spPr>
        <p:txBody>
          <a:bodyPr>
            <a:normAutofit/>
          </a:bodyPr>
          <a:lstStyle/>
          <a:p>
            <a:r>
              <a:rPr lang="en-CL" dirty="0"/>
              <a:t>Analytical Steps</a:t>
            </a:r>
          </a:p>
        </p:txBody>
      </p:sp>
      <p:sp>
        <p:nvSpPr>
          <p:cNvPr id="3092" name="Freeform: Shape 309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59641B0-9BE2-95F9-0EB5-1982368CAA4B}"/>
              </a:ext>
            </a:extLst>
          </p:cNvPr>
          <p:cNvSpPr>
            <a:spLocks noGrp="1"/>
          </p:cNvSpPr>
          <p:nvPr>
            <p:ph idx="1"/>
          </p:nvPr>
        </p:nvSpPr>
        <p:spPr>
          <a:xfrm>
            <a:off x="5894962" y="1692864"/>
            <a:ext cx="5458838" cy="4924912"/>
          </a:xfrm>
        </p:spPr>
        <p:txBody>
          <a:bodyPr>
            <a:normAutofit fontScale="32500" lnSpcReduction="20000"/>
          </a:bodyPr>
          <a:lstStyle/>
          <a:p>
            <a:r>
              <a:rPr lang="en-US" sz="6500" u="sng" dirty="0">
                <a:latin typeface="Söhne"/>
              </a:rPr>
              <a:t>Cluster Analysis:</a:t>
            </a:r>
            <a:r>
              <a:rPr lang="en-US" sz="6500" dirty="0">
                <a:latin typeface="Söhne"/>
              </a:rPr>
              <a:t> </a:t>
            </a:r>
          </a:p>
          <a:p>
            <a:pPr marL="0" indent="0">
              <a:buNone/>
            </a:pPr>
            <a:r>
              <a:rPr lang="en-US" sz="4900" dirty="0">
                <a:latin typeface="Söhne"/>
              </a:rPr>
              <a:t>We performed cluster analysis based on the factor scores and identified the following interpretations: </a:t>
            </a:r>
          </a:p>
          <a:p>
            <a:r>
              <a:rPr lang="en-US" sz="4900" dirty="0">
                <a:latin typeface="Söhne"/>
              </a:rPr>
              <a:t>Cluster 0: This cluster exhibits a high negative loading on Factor 1, indicating a strong presence of preferences related to "Family-oriented Preferences." Individuals in this cluster prioritize family transportation, buying higher-end cars, and preferring less boxy and large minivans. </a:t>
            </a:r>
          </a:p>
          <a:p>
            <a:r>
              <a:rPr lang="en-US" sz="4900" dirty="0">
                <a:latin typeface="Söhne"/>
              </a:rPr>
              <a:t>Cluster 1: This cluster has a high positive loading on Factor 2, suggesting a significant presence of preferences related to "Parking and Compactness Preferences." Individuals in this cluster prioritize cars suitable for limited parking space and show a preference for more compact SUVs over larger minivans. </a:t>
            </a:r>
          </a:p>
          <a:p>
            <a:r>
              <a:rPr lang="en-US" sz="4900" dirty="0">
                <a:latin typeface="Söhne"/>
              </a:rPr>
              <a:t>Cluster 2: This cluster shows relatively high positive loadings on both Factor 2 and Factor 3. It indicates the coexistence of preferences related to "Parking and Compactness Preferences" as well as "Travel and Family Size Preferences." Individuals in this cluster consider factors such as parking space availability, compactness, family transportation, and the number of children in the household.</a:t>
            </a:r>
          </a:p>
        </p:txBody>
      </p:sp>
      <p:pic>
        <p:nvPicPr>
          <p:cNvPr id="5" name="Picture 4" descr="A picture containing text, font, white, receipt&#10;&#10;Description automatically generated">
            <a:extLst>
              <a:ext uri="{FF2B5EF4-FFF2-40B4-BE49-F238E27FC236}">
                <a16:creationId xmlns:a16="http://schemas.microsoft.com/office/drawing/2014/main" id="{85997ABC-592E-A947-7607-14B17EFC87CA}"/>
              </a:ext>
            </a:extLst>
          </p:cNvPr>
          <p:cNvPicPr>
            <a:picLocks noChangeAspect="1"/>
          </p:cNvPicPr>
          <p:nvPr/>
        </p:nvPicPr>
        <p:blipFill>
          <a:blip r:embed="rId2"/>
          <a:stretch>
            <a:fillRect/>
          </a:stretch>
        </p:blipFill>
        <p:spPr>
          <a:xfrm>
            <a:off x="519945" y="1805055"/>
            <a:ext cx="4632674" cy="1139623"/>
          </a:xfrm>
          <a:prstGeom prst="rect">
            <a:avLst/>
          </a:prstGeom>
        </p:spPr>
      </p:pic>
    </p:spTree>
    <p:extLst>
      <p:ext uri="{BB962C8B-B14F-4D97-AF65-F5344CB8AC3E}">
        <p14:creationId xmlns:p14="http://schemas.microsoft.com/office/powerpoint/2010/main" val="257255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90" name="Arc 308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4709B0-EE7F-A114-366A-E52EB7E84B26}"/>
              </a:ext>
            </a:extLst>
          </p:cNvPr>
          <p:cNvSpPr>
            <a:spLocks noGrp="1"/>
          </p:cNvSpPr>
          <p:nvPr>
            <p:ph type="title"/>
          </p:nvPr>
        </p:nvSpPr>
        <p:spPr>
          <a:xfrm>
            <a:off x="5894962" y="479493"/>
            <a:ext cx="5458838" cy="1325563"/>
          </a:xfrm>
        </p:spPr>
        <p:txBody>
          <a:bodyPr>
            <a:normAutofit/>
          </a:bodyPr>
          <a:lstStyle/>
          <a:p>
            <a:r>
              <a:rPr lang="en-CL" dirty="0"/>
              <a:t>Conclusions</a:t>
            </a:r>
          </a:p>
        </p:txBody>
      </p:sp>
      <p:sp>
        <p:nvSpPr>
          <p:cNvPr id="3092" name="Freeform: Shape 309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59641B0-9BE2-95F9-0EB5-1982368CAA4B}"/>
              </a:ext>
            </a:extLst>
          </p:cNvPr>
          <p:cNvSpPr>
            <a:spLocks noGrp="1"/>
          </p:cNvSpPr>
          <p:nvPr>
            <p:ph idx="1"/>
          </p:nvPr>
        </p:nvSpPr>
        <p:spPr>
          <a:xfrm>
            <a:off x="1865205" y="1984442"/>
            <a:ext cx="8461590" cy="3390122"/>
          </a:xfrm>
        </p:spPr>
        <p:txBody>
          <a:bodyPr>
            <a:normAutofit/>
          </a:bodyPr>
          <a:lstStyle/>
          <a:p>
            <a:pPr marL="0" indent="0" algn="ctr">
              <a:buNone/>
            </a:pPr>
            <a:r>
              <a:rPr lang="en-US" sz="2000" dirty="0">
                <a:latin typeface="Söhne"/>
              </a:rPr>
              <a:t>In conclusion, based on the analysis of the Microvan case, we recommend targeting Cluster 2 as the primary market segment for the microvan concept in the US market. Cluster 2 exhibits preferences related to both "Parking and Compactness Preferences" and "Travel and Family Size Preferences," indicating a potential overlap in the target audience. This segment prioritizes factors such as parking space availability, compactness, family transportation, and consideration of the number of children in the household. By tailoring marketing strategies to meet the needs and preferences of Cluster 2, we can effectively engage this segment and maximize the potential for success in the US market.</a:t>
            </a:r>
          </a:p>
        </p:txBody>
      </p:sp>
      <p:sp>
        <p:nvSpPr>
          <p:cNvPr id="4" name="Content Placeholder 2">
            <a:extLst>
              <a:ext uri="{FF2B5EF4-FFF2-40B4-BE49-F238E27FC236}">
                <a16:creationId xmlns:a16="http://schemas.microsoft.com/office/drawing/2014/main" id="{2D2695BF-6241-B2D2-3D99-E4E6EC0E3ECD}"/>
              </a:ext>
            </a:extLst>
          </p:cNvPr>
          <p:cNvSpPr txBox="1">
            <a:spLocks/>
          </p:cNvSpPr>
          <p:nvPr/>
        </p:nvSpPr>
        <p:spPr>
          <a:xfrm>
            <a:off x="2004690" y="4966535"/>
            <a:ext cx="8461590" cy="766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500" dirty="0">
                <a:latin typeface="Söhne"/>
              </a:rPr>
              <a:t>*However, further research and validation are recommended to refine the targeting strategy and ensure its alignment with the company's goals and resources.</a:t>
            </a:r>
          </a:p>
        </p:txBody>
      </p:sp>
    </p:spTree>
    <p:extLst>
      <p:ext uri="{BB962C8B-B14F-4D97-AF65-F5344CB8AC3E}">
        <p14:creationId xmlns:p14="http://schemas.microsoft.com/office/powerpoint/2010/main" val="207260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90" name="Arc 308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4709B0-EE7F-A114-366A-E52EB7E84B26}"/>
              </a:ext>
            </a:extLst>
          </p:cNvPr>
          <p:cNvSpPr>
            <a:spLocks noGrp="1"/>
          </p:cNvSpPr>
          <p:nvPr>
            <p:ph type="title"/>
          </p:nvPr>
        </p:nvSpPr>
        <p:spPr>
          <a:xfrm>
            <a:off x="5894962" y="262413"/>
            <a:ext cx="5458838" cy="1325563"/>
          </a:xfrm>
        </p:spPr>
        <p:txBody>
          <a:bodyPr>
            <a:normAutofit/>
          </a:bodyPr>
          <a:lstStyle/>
          <a:p>
            <a:r>
              <a:rPr lang="en-CL" dirty="0"/>
              <a:t>Other Data/Insights</a:t>
            </a:r>
          </a:p>
        </p:txBody>
      </p:sp>
      <p:sp>
        <p:nvSpPr>
          <p:cNvPr id="3092" name="Freeform: Shape 309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2">
            <a:extLst>
              <a:ext uri="{FF2B5EF4-FFF2-40B4-BE49-F238E27FC236}">
                <a16:creationId xmlns:a16="http://schemas.microsoft.com/office/drawing/2014/main" id="{2D2695BF-6241-B2D2-3D99-E4E6EC0E3ECD}"/>
              </a:ext>
            </a:extLst>
          </p:cNvPr>
          <p:cNvSpPr txBox="1">
            <a:spLocks/>
          </p:cNvSpPr>
          <p:nvPr/>
        </p:nvSpPr>
        <p:spPr>
          <a:xfrm>
            <a:off x="2004690" y="4966535"/>
            <a:ext cx="8461590" cy="766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1500" dirty="0">
              <a:latin typeface="Söhne"/>
            </a:endParaRPr>
          </a:p>
        </p:txBody>
      </p:sp>
      <p:pic>
        <p:nvPicPr>
          <p:cNvPr id="6146" name="Picture 2">
            <a:extLst>
              <a:ext uri="{FF2B5EF4-FFF2-40B4-BE49-F238E27FC236}">
                <a16:creationId xmlns:a16="http://schemas.microsoft.com/office/drawing/2014/main" id="{7329FA94-FE09-EFAB-716C-AC90B8FF4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115" y="1369686"/>
            <a:ext cx="6343209" cy="46264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3F1BC66-DFC6-059F-20B3-C28EAB6D97A8}"/>
              </a:ext>
            </a:extLst>
          </p:cNvPr>
          <p:cNvSpPr txBox="1"/>
          <p:nvPr/>
        </p:nvSpPr>
        <p:spPr>
          <a:xfrm>
            <a:off x="2672863" y="6081174"/>
            <a:ext cx="8253442" cy="523220"/>
          </a:xfrm>
          <a:prstGeom prst="rect">
            <a:avLst/>
          </a:prstGeom>
          <a:noFill/>
        </p:spPr>
        <p:txBody>
          <a:bodyPr wrap="square" rtlCol="0">
            <a:spAutoFit/>
          </a:bodyPr>
          <a:lstStyle/>
          <a:p>
            <a:r>
              <a:rPr lang="en-US" sz="1400" dirty="0"/>
              <a:t>Data Source: The analysis and visualizations in this presentation, made by our group, are based on the Microvan Case dataset, available at </a:t>
            </a:r>
            <a:r>
              <a:rPr lang="en-US" sz="1400" dirty="0">
                <a:hlinkClick r:id="rId3"/>
              </a:rPr>
              <a:t>https://</a:t>
            </a:r>
            <a:r>
              <a:rPr lang="en-US" sz="1400" dirty="0" err="1">
                <a:hlinkClick r:id="rId3"/>
              </a:rPr>
              <a:t>github.com</a:t>
            </a:r>
            <a:r>
              <a:rPr lang="en-US" sz="1400" dirty="0">
                <a:hlinkClick r:id="rId3"/>
              </a:rPr>
              <a:t>/</a:t>
            </a:r>
            <a:r>
              <a:rPr lang="en-US" sz="1400" dirty="0" err="1">
                <a:hlinkClick r:id="rId3"/>
              </a:rPr>
              <a:t>MatiasGrob</a:t>
            </a:r>
            <a:r>
              <a:rPr lang="en-US" sz="1400" dirty="0">
                <a:hlinkClick r:id="rId3"/>
              </a:rPr>
              <a:t>/</a:t>
            </a:r>
            <a:r>
              <a:rPr lang="en-US" sz="1400" dirty="0" err="1">
                <a:hlinkClick r:id="rId3"/>
              </a:rPr>
              <a:t>MicrovanCase</a:t>
            </a:r>
            <a:r>
              <a:rPr lang="en-US" sz="1400" dirty="0">
                <a:hlinkClick r:id="rId3"/>
              </a:rPr>
              <a:t>/blob/main/</a:t>
            </a:r>
            <a:r>
              <a:rPr lang="en-US" sz="1400" dirty="0" err="1">
                <a:hlinkClick r:id="rId3"/>
              </a:rPr>
              <a:t>MicrovanCase.ipynb</a:t>
            </a:r>
            <a:endParaRPr lang="en-CL" sz="1400" dirty="0"/>
          </a:p>
        </p:txBody>
      </p:sp>
    </p:spTree>
    <p:extLst>
      <p:ext uri="{BB962C8B-B14F-4D97-AF65-F5344CB8AC3E}">
        <p14:creationId xmlns:p14="http://schemas.microsoft.com/office/powerpoint/2010/main" val="3043624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1058</Words>
  <Application>Microsoft Macintosh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Calibri Light</vt:lpstr>
      <vt:lpstr>Söhne</vt:lpstr>
      <vt:lpstr>Office Theme</vt:lpstr>
      <vt:lpstr>Peer‐Learning Project CUSA-Microvan Case </vt:lpstr>
      <vt:lpstr>Introduction</vt:lpstr>
      <vt:lpstr>Analytical Steps</vt:lpstr>
      <vt:lpstr>Analytical Steps</vt:lpstr>
      <vt:lpstr>Analytical Steps</vt:lpstr>
      <vt:lpstr>Analytical Steps</vt:lpstr>
      <vt:lpstr>Analytical Steps</vt:lpstr>
      <vt:lpstr>Conclusions</vt:lpstr>
      <vt:lpstr>Other Data/Insights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Peer‐Learning Project CUSA-Microvan Case </dc:title>
  <dc:creator>Matías Grob</dc:creator>
  <cp:lastModifiedBy>Matías Grob</cp:lastModifiedBy>
  <cp:revision>1</cp:revision>
  <dcterms:created xsi:type="dcterms:W3CDTF">2023-06-19T09:49:55Z</dcterms:created>
  <dcterms:modified xsi:type="dcterms:W3CDTF">2023-06-19T10:48:26Z</dcterms:modified>
</cp:coreProperties>
</file>