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80" r:id="rId7"/>
    <p:sldId id="281" r:id="rId8"/>
    <p:sldId id="262" r:id="rId9"/>
    <p:sldId id="282" r:id="rId10"/>
  </p:sldIdLst>
  <p:sldSz cx="12192000" cy="6858000"/>
  <p:notesSz cx="6794500" cy="9925050"/>
  <p:embeddedFontLst>
    <p:embeddedFont>
      <p:font typeface="Bradley Hand ITC" panose="03070402050302030203" pitchFamily="66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4AMpviq1xm5pYgOI1ZGj2GFeg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D7BECA-8935-4996-929C-2F42B8400ED4}">
  <a:tblStyle styleId="{FBD7BECA-8935-4996-929C-2F42B8400ED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759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3576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476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3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"/>
          <p:cNvSpPr txBox="1"/>
          <p:nvPr/>
        </p:nvSpPr>
        <p:spPr>
          <a:xfrm>
            <a:off x="839787" y="1739900"/>
            <a:ext cx="91043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Estructuras de Datos vistas: arreglos - listas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839787" y="2662237"/>
            <a:ext cx="5354637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Concepto de Ordenación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2036578E-07DF-E588-AC8A-D476900EC17C}"/>
              </a:ext>
            </a:extLst>
          </p:cNvPr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" name="Google Shape;60;p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"/>
          <p:cNvSpPr txBox="1"/>
          <p:nvPr/>
        </p:nvSpPr>
        <p:spPr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Características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958102" y="1591582"/>
            <a:ext cx="5786664" cy="4211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US" sz="2600" b="1" i="0" u="none" strike="noStrike" cap="none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arreglo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compuesta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permite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acceder a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componente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variable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Dicho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da la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posición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componente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dentro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endParaRPr lang="en-US" sz="26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arreglo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almacena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posiciones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contiguas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memoria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4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0736387">
            <a:off x="57763" y="1455259"/>
            <a:ext cx="900339" cy="9189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19964E7B-1083-D404-0448-CCD394CEF685}"/>
              </a:ext>
            </a:extLst>
          </p:cNvPr>
          <p:cNvGrpSpPr/>
          <p:nvPr/>
        </p:nvGrpSpPr>
        <p:grpSpPr>
          <a:xfrm>
            <a:off x="7848592" y="1268437"/>
            <a:ext cx="3842665" cy="4144684"/>
            <a:chOff x="7848592" y="1268437"/>
            <a:chExt cx="3842665" cy="4144684"/>
          </a:xfrm>
        </p:grpSpPr>
        <p:sp>
          <p:nvSpPr>
            <p:cNvPr id="62" name="Google Shape;62;p4"/>
            <p:cNvSpPr txBox="1"/>
            <p:nvPr/>
          </p:nvSpPr>
          <p:spPr>
            <a:xfrm>
              <a:off x="7848592" y="1268437"/>
              <a:ext cx="3842665" cy="64629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3600" b="1" i="0" u="none" strike="noStrike" cap="none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CARACTERISTICAS</a:t>
              </a:r>
              <a:endParaRPr sz="3600" b="1" i="0" u="none" strike="noStrike" cap="none" dirty="0">
                <a:solidFill>
                  <a:schemeClr val="accent2"/>
                </a:solidFill>
                <a:sym typeface="Arial"/>
              </a:endParaRPr>
            </a:p>
          </p:txBody>
        </p:sp>
        <p:sp>
          <p:nvSpPr>
            <p:cNvPr id="2" name="Google Shape;62;p4">
              <a:extLst>
                <a:ext uri="{FF2B5EF4-FFF2-40B4-BE49-F238E27FC236}">
                  <a16:creationId xmlns:a16="http://schemas.microsoft.com/office/drawing/2014/main" id="{0106B56F-87D3-F88A-344A-52853F80147F}"/>
                </a:ext>
              </a:extLst>
            </p:cNvPr>
            <p:cNvSpPr txBox="1"/>
            <p:nvPr/>
          </p:nvSpPr>
          <p:spPr>
            <a:xfrm>
              <a:off x="8470409" y="1981453"/>
              <a:ext cx="3220848" cy="34316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31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lang="en-US" sz="3100" i="0" u="none" strike="noStrike" cap="none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omogénea</a:t>
              </a:r>
              <a:r>
                <a:rPr lang="en-US" sz="310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3100" i="0" u="none" strike="noStrike" cap="none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Estática</a:t>
              </a:r>
              <a:r>
                <a:rPr lang="en-US" sz="310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3100" i="0" u="none" strike="noStrike" cap="none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Acceso</a:t>
              </a:r>
              <a:r>
                <a:rPr lang="en-US" sz="310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3100" i="0" u="none" strike="noStrike" cap="none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directo</a:t>
              </a:r>
              <a:r>
                <a:rPr lang="en-US" sz="310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3100" i="0" u="none" strike="noStrike" cap="none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Indexad</a:t>
              </a:r>
              <a:r>
                <a:rPr lang="en-US" sz="31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310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310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Lineal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31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cs typeface="Calibri"/>
                  <a:sym typeface="Calibri"/>
                </a:rPr>
                <a:t>Dimensión</a:t>
              </a:r>
              <a:r>
                <a:rPr lang="en-US" sz="31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31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cs typeface="Calibri"/>
                  <a:sym typeface="Calibri"/>
                </a:rPr>
                <a:t>física</a:t>
              </a:r>
              <a:endParaRPr lang="en-US" sz="31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3100" i="0" u="none" strike="noStrike" cap="none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cs typeface="Calibri"/>
                  <a:sym typeface="Calibri"/>
                </a:rPr>
                <a:t>Dimensión</a:t>
              </a:r>
              <a:r>
                <a:rPr lang="en-US" sz="310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3100" i="0" u="none" strike="noStrike" cap="none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cs typeface="Calibri"/>
                  <a:sym typeface="Calibri"/>
                </a:rPr>
                <a:t>lógica</a:t>
              </a:r>
              <a:endParaRPr sz="130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sym typeface="Arial"/>
              </a:endParaRPr>
            </a:p>
          </p:txBody>
        </p:sp>
      </p:grp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D8502283-B1DB-F5AB-F380-0687D3F2997A}"/>
              </a:ext>
            </a:extLst>
          </p:cNvPr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2" name="Google Shape;72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 txBox="1"/>
          <p:nvPr/>
        </p:nvSpPr>
        <p:spPr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Características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269250" y="1734488"/>
            <a:ext cx="7345362" cy="381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arreglo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</a:t>
            </a:r>
            <a:r>
              <a:rPr lang="en-US" sz="2200" b="1" i="0" u="none" strike="noStrike" cap="none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array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rango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] of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Var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v:arreglo; 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799402C-55BB-2467-F39C-6210DBEE3BE5}"/>
              </a:ext>
            </a:extLst>
          </p:cNvPr>
          <p:cNvGrpSpPr/>
          <p:nvPr/>
        </p:nvGrpSpPr>
        <p:grpSpPr>
          <a:xfrm>
            <a:off x="4974957" y="2879800"/>
            <a:ext cx="6988444" cy="2905125"/>
            <a:chOff x="4974957" y="2879800"/>
            <a:chExt cx="6988444" cy="2905125"/>
          </a:xfrm>
        </p:grpSpPr>
        <p:sp>
          <p:nvSpPr>
            <p:cNvPr id="76" name="Google Shape;76;p5"/>
            <p:cNvSpPr txBox="1"/>
            <p:nvPr/>
          </p:nvSpPr>
          <p:spPr>
            <a:xfrm>
              <a:off x="7897587" y="2937126"/>
              <a:ext cx="4065814" cy="2678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Cargar</a:t>
              </a:r>
              <a:r>
                <a:rPr lang="en-U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la </a:t>
              </a: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estructura</a:t>
              </a:r>
              <a:endParaRPr sz="1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Agregar</a:t>
              </a:r>
              <a:r>
                <a:rPr lang="en-U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un </a:t>
              </a: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elemento</a:t>
              </a:r>
              <a:endParaRPr sz="1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Insertar</a:t>
              </a:r>
              <a:r>
                <a:rPr lang="en-U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un </a:t>
              </a: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elemento</a:t>
              </a:r>
              <a:endParaRPr sz="1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Eliminar</a:t>
              </a:r>
              <a:r>
                <a:rPr lang="en-U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un </a:t>
              </a: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elemento</a:t>
              </a:r>
              <a:endParaRPr sz="1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Recorrer</a:t>
              </a:r>
              <a:r>
                <a:rPr lang="en-U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la </a:t>
              </a: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estructura</a:t>
              </a:r>
              <a:endParaRPr sz="1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Buscar</a:t>
              </a:r>
              <a:r>
                <a:rPr lang="en-U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un </a:t>
              </a: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elemento</a:t>
              </a:r>
              <a:endParaRPr sz="1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AD47"/>
                </a:buClr>
                <a:buSzPts val="2400"/>
                <a:buFont typeface="Consolas"/>
                <a:buNone/>
              </a:pPr>
              <a:r>
                <a:rPr lang="en-US" sz="2400" b="1" i="0" u="none" strike="noStrike" cap="none" dirty="0" err="1">
                  <a:solidFill>
                    <a:schemeClr val="accent4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Ordenar</a:t>
              </a:r>
              <a:r>
                <a:rPr lang="en-US" sz="2400" b="1" i="0" u="none" strike="noStrike" cap="none" dirty="0">
                  <a:solidFill>
                    <a:schemeClr val="accent4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la </a:t>
              </a:r>
              <a:r>
                <a:rPr lang="en-US" sz="2400" b="1" i="0" u="none" strike="noStrike" cap="none" dirty="0" err="1">
                  <a:solidFill>
                    <a:schemeClr val="accent4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estructura</a:t>
              </a:r>
              <a:endParaRPr sz="1400" b="0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sym typeface="Arial"/>
              </a:endParaRPr>
            </a:p>
          </p:txBody>
        </p:sp>
        <p:grpSp>
          <p:nvGrpSpPr>
            <p:cNvPr id="77" name="Google Shape;77;p5"/>
            <p:cNvGrpSpPr/>
            <p:nvPr/>
          </p:nvGrpSpPr>
          <p:grpSpPr>
            <a:xfrm>
              <a:off x="4974957" y="2879800"/>
              <a:ext cx="3041650" cy="2905125"/>
              <a:chOff x="2076207" y="3438525"/>
              <a:chExt cx="2460868" cy="2905125"/>
            </a:xfrm>
          </p:grpSpPr>
          <p:sp>
            <p:nvSpPr>
              <p:cNvPr id="78" name="Google Shape;78;p5"/>
              <p:cNvSpPr txBox="1"/>
              <p:nvPr/>
            </p:nvSpPr>
            <p:spPr>
              <a:xfrm>
                <a:off x="2076207" y="4581525"/>
                <a:ext cx="2275918" cy="5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E75B6"/>
                  </a:buClr>
                  <a:buSzPts val="3200"/>
                  <a:buFont typeface="Calibri"/>
                  <a:buNone/>
                </a:pPr>
                <a:r>
                  <a:rPr lang="en-US" sz="3200" b="1" i="0" u="none" strike="noStrike" cap="none" dirty="0">
                    <a:solidFill>
                      <a:schemeClr val="bg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OPERACIONES</a:t>
                </a:r>
                <a:endParaRPr sz="1400" b="0" i="0" u="none" strike="noStrike" cap="none" dirty="0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4147909" y="3438525"/>
                <a:ext cx="389166" cy="2905125"/>
              </a:xfrm>
              <a:prstGeom prst="leftBrace">
                <a:avLst>
                  <a:gd name="adj1" fmla="val 241"/>
                  <a:gd name="adj2" fmla="val 50000"/>
                </a:avLst>
              </a:prstGeom>
              <a:noFill/>
              <a:ln w="38100" cap="flat" cmpd="sng">
                <a:solidFill>
                  <a:schemeClr val="bg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bg2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8CC6AC71-0D99-175F-00B2-8A68804F3B05}"/>
              </a:ext>
            </a:extLst>
          </p:cNvPr>
          <p:cNvGrpSpPr/>
          <p:nvPr/>
        </p:nvGrpSpPr>
        <p:grpSpPr>
          <a:xfrm>
            <a:off x="2635250" y="1404403"/>
            <a:ext cx="8012695" cy="614366"/>
            <a:chOff x="2121905" y="1459435"/>
            <a:chExt cx="8012695" cy="614366"/>
          </a:xfrm>
        </p:grpSpPr>
        <p:sp>
          <p:nvSpPr>
            <p:cNvPr id="18" name="Google Shape;118;p8">
              <a:extLst>
                <a:ext uri="{FF2B5EF4-FFF2-40B4-BE49-F238E27FC236}">
                  <a16:creationId xmlns:a16="http://schemas.microsoft.com/office/drawing/2014/main" id="{70037672-8569-6D22-3E77-3A3D62991546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" name="Google Shape;120;p8">
              <a:extLst>
                <a:ext uri="{FF2B5EF4-FFF2-40B4-BE49-F238E27FC236}">
                  <a16:creationId xmlns:a16="http://schemas.microsoft.com/office/drawing/2014/main" id="{105EC071-D47B-737E-C27D-5332F0466266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1;p8">
              <a:extLst>
                <a:ext uri="{FF2B5EF4-FFF2-40B4-BE49-F238E27FC236}">
                  <a16:creationId xmlns:a16="http://schemas.microsoft.com/office/drawing/2014/main" id="{2FB91D74-D5B8-FB17-914E-65650E6A0104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" name="Google Shape;133;p8">
              <a:extLst>
                <a:ext uri="{FF2B5EF4-FFF2-40B4-BE49-F238E27FC236}">
                  <a16:creationId xmlns:a16="http://schemas.microsoft.com/office/drawing/2014/main" id="{154F5CA7-9DD0-5E15-0E10-29B4FA8CE7FC}"/>
                </a:ext>
              </a:extLst>
            </p:cNvPr>
            <p:cNvSpPr txBox="1"/>
            <p:nvPr/>
          </p:nvSpPr>
          <p:spPr>
            <a:xfrm>
              <a:off x="2334973" y="1529513"/>
              <a:ext cx="83362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elem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" name="Google Shape;120;p8">
              <a:extLst>
                <a:ext uri="{FF2B5EF4-FFF2-40B4-BE49-F238E27FC236}">
                  <a16:creationId xmlns:a16="http://schemas.microsoft.com/office/drawing/2014/main" id="{32FBCD88-1247-797C-12A4-258ABC5D6DD7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" name="Google Shape;121;p8">
              <a:extLst>
                <a:ext uri="{FF2B5EF4-FFF2-40B4-BE49-F238E27FC236}">
                  <a16:creationId xmlns:a16="http://schemas.microsoft.com/office/drawing/2014/main" id="{851C868A-41CF-E27C-051D-A26B1CA30B96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5" name="Google Shape;133;p8">
              <a:extLst>
                <a:ext uri="{FF2B5EF4-FFF2-40B4-BE49-F238E27FC236}">
                  <a16:creationId xmlns:a16="http://schemas.microsoft.com/office/drawing/2014/main" id="{7B99CE29-2328-ABE6-7368-8F0F9A0EACBD}"/>
                </a:ext>
              </a:extLst>
            </p:cNvPr>
            <p:cNvSpPr txBox="1"/>
            <p:nvPr/>
          </p:nvSpPr>
          <p:spPr>
            <a:xfrm>
              <a:off x="3598485" y="1516697"/>
              <a:ext cx="83362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elem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33;p8">
              <a:extLst>
                <a:ext uri="{FF2B5EF4-FFF2-40B4-BE49-F238E27FC236}">
                  <a16:creationId xmlns:a16="http://schemas.microsoft.com/office/drawing/2014/main" id="{1DFB3E9F-61F5-09EE-679F-2ED3C39CBB98}"/>
                </a:ext>
              </a:extLst>
            </p:cNvPr>
            <p:cNvSpPr txBox="1"/>
            <p:nvPr/>
          </p:nvSpPr>
          <p:spPr>
            <a:xfrm>
              <a:off x="4969315" y="1529509"/>
              <a:ext cx="83362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elem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33;p8">
              <a:extLst>
                <a:ext uri="{FF2B5EF4-FFF2-40B4-BE49-F238E27FC236}">
                  <a16:creationId xmlns:a16="http://schemas.microsoft.com/office/drawing/2014/main" id="{B12CBE2E-E36B-5376-347C-E7730AC82833}"/>
                </a:ext>
              </a:extLst>
            </p:cNvPr>
            <p:cNvSpPr txBox="1"/>
            <p:nvPr/>
          </p:nvSpPr>
          <p:spPr>
            <a:xfrm>
              <a:off x="6341686" y="1516693"/>
              <a:ext cx="83362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elem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" name="Google Shape;121;p8">
              <a:extLst>
                <a:ext uri="{FF2B5EF4-FFF2-40B4-BE49-F238E27FC236}">
                  <a16:creationId xmlns:a16="http://schemas.microsoft.com/office/drawing/2014/main" id="{DD11C19F-20B5-2A73-9DD3-95BF252115F7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8AC62EF2-4EAB-C1A3-2BF3-15A3B46D4FBA}"/>
              </a:ext>
            </a:extLst>
          </p:cNvPr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" name="Google Shape;60;p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"/>
          <p:cNvSpPr txBox="1"/>
          <p:nvPr/>
        </p:nvSpPr>
        <p:spPr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LISTAS 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936625" y="1494211"/>
            <a:ext cx="6759575" cy="495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s-E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s-ES" sz="26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s-E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es una estructura de datos lineal compuesta por nodos. 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s-E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Cada nodo de la lista posee el dato que almacena la lista y la dirección del siguiente nodo. 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s-E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Toda lista puede recorrerse a partir de su primer elemento. 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endParaRPr lang="es-E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s-E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Los elementos no necesariamente están en posiciones contiguas de memoria.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s-E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Para generar nuevos elementos en la lista, o eliminar alguno se deben utilizar las operaciones de new y </a:t>
            </a:r>
            <a:r>
              <a:rPr lang="es-E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dispose</a:t>
            </a:r>
            <a:r>
              <a:rPr lang="es-E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respectivamente.</a:t>
            </a:r>
          </a:p>
        </p:txBody>
      </p:sp>
      <p:pic>
        <p:nvPicPr>
          <p:cNvPr id="65" name="Google Shape;65;p4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0992322">
            <a:off x="57763" y="1358224"/>
            <a:ext cx="900339" cy="9189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A1BAEDB7-886A-E0D1-312E-F99CA8C697BA}"/>
              </a:ext>
            </a:extLst>
          </p:cNvPr>
          <p:cNvGrpSpPr/>
          <p:nvPr/>
        </p:nvGrpSpPr>
        <p:grpSpPr>
          <a:xfrm>
            <a:off x="8088078" y="1113370"/>
            <a:ext cx="3842665" cy="2950059"/>
            <a:chOff x="8088078" y="1113370"/>
            <a:chExt cx="3842665" cy="2950059"/>
          </a:xfrm>
        </p:grpSpPr>
        <p:sp>
          <p:nvSpPr>
            <p:cNvPr id="62" name="Google Shape;62;p4"/>
            <p:cNvSpPr txBox="1"/>
            <p:nvPr/>
          </p:nvSpPr>
          <p:spPr>
            <a:xfrm>
              <a:off x="8088078" y="1113370"/>
              <a:ext cx="3842665" cy="64629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3600" b="1" i="0" u="none" strike="noStrike" cap="none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CARACTERISTICAS</a:t>
              </a:r>
              <a:endParaRPr sz="3600" b="1" i="0" u="none" strike="noStrike" cap="none" dirty="0">
                <a:solidFill>
                  <a:schemeClr val="accent2"/>
                </a:solidFill>
                <a:sym typeface="Arial"/>
              </a:endParaRPr>
            </a:p>
          </p:txBody>
        </p:sp>
        <p:sp>
          <p:nvSpPr>
            <p:cNvPr id="2" name="Google Shape;62;p4">
              <a:extLst>
                <a:ext uri="{FF2B5EF4-FFF2-40B4-BE49-F238E27FC236}">
                  <a16:creationId xmlns:a16="http://schemas.microsoft.com/office/drawing/2014/main" id="{0106B56F-87D3-F88A-344A-52853F80147F}"/>
                </a:ext>
              </a:extLst>
            </p:cNvPr>
            <p:cNvSpPr txBox="1"/>
            <p:nvPr/>
          </p:nvSpPr>
          <p:spPr>
            <a:xfrm>
              <a:off x="8709895" y="2062922"/>
              <a:ext cx="3220848" cy="2000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31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lang="en-US" sz="3100" i="0" u="none" strike="noStrike" cap="none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omogénea</a:t>
              </a:r>
              <a:r>
                <a:rPr lang="en-US" sz="310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3100" i="0" u="none" strike="noStrike" cap="none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Dinámica</a:t>
              </a:r>
              <a:r>
                <a:rPr lang="en-US" sz="310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3100" i="0" u="none" strike="noStrike" cap="none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Acceso</a:t>
              </a:r>
              <a:r>
                <a:rPr lang="en-US" sz="310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3100" i="0" u="none" strike="noStrike" cap="none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secuencial</a:t>
              </a:r>
              <a:r>
                <a:rPr lang="en-US" sz="310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310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Lineal</a:t>
              </a:r>
            </a:p>
          </p:txBody>
        </p:sp>
      </p:grp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54F45F4-A4D3-7C35-2FAC-643946FF261F}"/>
              </a:ext>
            </a:extLst>
          </p:cNvPr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53389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2" name="Google Shape;72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 txBox="1"/>
          <p:nvPr/>
        </p:nvSpPr>
        <p:spPr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LISTAS 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269250" y="1734488"/>
            <a:ext cx="7345362" cy="449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lista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 ^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dato:tipo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sig: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lista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 </a:t>
            </a:r>
            <a:endParaRPr lang="en-US" sz="22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Var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L:lista; 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5896967-10B2-4921-F4E2-872FB1970715}"/>
              </a:ext>
            </a:extLst>
          </p:cNvPr>
          <p:cNvGrpSpPr/>
          <p:nvPr/>
        </p:nvGrpSpPr>
        <p:grpSpPr>
          <a:xfrm>
            <a:off x="4626610" y="2879800"/>
            <a:ext cx="7388905" cy="3473605"/>
            <a:chOff x="4626610" y="2879800"/>
            <a:chExt cx="7388905" cy="3473605"/>
          </a:xfrm>
        </p:grpSpPr>
        <p:sp>
          <p:nvSpPr>
            <p:cNvPr id="76" name="Google Shape;76;p5"/>
            <p:cNvSpPr txBox="1"/>
            <p:nvPr/>
          </p:nvSpPr>
          <p:spPr>
            <a:xfrm>
              <a:off x="7592784" y="2937126"/>
              <a:ext cx="4422731" cy="34162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Crear una lista vacía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Agregar un elemento adelante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Agregar un elemento atrás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Insertar un elemento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Eliminar un elemento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Recorrer la estructura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Buscar un elemento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AD47"/>
                </a:buClr>
                <a:buSzPts val="2400"/>
                <a:buFont typeface="Consolas"/>
                <a:buNone/>
              </a:pPr>
              <a:r>
                <a:rPr lang="en-US" sz="2400" b="1" i="0" u="none" strike="noStrike" cap="none" dirty="0" err="1">
                  <a:solidFill>
                    <a:schemeClr val="accent4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Ordenar</a:t>
              </a:r>
              <a:r>
                <a:rPr lang="en-US" sz="2400" b="1" i="0" u="none" strike="noStrike" cap="none" dirty="0">
                  <a:solidFill>
                    <a:schemeClr val="accent4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la </a:t>
              </a:r>
              <a:r>
                <a:rPr lang="en-US" sz="2400" b="1" i="0" u="none" strike="noStrike" cap="none" dirty="0" err="1">
                  <a:solidFill>
                    <a:schemeClr val="accent4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estructura</a:t>
              </a:r>
              <a:endParaRPr sz="1400" b="0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sym typeface="Arial"/>
              </a:endParaRPr>
            </a:p>
          </p:txBody>
        </p:sp>
        <p:grpSp>
          <p:nvGrpSpPr>
            <p:cNvPr id="77" name="Google Shape;77;p5"/>
            <p:cNvGrpSpPr/>
            <p:nvPr/>
          </p:nvGrpSpPr>
          <p:grpSpPr>
            <a:xfrm>
              <a:off x="4626610" y="2879800"/>
              <a:ext cx="3102219" cy="3473605"/>
              <a:chOff x="2076207" y="3438525"/>
              <a:chExt cx="2460868" cy="2905125"/>
            </a:xfrm>
          </p:grpSpPr>
          <p:sp>
            <p:nvSpPr>
              <p:cNvPr id="78" name="Google Shape;78;p5"/>
              <p:cNvSpPr txBox="1"/>
              <p:nvPr/>
            </p:nvSpPr>
            <p:spPr>
              <a:xfrm>
                <a:off x="2076207" y="4581525"/>
                <a:ext cx="2275918" cy="5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E75B6"/>
                  </a:buClr>
                  <a:buSzPts val="3200"/>
                  <a:buFont typeface="Calibri"/>
                  <a:buNone/>
                </a:pPr>
                <a:r>
                  <a:rPr lang="en-US" sz="3200" b="1" i="0" u="none" strike="noStrike" cap="none" dirty="0">
                    <a:solidFill>
                      <a:schemeClr val="bg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OPERACIONES</a:t>
                </a:r>
                <a:endParaRPr sz="1400" b="0" i="0" u="none" strike="noStrike" cap="none" dirty="0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4147909" y="3438525"/>
                <a:ext cx="389166" cy="2905125"/>
              </a:xfrm>
              <a:prstGeom prst="leftBrace">
                <a:avLst>
                  <a:gd name="adj1" fmla="val 241"/>
                  <a:gd name="adj2" fmla="val 50000"/>
                </a:avLst>
              </a:prstGeom>
              <a:noFill/>
              <a:ln w="38100" cap="flat" cmpd="sng">
                <a:solidFill>
                  <a:schemeClr val="bg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bg2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63ACE0DC-A989-1212-6D26-1D802EBB8AE0}"/>
              </a:ext>
            </a:extLst>
          </p:cNvPr>
          <p:cNvGrpSpPr>
            <a:grpSpLocks/>
          </p:cNvGrpSpPr>
          <p:nvPr/>
        </p:nvGrpSpPr>
        <p:grpSpPr bwMode="auto">
          <a:xfrm>
            <a:off x="2504028" y="1225258"/>
            <a:ext cx="8850818" cy="1018459"/>
            <a:chOff x="4273324" y="1902897"/>
            <a:chExt cx="8850670" cy="1018532"/>
          </a:xfrm>
        </p:grpSpPr>
        <p:sp>
          <p:nvSpPr>
            <p:cNvPr id="3" name="Text Box 7">
              <a:extLst>
                <a:ext uri="{FF2B5EF4-FFF2-40B4-BE49-F238E27FC236}">
                  <a16:creationId xmlns:a16="http://schemas.microsoft.com/office/drawing/2014/main" id="{FF2D8BE4-8E4F-77CA-13D9-3BC3AA97B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009" y="1902897"/>
              <a:ext cx="2100227" cy="461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lvl="1" algn="ctr">
                <a:spcBef>
                  <a:spcPct val="50000"/>
                </a:spcBef>
                <a:buClr>
                  <a:schemeClr val="bg2"/>
                </a:buClr>
                <a:defRPr/>
              </a:pPr>
              <a:r>
                <a:rPr lang="es-MX" altLang="es-ES" sz="2400" dirty="0">
                  <a:latin typeface="+mn-lt"/>
                  <a:cs typeface="Arial" panose="020B0604020202020204" pitchFamily="34" charset="0"/>
                </a:rPr>
                <a:t>dato | </a:t>
              </a:r>
              <a:r>
                <a:rPr lang="es-MX" altLang="es-ES" sz="2400" dirty="0" err="1">
                  <a:latin typeface="+mn-lt"/>
                  <a:cs typeface="Arial" panose="020B0604020202020204" pitchFamily="34" charset="0"/>
                </a:rPr>
                <a:t>sig</a:t>
              </a:r>
              <a:endParaRPr lang="es-ES" altLang="es-ES" sz="24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8E31EC51-F899-0A76-7DC1-99625AF0F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8306" y="1946292"/>
              <a:ext cx="2100227" cy="461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lvl="1" algn="ctr">
                <a:spcBef>
                  <a:spcPct val="50000"/>
                </a:spcBef>
                <a:buClr>
                  <a:schemeClr val="bg2"/>
                </a:buClr>
                <a:defRPr/>
              </a:pPr>
              <a:r>
                <a:rPr lang="es-MX" altLang="es-ES" sz="2400" dirty="0">
                  <a:latin typeface="+mn-lt"/>
                  <a:cs typeface="Arial" panose="020B0604020202020204" pitchFamily="34" charset="0"/>
                </a:rPr>
                <a:t>dato | </a:t>
              </a:r>
              <a:r>
                <a:rPr lang="es-MX" altLang="es-ES" sz="2400" dirty="0" err="1">
                  <a:latin typeface="+mn-lt"/>
                  <a:cs typeface="Arial" panose="020B0604020202020204" pitchFamily="34" charset="0"/>
                </a:rPr>
                <a:t>sig</a:t>
              </a:r>
              <a:endParaRPr lang="es-ES" altLang="es-ES" sz="24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C457847-D802-AB6E-A2E1-55F93882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23767" y="1953303"/>
              <a:ext cx="2100227" cy="461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lvl="1" algn="ctr">
                <a:spcBef>
                  <a:spcPct val="50000"/>
                </a:spcBef>
                <a:buClr>
                  <a:schemeClr val="bg2"/>
                </a:buClr>
                <a:defRPr/>
              </a:pPr>
              <a:r>
                <a:rPr lang="es-MX" altLang="es-ES" sz="2400" dirty="0">
                  <a:latin typeface="+mn-lt"/>
                  <a:cs typeface="Arial" panose="020B0604020202020204" pitchFamily="34" charset="0"/>
                </a:rPr>
                <a:t>dato | </a:t>
              </a:r>
              <a:r>
                <a:rPr lang="es-MX" altLang="es-ES" sz="2400" dirty="0" err="1">
                  <a:latin typeface="+mn-lt"/>
                  <a:cs typeface="Arial" panose="020B0604020202020204" pitchFamily="34" charset="0"/>
                </a:rPr>
                <a:t>nil</a:t>
              </a:r>
              <a:endParaRPr lang="es-ES" altLang="es-ES" sz="2400" dirty="0">
                <a:latin typeface="+mn-lt"/>
                <a:cs typeface="Arial" panose="020B0604020202020204" pitchFamily="34" charset="0"/>
              </a:endParaRPr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2602221E-5864-13DC-999D-1C2CA8448D24}"/>
                </a:ext>
              </a:extLst>
            </p:cNvPr>
            <p:cNvCxnSpPr>
              <a:cxnSpLocks/>
            </p:cNvCxnSpPr>
            <p:nvPr/>
          </p:nvCxnSpPr>
          <p:spPr>
            <a:xfrm>
              <a:off x="6224329" y="2214069"/>
              <a:ext cx="1340962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F017C122-2D4B-7EE5-0746-1AC718A8FEFA}"/>
                </a:ext>
              </a:extLst>
            </p:cNvPr>
            <p:cNvCxnSpPr>
              <a:cxnSpLocks/>
            </p:cNvCxnSpPr>
            <p:nvPr/>
          </p:nvCxnSpPr>
          <p:spPr>
            <a:xfrm>
              <a:off x="9978079" y="2133894"/>
              <a:ext cx="1045689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1396E202-790B-4434-BA6F-F3F2ABE71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324" y="2434359"/>
              <a:ext cx="8865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ash"/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s-ES_tradnl" altLang="es-ES" sz="2200" dirty="0">
                  <a:latin typeface="Consolas" panose="020B0609020204030204" pitchFamily="49" charset="0"/>
                </a:rPr>
                <a:t>L</a:t>
              </a:r>
              <a:endParaRPr lang="es-ES" altLang="es-ES" sz="2200" dirty="0">
                <a:latin typeface="Consolas" panose="020B0609020204030204" pitchFamily="49" charset="0"/>
              </a:endParaRP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592B71FE-F909-B322-949A-E0720D61B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1521" y="2490542"/>
              <a:ext cx="8865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ash"/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s-ES_tradnl" altLang="es-ES" sz="2200" dirty="0">
                  <a:latin typeface="Consolas" panose="020B0609020204030204" pitchFamily="49" charset="0"/>
                </a:rPr>
                <a:t>ABCD</a:t>
              </a:r>
              <a:endParaRPr lang="es-ES" altLang="es-ES" sz="2200" dirty="0">
                <a:latin typeface="Consolas" panose="020B0609020204030204" pitchFamily="49" charset="0"/>
              </a:endParaRP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4A5A947D-D43A-8721-3BED-D228A1102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2216" y="2490542"/>
              <a:ext cx="8865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ash"/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s-ES_tradnl" altLang="es-ES" sz="2200" dirty="0">
                  <a:latin typeface="Consolas" panose="020B0609020204030204" pitchFamily="49" charset="0"/>
                </a:rPr>
                <a:t>ADDD</a:t>
              </a:r>
              <a:endParaRPr lang="es-ES" altLang="es-E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5A1F04FE-8F3B-413A-0BB4-5F3BF288F857}"/>
              </a:ext>
            </a:extLst>
          </p:cNvPr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42273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5200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Ordenación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7E94BDA-0E3B-6A39-0407-ABE480F37FF0}"/>
              </a:ext>
            </a:extLst>
          </p:cNvPr>
          <p:cNvGrpSpPr/>
          <p:nvPr/>
        </p:nvGrpSpPr>
        <p:grpSpPr>
          <a:xfrm>
            <a:off x="418757" y="1268745"/>
            <a:ext cx="2920742" cy="2555105"/>
            <a:chOff x="418757" y="1399377"/>
            <a:chExt cx="2920742" cy="2555105"/>
          </a:xfrm>
        </p:grpSpPr>
        <p:sp>
          <p:nvSpPr>
            <p:cNvPr id="115" name="Google Shape;115;p8"/>
            <p:cNvSpPr txBox="1"/>
            <p:nvPr/>
          </p:nvSpPr>
          <p:spPr>
            <a:xfrm>
              <a:off x="490050" y="1741261"/>
              <a:ext cx="2778158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Calibri"/>
                <a:buNone/>
              </a:pPr>
              <a:r>
                <a:rPr lang="en-US" sz="2400" b="1" i="0" u="none" strike="noStrike" cap="none" dirty="0" err="1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Cuál</a:t>
              </a:r>
              <a:r>
                <a:rPr lang="en-US" sz="2400" b="1" i="0" u="none" strike="noStrike" cap="none" dirty="0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 i="0" u="none" strike="noStrike" cap="none" dirty="0" err="1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sería</a:t>
              </a:r>
              <a:r>
                <a:rPr lang="en-US" sz="2400" b="1" i="0" u="none" strike="noStrike" cap="none" dirty="0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 i="0" u="none" strike="noStrike" cap="none" dirty="0" err="1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el</a:t>
              </a:r>
              <a:r>
                <a:rPr lang="en-US" sz="2400" b="1" i="0" u="none" strike="noStrike" cap="none" dirty="0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 i="0" u="none" strike="noStrike" cap="none" dirty="0" err="1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beneficio</a:t>
              </a:r>
              <a:r>
                <a:rPr lang="en-US" sz="2400" b="1" i="0" u="none" strike="noStrike" cap="none" dirty="0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de </a:t>
              </a:r>
              <a:r>
                <a:rPr lang="en-US" sz="2400" b="1" i="0" u="none" strike="noStrike" cap="none" dirty="0" err="1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tener</a:t>
              </a:r>
              <a:r>
                <a:rPr lang="en-US" sz="2400" b="1" i="0" u="none" strike="noStrike" cap="none" dirty="0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 i="0" u="none" strike="noStrike" cap="none" dirty="0" err="1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una</a:t>
              </a:r>
              <a:r>
                <a:rPr lang="en-US" sz="2400" b="1" i="0" u="none" strike="noStrike" cap="none" dirty="0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 i="0" u="none" strike="noStrike" cap="none" dirty="0" err="1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estructura</a:t>
              </a:r>
              <a:r>
                <a:rPr lang="en-US" sz="2400" b="1" i="0" u="none" strike="noStrike" cap="none" dirty="0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 i="0" u="none" strike="noStrike" cap="none" dirty="0" err="1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ordenada</a:t>
              </a:r>
              <a:r>
                <a:rPr lang="en-US" sz="2400" b="1" i="0" u="none" strike="noStrike" cap="none" dirty="0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?</a:t>
              </a:r>
              <a:endParaRPr sz="2400" b="1" i="0" u="none" strike="noStrike" cap="none" dirty="0">
                <a:solidFill>
                  <a:srgbClr val="000000"/>
                </a:solidFill>
                <a:latin typeface="Bradley Hand ITC" panose="03070402050302030203" pitchFamily="66" charset="0"/>
                <a:sym typeface="Arial"/>
              </a:endParaRPr>
            </a:p>
          </p:txBody>
        </p:sp>
        <p:sp>
          <p:nvSpPr>
            <p:cNvPr id="2" name="Lágrima 1">
              <a:extLst>
                <a:ext uri="{FF2B5EF4-FFF2-40B4-BE49-F238E27FC236}">
                  <a16:creationId xmlns:a16="http://schemas.microsoft.com/office/drawing/2014/main" id="{9DE32650-0680-AA2E-663C-7E88AE8D5D96}"/>
                </a:ext>
              </a:extLst>
            </p:cNvPr>
            <p:cNvSpPr/>
            <p:nvPr/>
          </p:nvSpPr>
          <p:spPr>
            <a:xfrm rot="1639732">
              <a:off x="418757" y="1399377"/>
              <a:ext cx="2920742" cy="2555105"/>
            </a:xfrm>
            <a:prstGeom prst="teardrop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1DF1CAB-9164-46C0-E59F-41883E958A68}"/>
              </a:ext>
            </a:extLst>
          </p:cNvPr>
          <p:cNvGrpSpPr/>
          <p:nvPr/>
        </p:nvGrpSpPr>
        <p:grpSpPr>
          <a:xfrm>
            <a:off x="4122068" y="1433483"/>
            <a:ext cx="7646208" cy="614366"/>
            <a:chOff x="2121905" y="1459435"/>
            <a:chExt cx="8012695" cy="614366"/>
          </a:xfrm>
        </p:grpSpPr>
        <p:sp>
          <p:nvSpPr>
            <p:cNvPr id="5" name="Google Shape;118;p8">
              <a:extLst>
                <a:ext uri="{FF2B5EF4-FFF2-40B4-BE49-F238E27FC236}">
                  <a16:creationId xmlns:a16="http://schemas.microsoft.com/office/drawing/2014/main" id="{EB0B3C7C-8302-6C3D-9F3B-11C5D693475B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120;p8">
              <a:extLst>
                <a:ext uri="{FF2B5EF4-FFF2-40B4-BE49-F238E27FC236}">
                  <a16:creationId xmlns:a16="http://schemas.microsoft.com/office/drawing/2014/main" id="{B82E3585-AA3E-930C-E9FA-2A4881E2257C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>
              <a:extLst>
                <a:ext uri="{FF2B5EF4-FFF2-40B4-BE49-F238E27FC236}">
                  <a16:creationId xmlns:a16="http://schemas.microsoft.com/office/drawing/2014/main" id="{BC57B780-9F14-A5F7-36C0-668860CA80EF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>
              <a:extLst>
                <a:ext uri="{FF2B5EF4-FFF2-40B4-BE49-F238E27FC236}">
                  <a16:creationId xmlns:a16="http://schemas.microsoft.com/office/drawing/2014/main" id="{0A148EF6-93F2-4C18-4775-89A2E949F77C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120;p8">
              <a:extLst>
                <a:ext uri="{FF2B5EF4-FFF2-40B4-BE49-F238E27FC236}">
                  <a16:creationId xmlns:a16="http://schemas.microsoft.com/office/drawing/2014/main" id="{6DCD4344-F573-22F0-9998-9EF844E533B1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>
              <a:extLst>
                <a:ext uri="{FF2B5EF4-FFF2-40B4-BE49-F238E27FC236}">
                  <a16:creationId xmlns:a16="http://schemas.microsoft.com/office/drawing/2014/main" id="{85F2C7A4-68B4-C4EC-5F0D-629B6DBBD261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>
              <a:extLst>
                <a:ext uri="{FF2B5EF4-FFF2-40B4-BE49-F238E27FC236}">
                  <a16:creationId xmlns:a16="http://schemas.microsoft.com/office/drawing/2014/main" id="{D1B1E155-D62A-1471-F7FB-51BBCCFA87D6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8">
              <a:extLst>
                <a:ext uri="{FF2B5EF4-FFF2-40B4-BE49-F238E27FC236}">
                  <a16:creationId xmlns:a16="http://schemas.microsoft.com/office/drawing/2014/main" id="{F61BFF2C-F562-015B-B6B8-5000C8D4F226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3;p8">
              <a:extLst>
                <a:ext uri="{FF2B5EF4-FFF2-40B4-BE49-F238E27FC236}">
                  <a16:creationId xmlns:a16="http://schemas.microsoft.com/office/drawing/2014/main" id="{EE7857DC-D811-8820-1641-F9C48E21DC3F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21;p8">
              <a:extLst>
                <a:ext uri="{FF2B5EF4-FFF2-40B4-BE49-F238E27FC236}">
                  <a16:creationId xmlns:a16="http://schemas.microsoft.com/office/drawing/2014/main" id="{0236EE85-365C-5447-8CD1-41416400D04E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A1AB9F-BAC0-C97F-F09D-592F4158355E}"/>
              </a:ext>
            </a:extLst>
          </p:cNvPr>
          <p:cNvGrpSpPr/>
          <p:nvPr/>
        </p:nvGrpSpPr>
        <p:grpSpPr>
          <a:xfrm>
            <a:off x="4122068" y="2823535"/>
            <a:ext cx="7646208" cy="614366"/>
            <a:chOff x="2121905" y="1459435"/>
            <a:chExt cx="8012695" cy="614366"/>
          </a:xfrm>
        </p:grpSpPr>
        <p:sp>
          <p:nvSpPr>
            <p:cNvPr id="16" name="Google Shape;118;p8">
              <a:extLst>
                <a:ext uri="{FF2B5EF4-FFF2-40B4-BE49-F238E27FC236}">
                  <a16:creationId xmlns:a16="http://schemas.microsoft.com/office/drawing/2014/main" id="{90D0EBDA-678E-DB3D-CC9C-135F8D5260D9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" name="Google Shape;120;p8">
              <a:extLst>
                <a:ext uri="{FF2B5EF4-FFF2-40B4-BE49-F238E27FC236}">
                  <a16:creationId xmlns:a16="http://schemas.microsoft.com/office/drawing/2014/main" id="{B21E9E23-4349-DB75-A699-5C6FA3509E50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21;p8">
              <a:extLst>
                <a:ext uri="{FF2B5EF4-FFF2-40B4-BE49-F238E27FC236}">
                  <a16:creationId xmlns:a16="http://schemas.microsoft.com/office/drawing/2014/main" id="{26026542-B409-D178-F6CA-EF488F1174C1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" name="Google Shape;133;p8">
              <a:extLst>
                <a:ext uri="{FF2B5EF4-FFF2-40B4-BE49-F238E27FC236}">
                  <a16:creationId xmlns:a16="http://schemas.microsoft.com/office/drawing/2014/main" id="{83A2EEDA-FF32-D62C-1CF0-17F1814D2A77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" name="Google Shape;120;p8">
              <a:extLst>
                <a:ext uri="{FF2B5EF4-FFF2-40B4-BE49-F238E27FC236}">
                  <a16:creationId xmlns:a16="http://schemas.microsoft.com/office/drawing/2014/main" id="{3B7F498F-C3A0-4BA5-A84D-6A326946BCB4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1;p8">
              <a:extLst>
                <a:ext uri="{FF2B5EF4-FFF2-40B4-BE49-F238E27FC236}">
                  <a16:creationId xmlns:a16="http://schemas.microsoft.com/office/drawing/2014/main" id="{EBDA1E4B-3722-7304-D234-CDAAC1ACC895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" name="Google Shape;133;p8">
              <a:extLst>
                <a:ext uri="{FF2B5EF4-FFF2-40B4-BE49-F238E27FC236}">
                  <a16:creationId xmlns:a16="http://schemas.microsoft.com/office/drawing/2014/main" id="{C4939148-F3CC-8216-C236-3AF4EED61044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33;p8">
              <a:extLst>
                <a:ext uri="{FF2B5EF4-FFF2-40B4-BE49-F238E27FC236}">
                  <a16:creationId xmlns:a16="http://schemas.microsoft.com/office/drawing/2014/main" id="{E8ADCF2E-B44F-DD66-BDCC-93D02E721384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33;p8">
              <a:extLst>
                <a:ext uri="{FF2B5EF4-FFF2-40B4-BE49-F238E27FC236}">
                  <a16:creationId xmlns:a16="http://schemas.microsoft.com/office/drawing/2014/main" id="{F5E5BC7A-4FD5-08B6-86B6-EE4369BF1B8E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onsolas"/>
                  <a:sym typeface="Consolas"/>
                </a:rPr>
                <a:t>100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121;p8">
              <a:extLst>
                <a:ext uri="{FF2B5EF4-FFF2-40B4-BE49-F238E27FC236}">
                  <a16:creationId xmlns:a16="http://schemas.microsoft.com/office/drawing/2014/main" id="{2D473F5F-1448-B928-7C1A-61032958697A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B594D28-D69F-2123-852F-D2D9F2DCC33D}"/>
              </a:ext>
            </a:extLst>
          </p:cNvPr>
          <p:cNvGrpSpPr/>
          <p:nvPr/>
        </p:nvGrpSpPr>
        <p:grpSpPr>
          <a:xfrm>
            <a:off x="209000" y="4277894"/>
            <a:ext cx="11612886" cy="2178720"/>
            <a:chOff x="209000" y="4277894"/>
            <a:chExt cx="11612886" cy="2178720"/>
          </a:xfrm>
        </p:grpSpPr>
        <p:pic>
          <p:nvPicPr>
            <p:cNvPr id="26" name="Google Shape;112;p8" descr="Un dibujo de una cara feliz&#10;&#10;Descripción generada automáticamente con confianza media">
              <a:extLst>
                <a:ext uri="{FF2B5EF4-FFF2-40B4-BE49-F238E27FC236}">
                  <a16:creationId xmlns:a16="http://schemas.microsoft.com/office/drawing/2014/main" id="{DEEF1DAC-1714-390E-3FF1-841F4D097FA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0942023">
              <a:off x="209000" y="4580348"/>
              <a:ext cx="953407" cy="984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113;p8">
              <a:extLst>
                <a:ext uri="{FF2B5EF4-FFF2-40B4-BE49-F238E27FC236}">
                  <a16:creationId xmlns:a16="http://schemas.microsoft.com/office/drawing/2014/main" id="{9CA2047F-8A86-DA90-DB2B-E94DF0096742}"/>
                </a:ext>
              </a:extLst>
            </p:cNvPr>
            <p:cNvSpPr txBox="1"/>
            <p:nvPr/>
          </p:nvSpPr>
          <p:spPr>
            <a:xfrm>
              <a:off x="1247321" y="4277894"/>
              <a:ext cx="10574565" cy="2178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Un </a:t>
              </a:r>
              <a:r>
                <a:rPr lang="en-US" sz="2600" b="1" i="0" u="none" strike="noStrike" cap="none" dirty="0" err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algoritmo</a:t>
              </a:r>
              <a:r>
                <a:rPr lang="en-US" sz="2600" b="1" i="0" u="none" strike="noStrike" cap="none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lang="en-US" sz="2600" b="1" i="0" u="none" strike="noStrike" cap="none" dirty="0" err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ordenación</a:t>
              </a:r>
              <a:r>
                <a:rPr lang="en-US" sz="2600" b="0" i="0" u="none" strike="noStrike" cap="none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es un </a:t>
              </a:r>
              <a:r>
                <a:rPr lang="en-US" sz="2600" b="0" i="0" u="none" strike="noStrike" cap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proceso</a:t>
              </a:r>
              <a:r>
                <a:rPr lang="en-US" sz="26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0" i="0" u="none" strike="noStrike" cap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por</a:t>
              </a:r>
              <a:r>
                <a:rPr lang="en-US" sz="26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0" i="0" u="none" strike="noStrike" cap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el</a:t>
              </a:r>
              <a:r>
                <a:rPr lang="en-US" sz="26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0" i="0" u="none" strike="noStrike" cap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cual</a:t>
              </a:r>
              <a:r>
                <a:rPr lang="en-US" sz="26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un conjunto de </a:t>
              </a:r>
              <a:r>
                <a:rPr lang="en-US" sz="2600" b="0" i="0" u="none" strike="noStrike" cap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elementos</a:t>
              </a:r>
              <a:r>
                <a:rPr lang="en-US" sz="26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sz="2600" b="0" i="0" u="none" strike="noStrike" cap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puede</a:t>
              </a:r>
              <a:r>
                <a:rPr lang="en-US" sz="26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ser </a:t>
              </a:r>
              <a:r>
                <a:rPr lang="en-US" sz="2600" b="0" i="0" u="none" strike="noStrike" cap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ordenado</a:t>
              </a:r>
              <a:r>
                <a:rPr lang="en-US" sz="26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endPara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Existe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una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gran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variedad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de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algoritmos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para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ordenar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vectores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cada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uno con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características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diferentes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(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facilidad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de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escritura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,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memoria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utilizada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,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tiempo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de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ejecución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)</a:t>
              </a:r>
              <a:endParaRPr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40;p1">
            <a:extLst>
              <a:ext uri="{FF2B5EF4-FFF2-40B4-BE49-F238E27FC236}">
                <a16:creationId xmlns:a16="http://schemas.microsoft.com/office/drawing/2014/main" id="{79300C92-4627-086B-45BE-FCA73512310B}"/>
              </a:ext>
            </a:extLst>
          </p:cNvPr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5200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Ordenación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7B9F2126-1B64-3EEE-3E61-8F72E86D878D}"/>
              </a:ext>
            </a:extLst>
          </p:cNvPr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" name="Tabla 31">
            <a:extLst>
              <a:ext uri="{FF2B5EF4-FFF2-40B4-BE49-F238E27FC236}">
                <a16:creationId xmlns:a16="http://schemas.microsoft.com/office/drawing/2014/main" id="{680257BC-B1EF-12AE-EFEA-016D746FF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542149"/>
              </p:ext>
            </p:extLst>
          </p:nvPr>
        </p:nvGraphicFramePr>
        <p:xfrm>
          <a:off x="239646" y="1655837"/>
          <a:ext cx="5430542" cy="2987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30730">
                  <a:extLst>
                    <a:ext uri="{9D8B030D-6E8A-4147-A177-3AD203B41FA5}">
                      <a16:colId xmlns:a16="http://schemas.microsoft.com/office/drawing/2014/main" val="876848923"/>
                    </a:ext>
                  </a:extLst>
                </a:gridCol>
                <a:gridCol w="3399812">
                  <a:extLst>
                    <a:ext uri="{9D8B030D-6E8A-4147-A177-3AD203B41FA5}">
                      <a16:colId xmlns:a16="http://schemas.microsoft.com/office/drawing/2014/main" val="62756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200" dirty="0"/>
                        <a:t>ALGORITMO</a:t>
                      </a:r>
                      <a:endParaRPr lang="es-AR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dirty="0"/>
                        <a:t>ORDEN de EJECUCION</a:t>
                      </a:r>
                      <a:endParaRPr lang="es-AR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4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Selección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O(N</a:t>
                      </a:r>
                      <a:r>
                        <a:rPr lang="es-ES" sz="2200" baseline="30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s-ES" sz="2200" baseline="0" dirty="0">
                          <a:latin typeface="Consolas" panose="020B0609020204030204" pitchFamily="49" charset="0"/>
                        </a:rPr>
                        <a:t>)</a:t>
                      </a:r>
                      <a:endParaRPr lang="es-AR" sz="2200" baseline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6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Intercambio</a:t>
                      </a:r>
                      <a:endParaRPr lang="es-AR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O(N</a:t>
                      </a:r>
                      <a:r>
                        <a:rPr lang="es-ES" sz="2200" baseline="30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s-ES" sz="2200" baseline="0" dirty="0">
                          <a:latin typeface="Consolas" panose="020B0609020204030204" pitchFamily="49" charset="0"/>
                        </a:rPr>
                        <a:t>)</a:t>
                      </a:r>
                      <a:endParaRPr lang="es-AR" sz="2200" baseline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Inserción</a:t>
                      </a:r>
                      <a:endParaRPr lang="es-AR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O(N</a:t>
                      </a:r>
                      <a:r>
                        <a:rPr lang="es-ES" sz="2200" baseline="30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s-ES" sz="2200" baseline="0" dirty="0">
                          <a:latin typeface="Consolas" panose="020B0609020204030204" pitchFamily="49" charset="0"/>
                        </a:rPr>
                        <a:t>)</a:t>
                      </a:r>
                      <a:endParaRPr lang="es-AR" sz="2200" baseline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90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2200" dirty="0" err="1">
                          <a:latin typeface="Consolas" panose="020B0609020204030204" pitchFamily="49" charset="0"/>
                        </a:rPr>
                        <a:t>Heapsort</a:t>
                      </a:r>
                      <a:endParaRPr lang="es-AR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O(N(log N))</a:t>
                      </a:r>
                      <a:endParaRPr lang="es-AR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83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2200" dirty="0" err="1">
                          <a:latin typeface="Consolas" panose="020B0609020204030204" pitchFamily="49" charset="0"/>
                        </a:rPr>
                        <a:t>Mergesort</a:t>
                      </a:r>
                      <a:endParaRPr lang="es-AR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O(N(log N))</a:t>
                      </a:r>
                      <a:endParaRPr lang="es-AR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987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Quicksort</a:t>
                      </a:r>
                      <a:endParaRPr lang="es-AR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O(N(log N))</a:t>
                      </a:r>
                      <a:endParaRPr lang="es-AR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104252"/>
                  </a:ext>
                </a:extLst>
              </a:tr>
            </a:tbl>
          </a:graphicData>
        </a:graphic>
      </p:graphicFrame>
      <p:sp>
        <p:nvSpPr>
          <p:cNvPr id="33" name="Google Shape;113;p8">
            <a:extLst>
              <a:ext uri="{FF2B5EF4-FFF2-40B4-BE49-F238E27FC236}">
                <a16:creationId xmlns:a16="http://schemas.microsoft.com/office/drawing/2014/main" id="{D217B0B7-DB81-C35E-C005-38818439D950}"/>
              </a:ext>
            </a:extLst>
          </p:cNvPr>
          <p:cNvSpPr txBox="1"/>
          <p:nvPr/>
        </p:nvSpPr>
        <p:spPr>
          <a:xfrm>
            <a:off x="5873749" y="1296004"/>
            <a:ext cx="6078605" cy="426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 solo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debe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considerarse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tiempo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ejecución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También</a:t>
            </a:r>
            <a:r>
              <a:rPr lang="en-US" sz="26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influye</a:t>
            </a:r>
            <a:r>
              <a:rPr lang="en-US" sz="26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:</a:t>
            </a:r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la </a:t>
            </a:r>
            <a:r>
              <a:rPr lang="en-US" sz="26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facilidad</a:t>
            </a:r>
            <a:r>
              <a:rPr lang="en-US" sz="26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para la </a:t>
            </a:r>
            <a:r>
              <a:rPr lang="en-US" sz="26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escritura</a:t>
            </a:r>
            <a:r>
              <a:rPr lang="en-US" sz="26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del </a:t>
            </a:r>
            <a:r>
              <a:rPr lang="en-US" sz="26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mismo</a:t>
            </a:r>
            <a:r>
              <a:rPr lang="en-US" sz="26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l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a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cantidad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 de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memoria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utilizada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.</a:t>
            </a:r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la </a:t>
            </a:r>
            <a:r>
              <a:rPr lang="en-US" sz="26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complejidad</a:t>
            </a:r>
            <a:r>
              <a:rPr lang="en-US" sz="26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de las </a:t>
            </a:r>
            <a:r>
              <a:rPr lang="en-US" sz="26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estructuras</a:t>
            </a:r>
            <a:r>
              <a:rPr lang="en-US" sz="26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auxiliaries que </a:t>
            </a:r>
            <a:r>
              <a:rPr lang="en-US" sz="26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necesite</a:t>
            </a:r>
            <a:endParaRPr lang="en-US" sz="26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q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ue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ocurre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si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los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datos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 se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encuentran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ordenados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,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ordenados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en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orden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inverso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, o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desordenados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.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62;p4">
            <a:extLst>
              <a:ext uri="{FF2B5EF4-FFF2-40B4-BE49-F238E27FC236}">
                <a16:creationId xmlns:a16="http://schemas.microsoft.com/office/drawing/2014/main" id="{F59E830A-49F5-2CD8-294D-EFA83BF7C7A2}"/>
              </a:ext>
            </a:extLst>
          </p:cNvPr>
          <p:cNvSpPr txBox="1"/>
          <p:nvPr/>
        </p:nvSpPr>
        <p:spPr>
          <a:xfrm>
            <a:off x="2007663" y="5784122"/>
            <a:ext cx="63090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Selección</a:t>
            </a:r>
            <a:r>
              <a:rPr lang="en-US" sz="40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4000" b="1" i="0" u="none" strike="noStrike" cap="none" dirty="0" err="1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nserción</a:t>
            </a:r>
            <a:endParaRPr lang="en-US" sz="4000" b="1" i="0" u="none" strike="noStrike" cap="none" dirty="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13428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485</Words>
  <Application>Microsoft Office PowerPoint</Application>
  <PresentationFormat>Panorámica</PresentationFormat>
  <Paragraphs>130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Calibri</vt:lpstr>
      <vt:lpstr>Bradley Hand ITC</vt:lpstr>
      <vt:lpstr>Arial</vt:lpstr>
      <vt:lpstr>Tahoma</vt:lpstr>
      <vt:lpstr>Noto Sans Symbols</vt:lpstr>
      <vt:lpstr>Wingdings</vt:lpstr>
      <vt:lpstr>Consolas</vt:lpstr>
      <vt:lpstr>Times New Roman</vt:lpstr>
      <vt:lpstr>1_HDOfficeLightV0</vt:lpstr>
      <vt:lpstr>2_HDOfficeLightV0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12</cp:revision>
  <dcterms:created xsi:type="dcterms:W3CDTF">2004-03-08T16:29:06Z</dcterms:created>
  <dcterms:modified xsi:type="dcterms:W3CDTF">2023-08-14T13:45:08Z</dcterms:modified>
</cp:coreProperties>
</file>