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794500" cy="9925050"/>
  <p:embeddedFontLst>
    <p:embeddedFont>
      <p:font typeface="Architects Daughter"/>
      <p:regular r:id="rId16"/>
    </p:embeddedFon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3126">
          <p15:clr>
            <a:srgbClr val="000000"/>
          </p15:clr>
        </p15:guide>
        <p15:guide id="2" pos="2140">
          <p15:clr>
            <a:srgbClr val="000000"/>
          </p15:clr>
        </p15:guide>
      </p15:notesGuideLst>
    </p:ext>
    <p:ext uri="GoogleSlidesCustomDataVersion2">
      <go:slidesCustomData xmlns:go="http://customooxmlschemas.google.com/" r:id="rId19" roundtripDataSignature="AMtx7mj0+Rc0xbvwnt4Xt0vimGWMenwA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6" orient="horz"/>
        <p:guide pos="214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regular.fntdata"/><Relationship Id="rId16" Type="http://schemas.openxmlformats.org/officeDocument/2006/relationships/font" Target="fonts/ArchitectsDaughter-regular.fntdata"/><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6200" y="0"/>
            <a:ext cx="28956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48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41" name="Google Shape;41;p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 name="Google Shape;42;p1: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 name="Google Shape;49;p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 name="Google Shape;59;p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4: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8: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7: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3" name="Shape 33"/>
        <p:cNvGrpSpPr/>
        <p:nvPr/>
      </p:nvGrpSpPr>
      <p:grpSpPr>
        <a:xfrm>
          <a:off x="0" y="0"/>
          <a:ext cx="0" cy="0"/>
          <a:chOff x="0" y="0"/>
          <a:chExt cx="0" cy="0"/>
        </a:xfrm>
      </p:grpSpPr>
      <p:sp>
        <p:nvSpPr>
          <p:cNvPr id="34" name="Google Shape;34;p3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9pPr>
          </a:lstStyle>
          <a:p/>
        </p:txBody>
      </p:sp>
      <p:sp>
        <p:nvSpPr>
          <p:cNvPr id="11" name="Google Shape;11;p35"/>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4" name="Google Shape;14;p3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37"/>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3300" u="none" cap="none" strike="noStrike">
                <a:solidFill>
                  <a:schemeClr val="dk1"/>
                </a:solidFill>
                <a:latin typeface="Calibri"/>
                <a:ea typeface="Calibri"/>
                <a:cs typeface="Calibri"/>
                <a:sym typeface="Calibri"/>
              </a:defRPr>
            </a:lvl9pPr>
          </a:lstStyle>
          <a:p/>
        </p:txBody>
      </p:sp>
      <p:sp>
        <p:nvSpPr>
          <p:cNvPr id="29" name="Google Shape;29;p37"/>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lnSpc>
                <a:spcPct val="100000"/>
              </a:lnSpc>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32" name="Google Shape;32;p37"/>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 Id="rId11" Type="http://schemas.openxmlformats.org/officeDocument/2006/relationships/image" Target="../media/image2.png"/><Relationship Id="rId10" Type="http://schemas.openxmlformats.org/officeDocument/2006/relationships/image" Target="../media/image5.jpg"/><Relationship Id="rId12" Type="http://schemas.openxmlformats.org/officeDocument/2006/relationships/image" Target="../media/image1.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3.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jpg"/><Relationship Id="rId11" Type="http://schemas.openxmlformats.org/officeDocument/2006/relationships/image" Target="../media/image11.png"/><Relationship Id="rId10" Type="http://schemas.openxmlformats.org/officeDocument/2006/relationships/image" Target="../media/image18.jpg"/><Relationship Id="rId9" Type="http://schemas.openxmlformats.org/officeDocument/2006/relationships/image" Target="../media/image19.jp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7.jp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4632325" y="981075"/>
            <a:ext cx="7113587" cy="288448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E75B6"/>
              </a:buClr>
              <a:buSzPts val="6000"/>
              <a:buFont typeface="Calibri"/>
              <a:buNone/>
            </a:pPr>
            <a:r>
              <a:rPr b="1" i="0" lang="en-US" sz="6000" u="none">
                <a:solidFill>
                  <a:srgbClr val="2E75B6"/>
                </a:solidFill>
                <a:latin typeface="Calibri"/>
                <a:ea typeface="Calibri"/>
                <a:cs typeface="Calibri"/>
                <a:sym typeface="Calibri"/>
              </a:rPr>
              <a:t>Taller de </a:t>
            </a:r>
            <a:br>
              <a:rPr b="1" i="0" lang="en-US" sz="6000" u="none">
                <a:solidFill>
                  <a:srgbClr val="2E75B6"/>
                </a:solidFill>
                <a:latin typeface="Calibri"/>
                <a:ea typeface="Calibri"/>
                <a:cs typeface="Calibri"/>
                <a:sym typeface="Calibri"/>
              </a:rPr>
            </a:br>
            <a:r>
              <a:rPr b="1" i="0" lang="en-US" sz="6000" u="none">
                <a:solidFill>
                  <a:srgbClr val="2E75B6"/>
                </a:solidFill>
                <a:latin typeface="Calibri"/>
                <a:ea typeface="Calibri"/>
                <a:cs typeface="Calibri"/>
                <a:sym typeface="Calibri"/>
              </a:rPr>
              <a:t>Programación</a:t>
            </a:r>
            <a:endParaRPr/>
          </a:p>
        </p:txBody>
      </p:sp>
      <p:sp>
        <p:nvSpPr>
          <p:cNvPr id="45" name="Google Shape;45;p1"/>
          <p:cNvSpPr txBox="1"/>
          <p:nvPr/>
        </p:nvSpPr>
        <p:spPr>
          <a:xfrm>
            <a:off x="9767887" y="6356350"/>
            <a:ext cx="865187" cy="457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800"/>
              <a:buFont typeface="Tahoma"/>
              <a:buNone/>
            </a:pPr>
            <a:r>
              <a:rPr b="0" i="0" lang="en-US" sz="800" u="none" cap="none" strike="noStrike">
                <a:solidFill>
                  <a:srgbClr val="898989"/>
                </a:solidFill>
                <a:latin typeface="Tahoma"/>
                <a:ea typeface="Tahoma"/>
                <a:cs typeface="Tahoma"/>
                <a:sym typeface="Tahoma"/>
              </a:rPr>
              <a:t>1</a:t>
            </a:r>
            <a:endParaRPr b="0" i="0" sz="1400" u="none" cap="none" strike="noStrike">
              <a:solidFill>
                <a:srgbClr val="000000"/>
              </a:solidFill>
              <a:latin typeface="Arial"/>
              <a:ea typeface="Arial"/>
              <a:cs typeface="Arial"/>
              <a:sym typeface="Arial"/>
            </a:endParaRPr>
          </a:p>
        </p:txBody>
      </p:sp>
      <p:pic>
        <p:nvPicPr>
          <p:cNvPr descr="Imagen que contiene dibujo&#10;&#10;Descripción generada automáticamente" id="46" name="Google Shape;46;p1"/>
          <p:cNvPicPr preferRelativeResize="0"/>
          <p:nvPr/>
        </p:nvPicPr>
        <p:blipFill rotWithShape="1">
          <a:blip r:embed="rId3">
            <a:alphaModFix/>
          </a:blip>
          <a:srcRect b="0" l="0" r="0" t="0"/>
          <a:stretch/>
        </p:blipFill>
        <p:spPr>
          <a:xfrm>
            <a:off x="911424" y="1196752"/>
            <a:ext cx="3387725" cy="3387725"/>
          </a:xfrm>
          <a:prstGeom prst="rect">
            <a:avLst/>
          </a:prstGeom>
          <a:noFill/>
          <a:ln>
            <a:noFill/>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52" name="Google Shape;52;p2"/>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53" name="Google Shape;53;p2"/>
          <p:cNvSpPr txBox="1"/>
          <p:nvPr/>
        </p:nvSpPr>
        <p:spPr>
          <a:xfrm>
            <a:off x="1146175" y="273050"/>
            <a:ext cx="19875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AGENDA</a:t>
            </a:r>
            <a:endParaRPr b="0" i="0" sz="1400" u="none" cap="none" strike="noStrike">
              <a:solidFill>
                <a:srgbClr val="000000"/>
              </a:solidFill>
              <a:latin typeface="Arial"/>
              <a:ea typeface="Arial"/>
              <a:cs typeface="Arial"/>
              <a:sym typeface="Arial"/>
            </a:endParaRPr>
          </a:p>
        </p:txBody>
      </p:sp>
      <p:pic>
        <p:nvPicPr>
          <p:cNvPr descr="Icono&#10;&#10;Descripción generada automáticamente" id="54" name="Google Shape;54;p2"/>
          <p:cNvPicPr preferRelativeResize="0"/>
          <p:nvPr/>
        </p:nvPicPr>
        <p:blipFill rotWithShape="1">
          <a:blip r:embed="rId4">
            <a:alphaModFix/>
          </a:blip>
          <a:srcRect b="0" l="0" r="0" t="0"/>
          <a:stretch/>
        </p:blipFill>
        <p:spPr>
          <a:xfrm>
            <a:off x="11260137" y="276225"/>
            <a:ext cx="876300" cy="876300"/>
          </a:xfrm>
          <a:prstGeom prst="rect">
            <a:avLst/>
          </a:prstGeom>
          <a:noFill/>
          <a:ln>
            <a:noFill/>
          </a:ln>
        </p:spPr>
      </p:pic>
      <p:sp>
        <p:nvSpPr>
          <p:cNvPr id="55" name="Google Shape;55;p2"/>
          <p:cNvSpPr txBox="1"/>
          <p:nvPr/>
        </p:nvSpPr>
        <p:spPr>
          <a:xfrm>
            <a:off x="806450" y="1739900"/>
            <a:ext cx="6367236"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4000"/>
              <a:buFont typeface="Calibri"/>
              <a:buNone/>
            </a:pPr>
            <a:r>
              <a:rPr b="0" i="0" lang="en-US" sz="4000" u="none" cap="none" strike="noStrike">
                <a:solidFill>
                  <a:srgbClr val="595959"/>
                </a:solidFill>
                <a:latin typeface="Calibri"/>
                <a:ea typeface="Calibri"/>
                <a:cs typeface="Calibri"/>
                <a:sym typeface="Calibri"/>
              </a:rPr>
              <a:t>Esturctura de datos arbol</a:t>
            </a:r>
            <a:endParaRPr b="0" i="0" sz="1400" u="none" cap="none" strike="noStrike">
              <a:solidFill>
                <a:srgbClr val="000000"/>
              </a:solidFill>
              <a:latin typeface="Arial"/>
              <a:ea typeface="Arial"/>
              <a:cs typeface="Arial"/>
              <a:sym typeface="Arial"/>
            </a:endParaRPr>
          </a:p>
        </p:txBody>
      </p:sp>
      <p:sp>
        <p:nvSpPr>
          <p:cNvPr id="56" name="Google Shape;56;p2"/>
          <p:cNvSpPr txBox="1"/>
          <p:nvPr/>
        </p:nvSpPr>
        <p:spPr>
          <a:xfrm>
            <a:off x="47625" y="6466114"/>
            <a:ext cx="2880632" cy="34743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nvSpPr>
        <p:spPr>
          <a:xfrm>
            <a:off x="47625" y="6448425"/>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62" name="Google Shape;62;p3"/>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63" name="Google Shape;63;p3"/>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64" name="Google Shape;64;p3"/>
          <p:cNvSpPr txBox="1"/>
          <p:nvPr/>
        </p:nvSpPr>
        <p:spPr>
          <a:xfrm>
            <a:off x="1146175" y="273050"/>
            <a:ext cx="106616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ESTRUCTURA DE DATOS ARBOL</a:t>
            </a:r>
            <a:endParaRPr b="0" i="0" sz="1400" u="none" cap="none" strike="noStrike">
              <a:solidFill>
                <a:srgbClr val="000000"/>
              </a:solidFill>
              <a:latin typeface="Arial"/>
              <a:ea typeface="Arial"/>
              <a:cs typeface="Arial"/>
              <a:sym typeface="Arial"/>
            </a:endParaRPr>
          </a:p>
        </p:txBody>
      </p:sp>
      <p:sp>
        <p:nvSpPr>
          <p:cNvPr id="65" name="Google Shape;65;p3"/>
          <p:cNvSpPr txBox="1"/>
          <p:nvPr/>
        </p:nvSpPr>
        <p:spPr>
          <a:xfrm>
            <a:off x="47625" y="1307419"/>
            <a:ext cx="6327562" cy="335166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800"/>
              </a:spcBef>
              <a:spcAft>
                <a:spcPts val="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Supongamos que queremos representar el arbol genealógico de una familia a partir de un integrante (por ejemplo un abuelo).</a:t>
            </a:r>
            <a:endParaRPr/>
          </a:p>
          <a:p>
            <a:pPr indent="0" lvl="0" marL="0" marR="0" rtl="0" algn="l">
              <a:lnSpc>
                <a:spcPct val="90000"/>
              </a:lnSpc>
              <a:spcBef>
                <a:spcPts val="3600"/>
              </a:spcBef>
              <a:spcAft>
                <a:spcPts val="18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El abuelo tiene hijos y a su vez esos hijos también pueden tener hijos (nietos del abuelo)</a:t>
            </a:r>
            <a:endParaRPr b="0" i="0" sz="2400" u="none" cap="none" strike="noStrike">
              <a:solidFill>
                <a:srgbClr val="000000"/>
              </a:solidFill>
              <a:latin typeface="Consolas"/>
              <a:ea typeface="Consolas"/>
              <a:cs typeface="Consolas"/>
              <a:sym typeface="Consolas"/>
            </a:endParaRPr>
          </a:p>
        </p:txBody>
      </p:sp>
      <p:pic>
        <p:nvPicPr>
          <p:cNvPr descr="Un dibujo de un perro&#10;&#10;Descripción generada automáticamente con confianza media" id="66" name="Google Shape;66;p3"/>
          <p:cNvPicPr preferRelativeResize="0"/>
          <p:nvPr/>
        </p:nvPicPr>
        <p:blipFill rotWithShape="1">
          <a:blip r:embed="rId4">
            <a:alphaModFix/>
          </a:blip>
          <a:srcRect b="0" l="0" r="0" t="0"/>
          <a:stretch/>
        </p:blipFill>
        <p:spPr>
          <a:xfrm>
            <a:off x="7897826" y="1307419"/>
            <a:ext cx="1613446" cy="1613446"/>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pic>
        <p:nvPicPr>
          <p:cNvPr descr="Icono&#10;&#10;Descripción generada automáticamente" id="67" name="Google Shape;67;p3"/>
          <p:cNvPicPr preferRelativeResize="0"/>
          <p:nvPr/>
        </p:nvPicPr>
        <p:blipFill rotWithShape="1">
          <a:blip r:embed="rId5">
            <a:alphaModFix/>
          </a:blip>
          <a:srcRect b="0" l="0" r="0" t="0"/>
          <a:stretch/>
        </p:blipFill>
        <p:spPr>
          <a:xfrm>
            <a:off x="5803016" y="3244366"/>
            <a:ext cx="1943997" cy="1943997"/>
          </a:xfrm>
          <a:prstGeom prst="rect">
            <a:avLst/>
          </a:prstGeom>
          <a:noFill/>
          <a:ln>
            <a:noFill/>
          </a:ln>
        </p:spPr>
      </p:pic>
      <p:pic>
        <p:nvPicPr>
          <p:cNvPr descr="Icono&#10;&#10;Descripción generada automáticamente" id="68" name="Google Shape;68;p3"/>
          <p:cNvPicPr preferRelativeResize="0"/>
          <p:nvPr/>
        </p:nvPicPr>
        <p:blipFill rotWithShape="1">
          <a:blip r:embed="rId6">
            <a:alphaModFix/>
          </a:blip>
          <a:srcRect b="0" l="0" r="0" t="0"/>
          <a:stretch/>
        </p:blipFill>
        <p:spPr>
          <a:xfrm>
            <a:off x="10097190" y="3244366"/>
            <a:ext cx="1943997" cy="1943997"/>
          </a:xfrm>
          <a:prstGeom prst="rect">
            <a:avLst/>
          </a:prstGeom>
          <a:noFill/>
          <a:ln>
            <a:noFill/>
          </a:ln>
        </p:spPr>
      </p:pic>
      <p:pic>
        <p:nvPicPr>
          <p:cNvPr descr="Un dibujo de un personaje animado&#10;&#10;Descripción generada automáticamente con confianza baja" id="69" name="Google Shape;69;p3"/>
          <p:cNvPicPr preferRelativeResize="0"/>
          <p:nvPr/>
        </p:nvPicPr>
        <p:blipFill rotWithShape="1">
          <a:blip r:embed="rId7">
            <a:alphaModFix/>
          </a:blip>
          <a:srcRect b="0" l="0" r="0" t="0"/>
          <a:stretch/>
        </p:blipFill>
        <p:spPr>
          <a:xfrm>
            <a:off x="7968347" y="3219668"/>
            <a:ext cx="1943997" cy="1943997"/>
          </a:xfrm>
          <a:prstGeom prst="rect">
            <a:avLst/>
          </a:prstGeom>
          <a:noFill/>
          <a:ln>
            <a:noFill/>
          </a:ln>
        </p:spPr>
      </p:pic>
      <p:pic>
        <p:nvPicPr>
          <p:cNvPr descr="Un dibujo de un perro&#10;&#10;Descripción generada automáticamente con confianza media" id="70" name="Google Shape;70;p3"/>
          <p:cNvPicPr preferRelativeResize="0"/>
          <p:nvPr/>
        </p:nvPicPr>
        <p:blipFill rotWithShape="1">
          <a:blip r:embed="rId8">
            <a:alphaModFix/>
          </a:blip>
          <a:srcRect b="0" l="0" r="0" t="0"/>
          <a:stretch/>
        </p:blipFill>
        <p:spPr>
          <a:xfrm>
            <a:off x="7418066" y="5502276"/>
            <a:ext cx="983700" cy="983700"/>
          </a:xfrm>
          <a:prstGeom prst="rect">
            <a:avLst/>
          </a:prstGeom>
          <a:noFill/>
          <a:ln>
            <a:noFill/>
          </a:ln>
        </p:spPr>
      </p:pic>
      <p:pic>
        <p:nvPicPr>
          <p:cNvPr descr="Un dibujo de un perro&#10;&#10;Descripción generada automáticamente con confianza media" id="71" name="Google Shape;71;p3"/>
          <p:cNvPicPr preferRelativeResize="0"/>
          <p:nvPr/>
        </p:nvPicPr>
        <p:blipFill rotWithShape="1">
          <a:blip r:embed="rId9">
            <a:alphaModFix/>
          </a:blip>
          <a:srcRect b="0" l="0" r="0" t="0"/>
          <a:stretch/>
        </p:blipFill>
        <p:spPr>
          <a:xfrm>
            <a:off x="5239148" y="5576781"/>
            <a:ext cx="784409" cy="884085"/>
          </a:xfrm>
          <a:prstGeom prst="rect">
            <a:avLst/>
          </a:prstGeom>
          <a:noFill/>
          <a:ln>
            <a:noFill/>
          </a:ln>
        </p:spPr>
      </p:pic>
      <p:pic>
        <p:nvPicPr>
          <p:cNvPr descr="Círculo&#10;&#10;Descripción generada automáticamente" id="72" name="Google Shape;72;p3"/>
          <p:cNvPicPr preferRelativeResize="0"/>
          <p:nvPr/>
        </p:nvPicPr>
        <p:blipFill rotWithShape="1">
          <a:blip r:embed="rId10">
            <a:alphaModFix/>
          </a:blip>
          <a:srcRect b="0" l="0" r="0" t="0"/>
          <a:stretch/>
        </p:blipFill>
        <p:spPr>
          <a:xfrm>
            <a:off x="9681081" y="5552083"/>
            <a:ext cx="983700" cy="884085"/>
          </a:xfrm>
          <a:prstGeom prst="rect">
            <a:avLst/>
          </a:prstGeom>
          <a:noFill/>
          <a:ln>
            <a:noFill/>
          </a:ln>
        </p:spPr>
      </p:pic>
      <p:pic>
        <p:nvPicPr>
          <p:cNvPr descr="Diagrama&#10;&#10;Descripción generada automáticamente con confianza media" id="73" name="Google Shape;73;p3"/>
          <p:cNvPicPr preferRelativeResize="0"/>
          <p:nvPr/>
        </p:nvPicPr>
        <p:blipFill rotWithShape="1">
          <a:blip r:embed="rId11">
            <a:alphaModFix/>
          </a:blip>
          <a:srcRect b="0" l="0" r="0" t="0"/>
          <a:stretch/>
        </p:blipFill>
        <p:spPr>
          <a:xfrm>
            <a:off x="11241997" y="5611215"/>
            <a:ext cx="805082" cy="884085"/>
          </a:xfrm>
          <a:prstGeom prst="rect">
            <a:avLst/>
          </a:prstGeom>
          <a:noFill/>
          <a:ln>
            <a:noFill/>
          </a:ln>
        </p:spPr>
      </p:pic>
      <p:pic>
        <p:nvPicPr>
          <p:cNvPr descr="Una caricatura de una persona&#10;&#10;Descripción generada automáticamente con confianza media" id="74" name="Google Shape;74;p3"/>
          <p:cNvPicPr preferRelativeResize="0"/>
          <p:nvPr/>
        </p:nvPicPr>
        <p:blipFill rotWithShape="1">
          <a:blip r:embed="rId12">
            <a:alphaModFix/>
          </a:blip>
          <a:srcRect b="0" l="0" r="0" t="0"/>
          <a:stretch/>
        </p:blipFill>
        <p:spPr>
          <a:xfrm>
            <a:off x="6336340" y="5576781"/>
            <a:ext cx="747844" cy="839561"/>
          </a:xfrm>
          <a:prstGeom prst="rect">
            <a:avLst/>
          </a:prstGeom>
          <a:noFill/>
          <a:ln>
            <a:noFill/>
          </a:ln>
        </p:spPr>
      </p:pic>
      <p:cxnSp>
        <p:nvCxnSpPr>
          <p:cNvPr id="75" name="Google Shape;75;p3"/>
          <p:cNvCxnSpPr>
            <a:endCxn id="68" idx="0"/>
          </p:cNvCxnSpPr>
          <p:nvPr/>
        </p:nvCxnSpPr>
        <p:spPr>
          <a:xfrm>
            <a:off x="9652589" y="2220766"/>
            <a:ext cx="1416600" cy="1023600"/>
          </a:xfrm>
          <a:prstGeom prst="straightConnector1">
            <a:avLst/>
          </a:prstGeom>
          <a:noFill/>
          <a:ln cap="flat" cmpd="sng" w="38100">
            <a:solidFill>
              <a:schemeClr val="dk2"/>
            </a:solidFill>
            <a:prstDash val="dash"/>
            <a:round/>
            <a:headEnd len="sm" w="sm" type="none"/>
            <a:tailEnd len="med" w="med" type="triangle"/>
          </a:ln>
        </p:spPr>
      </p:cxnSp>
      <p:cxnSp>
        <p:nvCxnSpPr>
          <p:cNvPr id="76" name="Google Shape;76;p3"/>
          <p:cNvCxnSpPr/>
          <p:nvPr/>
        </p:nvCxnSpPr>
        <p:spPr>
          <a:xfrm>
            <a:off x="8758037" y="3024642"/>
            <a:ext cx="20815" cy="390052"/>
          </a:xfrm>
          <a:prstGeom prst="straightConnector1">
            <a:avLst/>
          </a:prstGeom>
          <a:noFill/>
          <a:ln cap="flat" cmpd="sng" w="38100">
            <a:solidFill>
              <a:schemeClr val="dk2"/>
            </a:solidFill>
            <a:prstDash val="dash"/>
            <a:round/>
            <a:headEnd len="sm" w="sm" type="none"/>
            <a:tailEnd len="med" w="med" type="triangle"/>
          </a:ln>
        </p:spPr>
      </p:cxnSp>
      <p:cxnSp>
        <p:nvCxnSpPr>
          <p:cNvPr id="77" name="Google Shape;77;p3"/>
          <p:cNvCxnSpPr>
            <a:endCxn id="67" idx="0"/>
          </p:cNvCxnSpPr>
          <p:nvPr/>
        </p:nvCxnSpPr>
        <p:spPr>
          <a:xfrm flipH="1">
            <a:off x="6775015" y="2211166"/>
            <a:ext cx="1056000" cy="1033200"/>
          </a:xfrm>
          <a:prstGeom prst="straightConnector1">
            <a:avLst/>
          </a:prstGeom>
          <a:noFill/>
          <a:ln cap="flat" cmpd="sng" w="38100">
            <a:solidFill>
              <a:schemeClr val="dk2"/>
            </a:solidFill>
            <a:prstDash val="dash"/>
            <a:round/>
            <a:headEnd len="sm" w="sm" type="none"/>
            <a:tailEnd len="med" w="med" type="triangle"/>
          </a:ln>
        </p:spPr>
      </p:cxnSp>
      <p:cxnSp>
        <p:nvCxnSpPr>
          <p:cNvPr id="78" name="Google Shape;78;p3"/>
          <p:cNvCxnSpPr>
            <a:endCxn id="71" idx="0"/>
          </p:cNvCxnSpPr>
          <p:nvPr/>
        </p:nvCxnSpPr>
        <p:spPr>
          <a:xfrm flipH="1">
            <a:off x="5631352" y="4950381"/>
            <a:ext cx="1100400" cy="626400"/>
          </a:xfrm>
          <a:prstGeom prst="straightConnector1">
            <a:avLst/>
          </a:prstGeom>
          <a:noFill/>
          <a:ln cap="flat" cmpd="sng" w="38100">
            <a:solidFill>
              <a:schemeClr val="dk2"/>
            </a:solidFill>
            <a:prstDash val="dash"/>
            <a:round/>
            <a:headEnd len="sm" w="sm" type="none"/>
            <a:tailEnd len="med" w="med" type="triangle"/>
          </a:ln>
        </p:spPr>
      </p:cxnSp>
      <p:cxnSp>
        <p:nvCxnSpPr>
          <p:cNvPr id="79" name="Google Shape;79;p3"/>
          <p:cNvCxnSpPr>
            <a:endCxn id="74" idx="0"/>
          </p:cNvCxnSpPr>
          <p:nvPr/>
        </p:nvCxnSpPr>
        <p:spPr>
          <a:xfrm>
            <a:off x="6666462" y="4950381"/>
            <a:ext cx="43800" cy="626400"/>
          </a:xfrm>
          <a:prstGeom prst="straightConnector1">
            <a:avLst/>
          </a:prstGeom>
          <a:noFill/>
          <a:ln cap="flat" cmpd="sng" w="38100">
            <a:solidFill>
              <a:schemeClr val="dk2"/>
            </a:solidFill>
            <a:prstDash val="dash"/>
            <a:round/>
            <a:headEnd len="sm" w="sm" type="none"/>
            <a:tailEnd len="med" w="med" type="triangle"/>
          </a:ln>
        </p:spPr>
      </p:cxnSp>
      <p:cxnSp>
        <p:nvCxnSpPr>
          <p:cNvPr id="80" name="Google Shape;80;p3"/>
          <p:cNvCxnSpPr>
            <a:endCxn id="70" idx="0"/>
          </p:cNvCxnSpPr>
          <p:nvPr/>
        </p:nvCxnSpPr>
        <p:spPr>
          <a:xfrm>
            <a:off x="6634016" y="4950576"/>
            <a:ext cx="1275900" cy="551700"/>
          </a:xfrm>
          <a:prstGeom prst="straightConnector1">
            <a:avLst/>
          </a:prstGeom>
          <a:noFill/>
          <a:ln cap="flat" cmpd="sng" w="38100">
            <a:solidFill>
              <a:schemeClr val="dk2"/>
            </a:solidFill>
            <a:prstDash val="dash"/>
            <a:round/>
            <a:headEnd len="sm" w="sm" type="none"/>
            <a:tailEnd len="med" w="med" type="triangle"/>
          </a:ln>
        </p:spPr>
      </p:cxnSp>
      <p:cxnSp>
        <p:nvCxnSpPr>
          <p:cNvPr id="81" name="Google Shape;81;p3"/>
          <p:cNvCxnSpPr/>
          <p:nvPr/>
        </p:nvCxnSpPr>
        <p:spPr>
          <a:xfrm flipH="1">
            <a:off x="10360881" y="4978324"/>
            <a:ext cx="710417" cy="494409"/>
          </a:xfrm>
          <a:prstGeom prst="straightConnector1">
            <a:avLst/>
          </a:prstGeom>
          <a:noFill/>
          <a:ln cap="flat" cmpd="sng" w="38100">
            <a:solidFill>
              <a:schemeClr val="dk2"/>
            </a:solidFill>
            <a:prstDash val="dash"/>
            <a:round/>
            <a:headEnd len="sm" w="sm" type="none"/>
            <a:tailEnd len="med" w="med" type="triangle"/>
          </a:ln>
        </p:spPr>
      </p:cxnSp>
      <p:cxnSp>
        <p:nvCxnSpPr>
          <p:cNvPr id="82" name="Google Shape;82;p3"/>
          <p:cNvCxnSpPr/>
          <p:nvPr/>
        </p:nvCxnSpPr>
        <p:spPr>
          <a:xfrm>
            <a:off x="11097296" y="4978324"/>
            <a:ext cx="547242" cy="523952"/>
          </a:xfrm>
          <a:prstGeom prst="straightConnector1">
            <a:avLst/>
          </a:prstGeom>
          <a:noFill/>
          <a:ln cap="flat" cmpd="sng" w="38100">
            <a:solidFill>
              <a:schemeClr val="dk2"/>
            </a:solidFill>
            <a:prstDash val="dash"/>
            <a:round/>
            <a:headEnd len="sm" w="sm" type="none"/>
            <a:tailEnd len="med" w="med" type="triangle"/>
          </a:ln>
        </p:spPr>
      </p:cxn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nvSpPr>
        <p:spPr>
          <a:xfrm>
            <a:off x="47625" y="6448425"/>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88" name="Google Shape;88;p4"/>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89" name="Google Shape;89;p4"/>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90" name="Google Shape;90;p4"/>
          <p:cNvSpPr txBox="1"/>
          <p:nvPr/>
        </p:nvSpPr>
        <p:spPr>
          <a:xfrm>
            <a:off x="1146175" y="273050"/>
            <a:ext cx="106616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ESTRUCTURA DE DATOS ARBOL</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6874" y="1009989"/>
            <a:ext cx="5560727" cy="58540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200"/>
              </a:spcBef>
              <a:spcAft>
                <a:spcPts val="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Supongamos que queremos representar la organización de una empresa.</a:t>
            </a:r>
            <a:endParaRPr/>
          </a:p>
          <a:p>
            <a:pPr indent="0" lvl="0" marL="0" marR="0" rtl="0" algn="l">
              <a:lnSpc>
                <a:spcPct val="90000"/>
              </a:lnSpc>
              <a:spcBef>
                <a:spcPts val="2400"/>
              </a:spcBef>
              <a:spcAft>
                <a:spcPts val="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La empresa tiene un area generencial (con una jefa), la cual está compuesta por varias areas de trabajo (area de personal, area contable, etc con diferentes personas a cargo).</a:t>
            </a:r>
            <a:endParaRPr/>
          </a:p>
          <a:p>
            <a:pPr indent="0" lvl="0" marL="0" marR="0" rtl="0" algn="l">
              <a:lnSpc>
                <a:spcPct val="90000"/>
              </a:lnSpc>
              <a:spcBef>
                <a:spcPts val="3000"/>
              </a:spcBef>
              <a:spcAft>
                <a:spcPts val="18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Cada una de estas areas a su vez también podría estas compuesta por alguna/s subarea (con varias personas a cargo).</a:t>
            </a:r>
            <a:endParaRPr b="0" i="0" sz="2400" u="none" cap="none" strike="noStrike">
              <a:solidFill>
                <a:srgbClr val="000000"/>
              </a:solidFill>
              <a:latin typeface="Consolas"/>
              <a:ea typeface="Consolas"/>
              <a:cs typeface="Consolas"/>
              <a:sym typeface="Consolas"/>
            </a:endParaRPr>
          </a:p>
        </p:txBody>
      </p:sp>
      <p:pic>
        <p:nvPicPr>
          <p:cNvPr descr="Un dibujo de un personaje de caricatura&#10;&#10;Descripción generada automáticamente con confianza media" id="92" name="Google Shape;92;p4"/>
          <p:cNvPicPr preferRelativeResize="0"/>
          <p:nvPr/>
        </p:nvPicPr>
        <p:blipFill rotWithShape="1">
          <a:blip r:embed="rId4">
            <a:alphaModFix/>
          </a:blip>
          <a:srcRect b="0" l="0" r="0" t="0"/>
          <a:stretch/>
        </p:blipFill>
        <p:spPr>
          <a:xfrm>
            <a:off x="8316686" y="1307419"/>
            <a:ext cx="1864178" cy="1690399"/>
          </a:xfrm>
          <a:prstGeom prst="rect">
            <a:avLst/>
          </a:prstGeom>
          <a:noFill/>
          <a:ln>
            <a:noFill/>
          </a:ln>
        </p:spPr>
      </p:pic>
      <p:pic>
        <p:nvPicPr>
          <p:cNvPr descr="Icono&#10;&#10;Descripción generada automáticamente" id="93" name="Google Shape;93;p4"/>
          <p:cNvPicPr preferRelativeResize="0"/>
          <p:nvPr/>
        </p:nvPicPr>
        <p:blipFill rotWithShape="1">
          <a:blip r:embed="rId5">
            <a:alphaModFix/>
          </a:blip>
          <a:srcRect b="0" l="0" r="0" t="0"/>
          <a:stretch/>
        </p:blipFill>
        <p:spPr>
          <a:xfrm>
            <a:off x="10119596" y="3166800"/>
            <a:ext cx="1540399" cy="1540399"/>
          </a:xfrm>
          <a:prstGeom prst="rect">
            <a:avLst/>
          </a:prstGeom>
          <a:noFill/>
          <a:ln>
            <a:noFill/>
          </a:ln>
        </p:spPr>
      </p:pic>
      <p:pic>
        <p:nvPicPr>
          <p:cNvPr descr="Un dibujo de una persona&#10;&#10;Descripción generada automáticamente" id="94" name="Google Shape;94;p4"/>
          <p:cNvPicPr preferRelativeResize="0"/>
          <p:nvPr/>
        </p:nvPicPr>
        <p:blipFill rotWithShape="1">
          <a:blip r:embed="rId6">
            <a:alphaModFix/>
          </a:blip>
          <a:srcRect b="0" l="0" r="0" t="0"/>
          <a:stretch/>
        </p:blipFill>
        <p:spPr>
          <a:xfrm>
            <a:off x="6822945" y="3166800"/>
            <a:ext cx="1690399" cy="1690399"/>
          </a:xfrm>
          <a:prstGeom prst="rect">
            <a:avLst/>
          </a:prstGeom>
          <a:noFill/>
          <a:ln>
            <a:noFill/>
          </a:ln>
        </p:spPr>
      </p:pic>
      <p:pic>
        <p:nvPicPr>
          <p:cNvPr descr="Texto&#10;&#10;Descripción generada automáticamente con confianza baja" id="95" name="Google Shape;95;p4"/>
          <p:cNvPicPr preferRelativeResize="0"/>
          <p:nvPr/>
        </p:nvPicPr>
        <p:blipFill rotWithShape="1">
          <a:blip r:embed="rId7">
            <a:alphaModFix/>
          </a:blip>
          <a:srcRect b="0" l="0" r="0" t="0"/>
          <a:stretch/>
        </p:blipFill>
        <p:spPr>
          <a:xfrm>
            <a:off x="5588009" y="5585662"/>
            <a:ext cx="933194" cy="997701"/>
          </a:xfrm>
          <a:prstGeom prst="rect">
            <a:avLst/>
          </a:prstGeom>
          <a:noFill/>
          <a:ln>
            <a:noFill/>
          </a:ln>
        </p:spPr>
      </p:pic>
      <p:pic>
        <p:nvPicPr>
          <p:cNvPr descr="Un dibujo de un personaje animado&#10;&#10;Descripción generada automáticamente con confianza media" id="96" name="Google Shape;96;p4"/>
          <p:cNvPicPr preferRelativeResize="0"/>
          <p:nvPr/>
        </p:nvPicPr>
        <p:blipFill rotWithShape="1">
          <a:blip r:embed="rId8">
            <a:alphaModFix/>
          </a:blip>
          <a:srcRect b="0" l="0" r="0" t="0"/>
          <a:stretch/>
        </p:blipFill>
        <p:spPr>
          <a:xfrm>
            <a:off x="7109496" y="5676435"/>
            <a:ext cx="1329710" cy="941255"/>
          </a:xfrm>
          <a:prstGeom prst="rect">
            <a:avLst/>
          </a:prstGeom>
          <a:noFill/>
          <a:ln>
            <a:noFill/>
          </a:ln>
        </p:spPr>
      </p:pic>
      <p:pic>
        <p:nvPicPr>
          <p:cNvPr descr="Un dibujo de un personaje de caricatura&#10;&#10;Descripción generada automáticamente con confianza baja" id="97" name="Google Shape;97;p4"/>
          <p:cNvPicPr preferRelativeResize="0"/>
          <p:nvPr/>
        </p:nvPicPr>
        <p:blipFill rotWithShape="1">
          <a:blip r:embed="rId9">
            <a:alphaModFix/>
          </a:blip>
          <a:srcRect b="0" l="0" r="0" t="0"/>
          <a:stretch/>
        </p:blipFill>
        <p:spPr>
          <a:xfrm>
            <a:off x="8607828" y="5680838"/>
            <a:ext cx="971367" cy="884564"/>
          </a:xfrm>
          <a:prstGeom prst="rect">
            <a:avLst/>
          </a:prstGeom>
          <a:noFill/>
          <a:ln>
            <a:noFill/>
          </a:ln>
        </p:spPr>
      </p:pic>
      <p:pic>
        <p:nvPicPr>
          <p:cNvPr descr="Imagen que contiene competencia de atletismo, deporte, edificio, tabla&#10;&#10;Descripción generada automáticamente" id="98" name="Google Shape;98;p4"/>
          <p:cNvPicPr preferRelativeResize="0"/>
          <p:nvPr/>
        </p:nvPicPr>
        <p:blipFill rotWithShape="1">
          <a:blip r:embed="rId10">
            <a:alphaModFix/>
          </a:blip>
          <a:srcRect b="0" l="0" r="0" t="0"/>
          <a:stretch/>
        </p:blipFill>
        <p:spPr>
          <a:xfrm>
            <a:off x="9959417" y="5575525"/>
            <a:ext cx="675095" cy="1014486"/>
          </a:xfrm>
          <a:prstGeom prst="rect">
            <a:avLst/>
          </a:prstGeom>
          <a:noFill/>
          <a:ln>
            <a:noFill/>
          </a:ln>
        </p:spPr>
      </p:pic>
      <p:pic>
        <p:nvPicPr>
          <p:cNvPr descr="Un dibujo de un personaje de caricatura&#10;&#10;Descripción generada automáticamente con confianza media" id="99" name="Google Shape;99;p4"/>
          <p:cNvPicPr preferRelativeResize="0"/>
          <p:nvPr/>
        </p:nvPicPr>
        <p:blipFill rotWithShape="1">
          <a:blip r:embed="rId11">
            <a:alphaModFix/>
          </a:blip>
          <a:srcRect b="0" l="0" r="0" t="0"/>
          <a:stretch/>
        </p:blipFill>
        <p:spPr>
          <a:xfrm>
            <a:off x="11227977" y="5539929"/>
            <a:ext cx="1085677" cy="1085677"/>
          </a:xfrm>
          <a:prstGeom prst="rect">
            <a:avLst/>
          </a:prstGeom>
          <a:noFill/>
          <a:ln>
            <a:noFill/>
          </a:ln>
        </p:spPr>
      </p:pic>
      <p:cxnSp>
        <p:nvCxnSpPr>
          <p:cNvPr id="100" name="Google Shape;100;p4"/>
          <p:cNvCxnSpPr>
            <a:stCxn id="92" idx="2"/>
          </p:cNvCxnSpPr>
          <p:nvPr/>
        </p:nvCxnSpPr>
        <p:spPr>
          <a:xfrm>
            <a:off x="9248775" y="2997818"/>
            <a:ext cx="1269600" cy="291300"/>
          </a:xfrm>
          <a:prstGeom prst="straightConnector1">
            <a:avLst/>
          </a:prstGeom>
          <a:noFill/>
          <a:ln cap="flat" cmpd="sng" w="38100">
            <a:solidFill>
              <a:schemeClr val="dk2"/>
            </a:solidFill>
            <a:prstDash val="dash"/>
            <a:round/>
            <a:headEnd len="sm" w="sm" type="none"/>
            <a:tailEnd len="med" w="med" type="triangle"/>
          </a:ln>
        </p:spPr>
      </p:cxnSp>
      <p:cxnSp>
        <p:nvCxnSpPr>
          <p:cNvPr id="101" name="Google Shape;101;p4"/>
          <p:cNvCxnSpPr/>
          <p:nvPr/>
        </p:nvCxnSpPr>
        <p:spPr>
          <a:xfrm flipH="1">
            <a:off x="7794171" y="2997816"/>
            <a:ext cx="1426739" cy="291422"/>
          </a:xfrm>
          <a:prstGeom prst="straightConnector1">
            <a:avLst/>
          </a:prstGeom>
          <a:noFill/>
          <a:ln cap="flat" cmpd="sng" w="38100">
            <a:solidFill>
              <a:schemeClr val="dk2"/>
            </a:solidFill>
            <a:prstDash val="dash"/>
            <a:round/>
            <a:headEnd len="sm" w="sm" type="none"/>
            <a:tailEnd len="med" w="med" type="triangle"/>
          </a:ln>
        </p:spPr>
      </p:cxnSp>
      <p:cxnSp>
        <p:nvCxnSpPr>
          <p:cNvPr id="102" name="Google Shape;102;p4"/>
          <p:cNvCxnSpPr>
            <a:endCxn id="97" idx="0"/>
          </p:cNvCxnSpPr>
          <p:nvPr/>
        </p:nvCxnSpPr>
        <p:spPr>
          <a:xfrm>
            <a:off x="8109512" y="4552838"/>
            <a:ext cx="984000" cy="1128000"/>
          </a:xfrm>
          <a:prstGeom prst="straightConnector1">
            <a:avLst/>
          </a:prstGeom>
          <a:noFill/>
          <a:ln cap="flat" cmpd="sng" w="38100">
            <a:solidFill>
              <a:schemeClr val="dk2"/>
            </a:solidFill>
            <a:prstDash val="dash"/>
            <a:round/>
            <a:headEnd len="sm" w="sm" type="none"/>
            <a:tailEnd len="med" w="med" type="triangle"/>
          </a:ln>
        </p:spPr>
      </p:cxnSp>
      <p:cxnSp>
        <p:nvCxnSpPr>
          <p:cNvPr id="103" name="Google Shape;103;p4"/>
          <p:cNvCxnSpPr/>
          <p:nvPr/>
        </p:nvCxnSpPr>
        <p:spPr>
          <a:xfrm flipH="1">
            <a:off x="6267743" y="4584917"/>
            <a:ext cx="1055950" cy="1033268"/>
          </a:xfrm>
          <a:prstGeom prst="straightConnector1">
            <a:avLst/>
          </a:prstGeom>
          <a:noFill/>
          <a:ln cap="flat" cmpd="sng" w="38100">
            <a:solidFill>
              <a:schemeClr val="dk2"/>
            </a:solidFill>
            <a:prstDash val="dash"/>
            <a:round/>
            <a:headEnd len="sm" w="sm" type="none"/>
            <a:tailEnd len="med" w="med" type="triangle"/>
          </a:ln>
        </p:spPr>
      </p:cxnSp>
      <p:cxnSp>
        <p:nvCxnSpPr>
          <p:cNvPr id="104" name="Google Shape;104;p4"/>
          <p:cNvCxnSpPr/>
          <p:nvPr/>
        </p:nvCxnSpPr>
        <p:spPr>
          <a:xfrm flipH="1">
            <a:off x="7695078" y="4735771"/>
            <a:ext cx="24296" cy="882414"/>
          </a:xfrm>
          <a:prstGeom prst="straightConnector1">
            <a:avLst/>
          </a:prstGeom>
          <a:noFill/>
          <a:ln cap="flat" cmpd="sng" w="38100">
            <a:solidFill>
              <a:schemeClr val="dk2"/>
            </a:solidFill>
            <a:prstDash val="dash"/>
            <a:round/>
            <a:headEnd len="sm" w="sm" type="none"/>
            <a:tailEnd len="med" w="med" type="triangle"/>
          </a:ln>
        </p:spPr>
      </p:cxnSp>
      <p:cxnSp>
        <p:nvCxnSpPr>
          <p:cNvPr id="105" name="Google Shape;105;p4"/>
          <p:cNvCxnSpPr>
            <a:endCxn id="98" idx="0"/>
          </p:cNvCxnSpPr>
          <p:nvPr/>
        </p:nvCxnSpPr>
        <p:spPr>
          <a:xfrm flipH="1">
            <a:off x="10296965" y="4548625"/>
            <a:ext cx="593400" cy="1026900"/>
          </a:xfrm>
          <a:prstGeom prst="straightConnector1">
            <a:avLst/>
          </a:prstGeom>
          <a:noFill/>
          <a:ln cap="flat" cmpd="sng" w="38100">
            <a:solidFill>
              <a:schemeClr val="dk2"/>
            </a:solidFill>
            <a:prstDash val="dash"/>
            <a:round/>
            <a:headEnd len="sm" w="sm" type="none"/>
            <a:tailEnd len="med" w="med" type="triangle"/>
          </a:ln>
        </p:spPr>
      </p:cxnSp>
      <p:cxnSp>
        <p:nvCxnSpPr>
          <p:cNvPr id="106" name="Google Shape;106;p4"/>
          <p:cNvCxnSpPr/>
          <p:nvPr/>
        </p:nvCxnSpPr>
        <p:spPr>
          <a:xfrm>
            <a:off x="10931244" y="4548545"/>
            <a:ext cx="728751" cy="991384"/>
          </a:xfrm>
          <a:prstGeom prst="straightConnector1">
            <a:avLst/>
          </a:prstGeom>
          <a:noFill/>
          <a:ln cap="flat" cmpd="sng" w="38100">
            <a:solidFill>
              <a:schemeClr val="dk2"/>
            </a:solidFill>
            <a:prstDash val="dash"/>
            <a:round/>
            <a:headEnd len="sm" w="sm" type="none"/>
            <a:tailEnd len="med" w="med" type="triangle"/>
          </a:ln>
        </p:spPr>
      </p:cxn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25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25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25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25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25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25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25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25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25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25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25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25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25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25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25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21999" y="6413274"/>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112" name="Google Shape;112;p5"/>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113" name="Google Shape;113;p5"/>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14" name="Google Shape;114;p5"/>
          <p:cNvSpPr txBox="1"/>
          <p:nvPr/>
        </p:nvSpPr>
        <p:spPr>
          <a:xfrm>
            <a:off x="1146175" y="273050"/>
            <a:ext cx="106616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ESTRUCTURA DE DATOS ARBOL</a:t>
            </a:r>
            <a:endParaRPr b="0" i="0" sz="1400" u="none" cap="none" strike="noStrike">
              <a:solidFill>
                <a:srgbClr val="000000"/>
              </a:solidFill>
              <a:latin typeface="Arial"/>
              <a:ea typeface="Arial"/>
              <a:cs typeface="Arial"/>
              <a:sym typeface="Arial"/>
            </a:endParaRPr>
          </a:p>
        </p:txBody>
      </p:sp>
      <p:sp>
        <p:nvSpPr>
          <p:cNvPr id="115" name="Google Shape;115;p5"/>
          <p:cNvSpPr txBox="1"/>
          <p:nvPr/>
        </p:nvSpPr>
        <p:spPr>
          <a:xfrm>
            <a:off x="936625" y="1144090"/>
            <a:ext cx="10858656" cy="1932666"/>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600"/>
              </a:spcAft>
              <a:buClr>
                <a:srgbClr val="595959"/>
              </a:buClr>
              <a:buSzPts val="3200"/>
              <a:buFont typeface="Calibri"/>
              <a:buNone/>
            </a:pPr>
            <a:r>
              <a:rPr b="0" i="0" lang="en-US" sz="3200" u="none" cap="none" strike="noStrike">
                <a:solidFill>
                  <a:srgbClr val="595959"/>
                </a:solidFill>
                <a:latin typeface="Calibri"/>
                <a:ea typeface="Calibri"/>
                <a:cs typeface="Calibri"/>
                <a:sym typeface="Calibri"/>
              </a:rPr>
              <a:t>Por todo lo mencionado es importante notar que existen un montón de problemas que necesitan expresarse de una manera jerarquica característica que no permiten las estructuras vistas hasta el momento (arreglos y listas).</a:t>
            </a:r>
            <a:endParaRPr b="0" i="0" sz="3200" u="none" cap="none" strike="noStrike">
              <a:solidFill>
                <a:srgbClr val="595959"/>
              </a:solidFill>
              <a:latin typeface="Calibri"/>
              <a:ea typeface="Calibri"/>
              <a:cs typeface="Calibri"/>
              <a:sym typeface="Calibri"/>
            </a:endParaRPr>
          </a:p>
        </p:txBody>
      </p:sp>
      <p:grpSp>
        <p:nvGrpSpPr>
          <p:cNvPr id="116" name="Google Shape;116;p5"/>
          <p:cNvGrpSpPr/>
          <p:nvPr/>
        </p:nvGrpSpPr>
        <p:grpSpPr>
          <a:xfrm>
            <a:off x="6252066" y="3076756"/>
            <a:ext cx="1389708" cy="1721076"/>
            <a:chOff x="6252066" y="3076756"/>
            <a:chExt cx="1389708" cy="1721076"/>
          </a:xfrm>
        </p:grpSpPr>
        <p:sp>
          <p:nvSpPr>
            <p:cNvPr id="117" name="Google Shape;117;p5"/>
            <p:cNvSpPr/>
            <p:nvPr/>
          </p:nvSpPr>
          <p:spPr>
            <a:xfrm>
              <a:off x="6368145" y="3076756"/>
              <a:ext cx="914400" cy="979714"/>
            </a:xfrm>
            <a:prstGeom prst="downArrow">
              <a:avLst>
                <a:gd fmla="val 50000" name="adj1"/>
                <a:gd fmla="val 50000" name="adj2"/>
              </a:avLst>
            </a:prstGeom>
            <a:solidFill>
              <a:schemeClr val="accent6"/>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p5"/>
            <p:cNvSpPr txBox="1"/>
            <p:nvPr/>
          </p:nvSpPr>
          <p:spPr>
            <a:xfrm>
              <a:off x="6252066" y="4056470"/>
              <a:ext cx="1389708" cy="741362"/>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200"/>
                </a:spcBef>
                <a:spcAft>
                  <a:spcPts val="1200"/>
                </a:spcAft>
                <a:buClr>
                  <a:srgbClr val="595959"/>
                </a:buClr>
                <a:buSzPts val="3200"/>
                <a:buFont typeface="Calibri"/>
                <a:buNone/>
              </a:pPr>
              <a:r>
                <a:rPr b="0" i="0" lang="en-US" sz="3200" u="none" cap="none" strike="noStrike">
                  <a:solidFill>
                    <a:srgbClr val="595959"/>
                  </a:solidFill>
                  <a:latin typeface="Calibri"/>
                  <a:ea typeface="Calibri"/>
                  <a:cs typeface="Calibri"/>
                  <a:sym typeface="Calibri"/>
                </a:rPr>
                <a:t>ARBOL</a:t>
              </a:r>
              <a:endParaRPr b="0" i="0" sz="3200" u="none" cap="none" strike="noStrike">
                <a:solidFill>
                  <a:srgbClr val="595959"/>
                </a:solidFill>
                <a:latin typeface="Calibri"/>
                <a:ea typeface="Calibri"/>
                <a:cs typeface="Calibri"/>
                <a:sym typeface="Calibri"/>
              </a:endParaRPr>
            </a:p>
          </p:txBody>
        </p:sp>
      </p:grpSp>
      <p:sp>
        <p:nvSpPr>
          <p:cNvPr id="119" name="Google Shape;119;p5"/>
          <p:cNvSpPr txBox="1"/>
          <p:nvPr/>
        </p:nvSpPr>
        <p:spPr>
          <a:xfrm>
            <a:off x="96628" y="3388696"/>
            <a:ext cx="5270029" cy="3079838"/>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0"/>
              </a:spcAft>
              <a:buClr>
                <a:srgbClr val="595959"/>
              </a:buClr>
              <a:buSzPts val="3200"/>
              <a:buFont typeface="Calibri"/>
              <a:buNone/>
            </a:pPr>
            <a:r>
              <a:rPr b="0" i="0" lang="en-US" sz="2600" u="none" cap="none" strike="noStrike">
                <a:solidFill>
                  <a:srgbClr val="595959"/>
                </a:solidFill>
                <a:latin typeface="Calibri"/>
                <a:ea typeface="Calibri"/>
                <a:cs typeface="Calibri"/>
                <a:sym typeface="Calibri"/>
              </a:rPr>
              <a:t>Es una estructura de datos jerárquica. </a:t>
            </a:r>
            <a:endParaRPr/>
          </a:p>
          <a:p>
            <a:pPr indent="0" lvl="0" marL="0" marR="0" rtl="0" algn="just">
              <a:lnSpc>
                <a:spcPct val="90000"/>
              </a:lnSpc>
              <a:spcBef>
                <a:spcPts val="1200"/>
              </a:spcBef>
              <a:spcAft>
                <a:spcPts val="0"/>
              </a:spcAft>
              <a:buClr>
                <a:srgbClr val="595959"/>
              </a:buClr>
              <a:buSzPts val="3200"/>
              <a:buFont typeface="Calibri"/>
              <a:buNone/>
            </a:pPr>
            <a:r>
              <a:rPr b="0" i="0" lang="en-US" sz="2600" u="none" cap="none" strike="noStrike">
                <a:solidFill>
                  <a:srgbClr val="595959"/>
                </a:solidFill>
                <a:latin typeface="Calibri"/>
                <a:ea typeface="Calibri"/>
                <a:cs typeface="Calibri"/>
                <a:sym typeface="Calibri"/>
              </a:rPr>
              <a:t>Está formada por nodos, donde cada nodo tiene a lo sumo hijos. E</a:t>
            </a:r>
            <a:endParaRPr/>
          </a:p>
          <a:p>
            <a:pPr indent="0" lvl="0" marL="0" marR="0" rtl="0" algn="just">
              <a:lnSpc>
                <a:spcPct val="90000"/>
              </a:lnSpc>
              <a:spcBef>
                <a:spcPts val="1200"/>
              </a:spcBef>
              <a:spcAft>
                <a:spcPts val="600"/>
              </a:spcAft>
              <a:buClr>
                <a:srgbClr val="595959"/>
              </a:buClr>
              <a:buSzPts val="3200"/>
              <a:buFont typeface="Calibri"/>
              <a:buNone/>
            </a:pPr>
            <a:r>
              <a:rPr b="0" i="0" lang="en-US" sz="2600" u="none" cap="none" strike="noStrike">
                <a:solidFill>
                  <a:srgbClr val="595959"/>
                </a:solidFill>
                <a:latin typeface="Calibri"/>
                <a:ea typeface="Calibri"/>
                <a:cs typeface="Calibri"/>
                <a:sym typeface="Calibri"/>
              </a:rPr>
              <a:t>El nodo principal del árbol se denomina raíz y los nodos que no tienen hijos se denominan hojas del árbol.</a:t>
            </a:r>
            <a:endParaRPr b="0" i="0" sz="2600" u="none" cap="none" strike="noStrike">
              <a:solidFill>
                <a:srgbClr val="595959"/>
              </a:solidFill>
              <a:latin typeface="Calibri"/>
              <a:ea typeface="Calibri"/>
              <a:cs typeface="Calibri"/>
              <a:sym typeface="Calibri"/>
            </a:endParaRPr>
          </a:p>
        </p:txBody>
      </p:sp>
      <p:sp>
        <p:nvSpPr>
          <p:cNvPr id="120" name="Google Shape;120;p5"/>
          <p:cNvSpPr txBox="1"/>
          <p:nvPr/>
        </p:nvSpPr>
        <p:spPr>
          <a:xfrm>
            <a:off x="8766664" y="3423731"/>
            <a:ext cx="2532708" cy="1932666"/>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0"/>
              </a:spcAft>
              <a:buClr>
                <a:srgbClr val="595959"/>
              </a:buClr>
              <a:buSzPts val="3200"/>
              <a:buFont typeface="Calibri"/>
              <a:buNone/>
            </a:pPr>
            <a:r>
              <a:rPr b="0" i="0" lang="en-US" sz="3200" u="none" cap="none" strike="noStrike">
                <a:solidFill>
                  <a:srgbClr val="7F7F7F"/>
                </a:solidFill>
                <a:latin typeface="Calibri"/>
                <a:ea typeface="Calibri"/>
                <a:cs typeface="Calibri"/>
                <a:sym typeface="Calibri"/>
              </a:rPr>
              <a:t>Homogénea</a:t>
            </a:r>
            <a:endParaRPr b="0" i="0" sz="3200" u="none" cap="none" strike="noStrike">
              <a:solidFill>
                <a:srgbClr val="7F7F7F"/>
              </a:solidFill>
              <a:latin typeface="Calibri"/>
              <a:ea typeface="Calibri"/>
              <a:cs typeface="Calibri"/>
              <a:sym typeface="Calibri"/>
            </a:endParaRPr>
          </a:p>
          <a:p>
            <a:pPr indent="0" lvl="0" marL="0" marR="0" rtl="0" algn="just">
              <a:lnSpc>
                <a:spcPct val="90000"/>
              </a:lnSpc>
              <a:spcBef>
                <a:spcPts val="1200"/>
              </a:spcBef>
              <a:spcAft>
                <a:spcPts val="0"/>
              </a:spcAft>
              <a:buClr>
                <a:srgbClr val="595959"/>
              </a:buClr>
              <a:buSzPts val="3200"/>
              <a:buFont typeface="Calibri"/>
              <a:buNone/>
            </a:pPr>
            <a:r>
              <a:rPr b="0" i="0" lang="en-US" sz="3200" u="none" cap="none" strike="noStrike">
                <a:solidFill>
                  <a:srgbClr val="7F7F7F"/>
                </a:solidFill>
                <a:latin typeface="Calibri"/>
                <a:ea typeface="Calibri"/>
                <a:cs typeface="Calibri"/>
                <a:sym typeface="Calibri"/>
              </a:rPr>
              <a:t>Dinámica</a:t>
            </a:r>
            <a:endParaRPr b="0" i="0" sz="3200" u="none" cap="none" strike="noStrike">
              <a:solidFill>
                <a:srgbClr val="7F7F7F"/>
              </a:solidFill>
              <a:latin typeface="Calibri"/>
              <a:ea typeface="Calibri"/>
              <a:cs typeface="Calibri"/>
              <a:sym typeface="Calibri"/>
            </a:endParaRPr>
          </a:p>
          <a:p>
            <a:pPr indent="0" lvl="0" marL="0" marR="0" rtl="0" algn="just">
              <a:lnSpc>
                <a:spcPct val="90000"/>
              </a:lnSpc>
              <a:spcBef>
                <a:spcPts val="1200"/>
              </a:spcBef>
              <a:spcAft>
                <a:spcPts val="600"/>
              </a:spcAft>
              <a:buClr>
                <a:srgbClr val="595959"/>
              </a:buClr>
              <a:buSzPts val="3200"/>
              <a:buFont typeface="Calibri"/>
              <a:buNone/>
            </a:pPr>
            <a:r>
              <a:rPr b="0" i="0" lang="en-US" sz="3200" u="none" cap="none" strike="noStrike">
                <a:solidFill>
                  <a:srgbClr val="7F7F7F"/>
                </a:solidFill>
                <a:latin typeface="Calibri"/>
                <a:ea typeface="Calibri"/>
                <a:cs typeface="Calibri"/>
                <a:sym typeface="Calibri"/>
              </a:rPr>
              <a:t>NO lineal</a:t>
            </a:r>
            <a:endParaRPr b="0" i="0" sz="3200" u="none" cap="none" strike="noStrike">
              <a:solidFill>
                <a:srgbClr val="7F7F7F"/>
              </a:solidFill>
              <a:latin typeface="Calibri"/>
              <a:ea typeface="Calibri"/>
              <a:cs typeface="Calibri"/>
              <a:sym typeface="Calibri"/>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25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126" name="Google Shape;126;p6"/>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27" name="Google Shape;127;p6"/>
          <p:cNvSpPr txBox="1"/>
          <p:nvPr/>
        </p:nvSpPr>
        <p:spPr>
          <a:xfrm>
            <a:off x="1146175" y="273050"/>
            <a:ext cx="104711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ESTRUCTURA DE DATOS ARBOL</a:t>
            </a:r>
            <a:endParaRPr b="0" i="0" sz="1400" u="none" cap="none" strike="noStrike">
              <a:solidFill>
                <a:srgbClr val="000000"/>
              </a:solidFill>
              <a:latin typeface="Arial"/>
              <a:ea typeface="Arial"/>
              <a:cs typeface="Arial"/>
              <a:sym typeface="Arial"/>
            </a:endParaRPr>
          </a:p>
        </p:txBody>
      </p:sp>
      <p:sp>
        <p:nvSpPr>
          <p:cNvPr id="128" name="Google Shape;128;p6"/>
          <p:cNvSpPr/>
          <p:nvPr/>
        </p:nvSpPr>
        <p:spPr>
          <a:xfrm>
            <a:off x="3313290" y="1790693"/>
            <a:ext cx="681051" cy="698022"/>
          </a:xfrm>
          <a:prstGeom prst="ellipse">
            <a:avLst/>
          </a:prstGeom>
          <a:solidFill>
            <a:srgbClr val="D0CECE"/>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29" name="Google Shape;129;p6"/>
          <p:cNvSpPr/>
          <p:nvPr/>
        </p:nvSpPr>
        <p:spPr>
          <a:xfrm>
            <a:off x="2252118" y="2854612"/>
            <a:ext cx="683031" cy="698022"/>
          </a:xfrm>
          <a:prstGeom prst="ellipse">
            <a:avLst/>
          </a:prstGeom>
          <a:solidFill>
            <a:srgbClr val="C5E0B4"/>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30" name="Google Shape;130;p6"/>
          <p:cNvSpPr/>
          <p:nvPr/>
        </p:nvSpPr>
        <p:spPr>
          <a:xfrm>
            <a:off x="4637776" y="2802073"/>
            <a:ext cx="681051" cy="696145"/>
          </a:xfrm>
          <a:prstGeom prst="ellipse">
            <a:avLst/>
          </a:prstGeom>
          <a:solidFill>
            <a:srgbClr val="C5E0B4"/>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31" name="Google Shape;131;p6"/>
          <p:cNvSpPr/>
          <p:nvPr/>
        </p:nvSpPr>
        <p:spPr>
          <a:xfrm>
            <a:off x="1404763" y="3856612"/>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32" name="Google Shape;132;p6"/>
          <p:cNvSpPr/>
          <p:nvPr/>
        </p:nvSpPr>
        <p:spPr>
          <a:xfrm>
            <a:off x="2901491" y="3864117"/>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133" name="Google Shape;133;p6"/>
          <p:cNvCxnSpPr/>
          <p:nvPr/>
        </p:nvCxnSpPr>
        <p:spPr>
          <a:xfrm flipH="1">
            <a:off x="2834179" y="2387389"/>
            <a:ext cx="580081" cy="568550"/>
          </a:xfrm>
          <a:prstGeom prst="straightConnector1">
            <a:avLst/>
          </a:prstGeom>
          <a:noFill/>
          <a:ln cap="flat" cmpd="sng" w="57150">
            <a:solidFill>
              <a:srgbClr val="3B3838"/>
            </a:solidFill>
            <a:prstDash val="solid"/>
            <a:miter lim="800000"/>
            <a:headEnd len="sm" w="sm" type="none"/>
            <a:tailEnd len="sm" w="sm" type="none"/>
          </a:ln>
        </p:spPr>
      </p:cxnSp>
      <p:cxnSp>
        <p:nvCxnSpPr>
          <p:cNvPr id="134" name="Google Shape;134;p6"/>
          <p:cNvCxnSpPr/>
          <p:nvPr/>
        </p:nvCxnSpPr>
        <p:spPr>
          <a:xfrm>
            <a:off x="3994342" y="2340479"/>
            <a:ext cx="742424" cy="561045"/>
          </a:xfrm>
          <a:prstGeom prst="straightConnector1">
            <a:avLst/>
          </a:prstGeom>
          <a:noFill/>
          <a:ln cap="flat" cmpd="sng" w="57150">
            <a:solidFill>
              <a:srgbClr val="3B3838"/>
            </a:solidFill>
            <a:prstDash val="solid"/>
            <a:miter lim="800000"/>
            <a:headEnd len="sm" w="sm" type="none"/>
            <a:tailEnd len="sm" w="sm" type="none"/>
          </a:ln>
        </p:spPr>
      </p:cxnSp>
      <p:cxnSp>
        <p:nvCxnSpPr>
          <p:cNvPr id="135" name="Google Shape;135;p6"/>
          <p:cNvCxnSpPr/>
          <p:nvPr/>
        </p:nvCxnSpPr>
        <p:spPr>
          <a:xfrm flipH="1">
            <a:off x="1986824" y="3453185"/>
            <a:ext cx="447434" cy="504751"/>
          </a:xfrm>
          <a:prstGeom prst="straightConnector1">
            <a:avLst/>
          </a:prstGeom>
          <a:noFill/>
          <a:ln cap="flat" cmpd="sng" w="57150">
            <a:solidFill>
              <a:srgbClr val="3B3838"/>
            </a:solidFill>
            <a:prstDash val="solid"/>
            <a:miter lim="800000"/>
            <a:headEnd len="sm" w="sm" type="none"/>
            <a:tailEnd len="sm" w="sm" type="none"/>
          </a:ln>
        </p:spPr>
      </p:cxnSp>
      <p:cxnSp>
        <p:nvCxnSpPr>
          <p:cNvPr id="136" name="Google Shape;136;p6"/>
          <p:cNvCxnSpPr/>
          <p:nvPr/>
        </p:nvCxnSpPr>
        <p:spPr>
          <a:xfrm>
            <a:off x="2861895" y="3434421"/>
            <a:ext cx="380122" cy="429696"/>
          </a:xfrm>
          <a:prstGeom prst="straightConnector1">
            <a:avLst/>
          </a:prstGeom>
          <a:noFill/>
          <a:ln cap="flat" cmpd="sng" w="57150">
            <a:solidFill>
              <a:srgbClr val="3B3838"/>
            </a:solidFill>
            <a:prstDash val="solid"/>
            <a:miter lim="800000"/>
            <a:headEnd len="sm" w="sm" type="none"/>
            <a:tailEnd len="sm" w="sm" type="none"/>
          </a:ln>
        </p:spPr>
      </p:cxnSp>
      <p:sp>
        <p:nvSpPr>
          <p:cNvPr id="137" name="Google Shape;137;p6"/>
          <p:cNvSpPr/>
          <p:nvPr/>
        </p:nvSpPr>
        <p:spPr>
          <a:xfrm>
            <a:off x="3837937" y="3956062"/>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138" name="Google Shape;138;p6"/>
          <p:cNvCxnSpPr/>
          <p:nvPr/>
        </p:nvCxnSpPr>
        <p:spPr>
          <a:xfrm flipH="1">
            <a:off x="4419998" y="3552635"/>
            <a:ext cx="447435" cy="504753"/>
          </a:xfrm>
          <a:prstGeom prst="straightConnector1">
            <a:avLst/>
          </a:prstGeom>
          <a:noFill/>
          <a:ln cap="flat" cmpd="sng" w="57150">
            <a:solidFill>
              <a:srgbClr val="3B3838"/>
            </a:solidFill>
            <a:prstDash val="solid"/>
            <a:miter lim="800000"/>
            <a:headEnd len="sm" w="sm" type="none"/>
            <a:tailEnd len="sm" w="sm" type="none"/>
          </a:ln>
        </p:spPr>
      </p:cxnSp>
      <p:grpSp>
        <p:nvGrpSpPr>
          <p:cNvPr id="139" name="Google Shape;139;p6"/>
          <p:cNvGrpSpPr/>
          <p:nvPr/>
        </p:nvGrpSpPr>
        <p:grpSpPr>
          <a:xfrm>
            <a:off x="4108850" y="1274183"/>
            <a:ext cx="3138001" cy="538170"/>
            <a:chOff x="4058173" y="1273523"/>
            <a:chExt cx="3138001" cy="538170"/>
          </a:xfrm>
        </p:grpSpPr>
        <p:cxnSp>
          <p:nvCxnSpPr>
            <p:cNvPr id="140" name="Google Shape;140;p6"/>
            <p:cNvCxnSpPr/>
            <p:nvPr/>
          </p:nvCxnSpPr>
          <p:spPr>
            <a:xfrm flipH="1">
              <a:off x="4058173" y="1551343"/>
              <a:ext cx="1285875" cy="260350"/>
            </a:xfrm>
            <a:prstGeom prst="straightConnector1">
              <a:avLst/>
            </a:prstGeom>
            <a:noFill/>
            <a:ln cap="flat" cmpd="sng" w="38100">
              <a:solidFill>
                <a:schemeClr val="dk2"/>
              </a:solidFill>
              <a:prstDash val="dash"/>
              <a:miter lim="800000"/>
              <a:headEnd len="sm" w="sm" type="none"/>
              <a:tailEnd len="med" w="med" type="triangle"/>
            </a:ln>
          </p:spPr>
        </p:cxnSp>
        <p:sp>
          <p:nvSpPr>
            <p:cNvPr id="141" name="Google Shape;141;p6"/>
            <p:cNvSpPr txBox="1"/>
            <p:nvPr/>
          </p:nvSpPr>
          <p:spPr>
            <a:xfrm>
              <a:off x="4408525" y="1273523"/>
              <a:ext cx="2787649"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B3838"/>
                </a:buClr>
                <a:buSzPts val="2400"/>
                <a:buFont typeface="Consolas"/>
                <a:buNone/>
              </a:pPr>
              <a:r>
                <a:rPr b="0" i="0" lang="en-US" sz="2400" u="none" cap="none" strike="noStrike">
                  <a:solidFill>
                    <a:srgbClr val="3B3838"/>
                  </a:solidFill>
                  <a:latin typeface="Consolas"/>
                  <a:ea typeface="Consolas"/>
                  <a:cs typeface="Consolas"/>
                  <a:sym typeface="Consolas"/>
                </a:rPr>
                <a:t>RAÍZ</a:t>
              </a:r>
              <a:endParaRPr b="0" i="0" sz="1400" u="none" cap="none" strike="noStrike">
                <a:solidFill>
                  <a:srgbClr val="000000"/>
                </a:solidFill>
                <a:latin typeface="Arial"/>
                <a:ea typeface="Arial"/>
                <a:cs typeface="Arial"/>
                <a:sym typeface="Arial"/>
              </a:endParaRPr>
            </a:p>
          </p:txBody>
        </p:sp>
      </p:grpSp>
      <p:grpSp>
        <p:nvGrpSpPr>
          <p:cNvPr id="142" name="Google Shape;142;p6"/>
          <p:cNvGrpSpPr/>
          <p:nvPr/>
        </p:nvGrpSpPr>
        <p:grpSpPr>
          <a:xfrm>
            <a:off x="245342" y="3141419"/>
            <a:ext cx="1748410" cy="781226"/>
            <a:chOff x="245342" y="3141419"/>
            <a:chExt cx="1748410" cy="781226"/>
          </a:xfrm>
        </p:grpSpPr>
        <p:cxnSp>
          <p:nvCxnSpPr>
            <p:cNvPr id="143" name="Google Shape;143;p6"/>
            <p:cNvCxnSpPr/>
            <p:nvPr/>
          </p:nvCxnSpPr>
          <p:spPr>
            <a:xfrm flipH="1">
              <a:off x="707877" y="3141419"/>
              <a:ext cx="1285875" cy="260350"/>
            </a:xfrm>
            <a:prstGeom prst="straightConnector1">
              <a:avLst/>
            </a:prstGeom>
            <a:noFill/>
            <a:ln cap="flat" cmpd="sng" w="38100">
              <a:solidFill>
                <a:schemeClr val="dk2"/>
              </a:solidFill>
              <a:prstDash val="dash"/>
              <a:miter lim="800000"/>
              <a:headEnd len="sm" w="sm" type="none"/>
              <a:tailEnd len="med" w="med" type="triangle"/>
            </a:ln>
          </p:spPr>
        </p:cxnSp>
        <p:sp>
          <p:nvSpPr>
            <p:cNvPr id="144" name="Google Shape;144;p6"/>
            <p:cNvSpPr txBox="1"/>
            <p:nvPr/>
          </p:nvSpPr>
          <p:spPr>
            <a:xfrm>
              <a:off x="245342" y="3346792"/>
              <a:ext cx="1362074" cy="57585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6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NODO</a:t>
              </a:r>
              <a:endParaRPr b="0" i="0" sz="2400" u="none" cap="none" strike="noStrike">
                <a:solidFill>
                  <a:srgbClr val="595959"/>
                </a:solidFill>
                <a:latin typeface="Consolas"/>
                <a:ea typeface="Consolas"/>
                <a:cs typeface="Consolas"/>
                <a:sym typeface="Consolas"/>
              </a:endParaRPr>
            </a:p>
          </p:txBody>
        </p:sp>
      </p:grpSp>
      <p:grpSp>
        <p:nvGrpSpPr>
          <p:cNvPr id="145" name="Google Shape;145;p6"/>
          <p:cNvGrpSpPr/>
          <p:nvPr/>
        </p:nvGrpSpPr>
        <p:grpSpPr>
          <a:xfrm>
            <a:off x="1667128" y="4656589"/>
            <a:ext cx="1362074" cy="1000623"/>
            <a:chOff x="1667128" y="4656589"/>
            <a:chExt cx="1362074" cy="1000623"/>
          </a:xfrm>
        </p:grpSpPr>
        <p:cxnSp>
          <p:nvCxnSpPr>
            <p:cNvPr id="146" name="Google Shape;146;p6"/>
            <p:cNvCxnSpPr/>
            <p:nvPr/>
          </p:nvCxnSpPr>
          <p:spPr>
            <a:xfrm>
              <a:off x="1814765" y="4656589"/>
              <a:ext cx="260762" cy="503249"/>
            </a:xfrm>
            <a:prstGeom prst="straightConnector1">
              <a:avLst/>
            </a:prstGeom>
            <a:noFill/>
            <a:ln cap="flat" cmpd="sng" w="38100">
              <a:solidFill>
                <a:schemeClr val="dk2"/>
              </a:solidFill>
              <a:prstDash val="dash"/>
              <a:miter lim="800000"/>
              <a:headEnd len="sm" w="sm" type="none"/>
              <a:tailEnd len="med" w="med" type="triangle"/>
            </a:ln>
          </p:spPr>
        </p:cxnSp>
        <p:sp>
          <p:nvSpPr>
            <p:cNvPr id="147" name="Google Shape;147;p6"/>
            <p:cNvSpPr txBox="1"/>
            <p:nvPr/>
          </p:nvSpPr>
          <p:spPr>
            <a:xfrm>
              <a:off x="1667128" y="5081359"/>
              <a:ext cx="1362074" cy="57585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6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HOJA</a:t>
              </a:r>
              <a:endParaRPr b="0" i="0" sz="2400" u="none" cap="none" strike="noStrike">
                <a:solidFill>
                  <a:srgbClr val="595959"/>
                </a:solidFill>
                <a:latin typeface="Consolas"/>
                <a:ea typeface="Consolas"/>
                <a:cs typeface="Consolas"/>
                <a:sym typeface="Consolas"/>
              </a:endParaRPr>
            </a:p>
          </p:txBody>
        </p:sp>
      </p:grpSp>
      <p:grpSp>
        <p:nvGrpSpPr>
          <p:cNvPr id="148" name="Google Shape;148;p6"/>
          <p:cNvGrpSpPr/>
          <p:nvPr/>
        </p:nvGrpSpPr>
        <p:grpSpPr>
          <a:xfrm>
            <a:off x="7455235" y="1367645"/>
            <a:ext cx="3751721" cy="2771446"/>
            <a:chOff x="7455235" y="1367645"/>
            <a:chExt cx="3751721" cy="2771446"/>
          </a:xfrm>
        </p:grpSpPr>
        <p:sp>
          <p:nvSpPr>
            <p:cNvPr id="149" name="Google Shape;149;p6"/>
            <p:cNvSpPr/>
            <p:nvPr/>
          </p:nvSpPr>
          <p:spPr>
            <a:xfrm>
              <a:off x="9363761" y="1367645"/>
              <a:ext cx="681051" cy="698022"/>
            </a:xfrm>
            <a:prstGeom prst="ellipse">
              <a:avLst/>
            </a:prstGeom>
            <a:solidFill>
              <a:srgbClr val="D0CECE"/>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50" name="Google Shape;150;p6"/>
            <p:cNvSpPr/>
            <p:nvPr/>
          </p:nvSpPr>
          <p:spPr>
            <a:xfrm>
              <a:off x="8302590" y="2431564"/>
              <a:ext cx="683031" cy="698022"/>
            </a:xfrm>
            <a:prstGeom prst="ellipse">
              <a:avLst/>
            </a:prstGeom>
            <a:solidFill>
              <a:srgbClr val="C5E0B4"/>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51" name="Google Shape;151;p6"/>
            <p:cNvSpPr/>
            <p:nvPr/>
          </p:nvSpPr>
          <p:spPr>
            <a:xfrm>
              <a:off x="7455235" y="3433564"/>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52" name="Google Shape;152;p6"/>
            <p:cNvSpPr/>
            <p:nvPr/>
          </p:nvSpPr>
          <p:spPr>
            <a:xfrm>
              <a:off x="8951963" y="3441069"/>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153" name="Google Shape;153;p6"/>
            <p:cNvCxnSpPr/>
            <p:nvPr/>
          </p:nvCxnSpPr>
          <p:spPr>
            <a:xfrm flipH="1">
              <a:off x="8884651" y="1964341"/>
              <a:ext cx="580081" cy="568550"/>
            </a:xfrm>
            <a:prstGeom prst="straightConnector1">
              <a:avLst/>
            </a:prstGeom>
            <a:noFill/>
            <a:ln cap="flat" cmpd="sng" w="57150">
              <a:solidFill>
                <a:srgbClr val="3B3838"/>
              </a:solidFill>
              <a:prstDash val="solid"/>
              <a:miter lim="800000"/>
              <a:headEnd len="sm" w="sm" type="none"/>
              <a:tailEnd len="sm" w="sm" type="none"/>
            </a:ln>
          </p:spPr>
        </p:cxnSp>
        <p:cxnSp>
          <p:nvCxnSpPr>
            <p:cNvPr id="154" name="Google Shape;154;p6"/>
            <p:cNvCxnSpPr/>
            <p:nvPr/>
          </p:nvCxnSpPr>
          <p:spPr>
            <a:xfrm>
              <a:off x="10044813" y="1917431"/>
              <a:ext cx="742424" cy="561045"/>
            </a:xfrm>
            <a:prstGeom prst="straightConnector1">
              <a:avLst/>
            </a:prstGeom>
            <a:noFill/>
            <a:ln cap="flat" cmpd="sng" w="57150">
              <a:solidFill>
                <a:srgbClr val="3B3838"/>
              </a:solidFill>
              <a:prstDash val="solid"/>
              <a:miter lim="800000"/>
              <a:headEnd len="sm" w="sm" type="none"/>
              <a:tailEnd len="sm" w="sm" type="none"/>
            </a:ln>
          </p:spPr>
        </p:cxnSp>
        <p:cxnSp>
          <p:nvCxnSpPr>
            <p:cNvPr id="155" name="Google Shape;155;p6"/>
            <p:cNvCxnSpPr/>
            <p:nvPr/>
          </p:nvCxnSpPr>
          <p:spPr>
            <a:xfrm flipH="1">
              <a:off x="8037296" y="3030137"/>
              <a:ext cx="447434" cy="504751"/>
            </a:xfrm>
            <a:prstGeom prst="straightConnector1">
              <a:avLst/>
            </a:prstGeom>
            <a:noFill/>
            <a:ln cap="flat" cmpd="sng" w="57150">
              <a:solidFill>
                <a:srgbClr val="3B3838"/>
              </a:solidFill>
              <a:prstDash val="solid"/>
              <a:miter lim="800000"/>
              <a:headEnd len="sm" w="sm" type="none"/>
              <a:tailEnd len="sm" w="sm" type="none"/>
            </a:ln>
          </p:spPr>
        </p:cxnSp>
        <p:cxnSp>
          <p:nvCxnSpPr>
            <p:cNvPr id="156" name="Google Shape;156;p6"/>
            <p:cNvCxnSpPr/>
            <p:nvPr/>
          </p:nvCxnSpPr>
          <p:spPr>
            <a:xfrm>
              <a:off x="8912367" y="3011373"/>
              <a:ext cx="380122" cy="429696"/>
            </a:xfrm>
            <a:prstGeom prst="straightConnector1">
              <a:avLst/>
            </a:prstGeom>
            <a:noFill/>
            <a:ln cap="flat" cmpd="sng" w="57150">
              <a:solidFill>
                <a:srgbClr val="3B3838"/>
              </a:solidFill>
              <a:prstDash val="solid"/>
              <a:miter lim="800000"/>
              <a:headEnd len="sm" w="sm" type="none"/>
              <a:tailEnd len="sm" w="sm" type="none"/>
            </a:ln>
          </p:spPr>
        </p:cxnSp>
        <p:sp>
          <p:nvSpPr>
            <p:cNvPr id="157" name="Google Shape;157;p6"/>
            <p:cNvSpPr/>
            <p:nvPr/>
          </p:nvSpPr>
          <p:spPr>
            <a:xfrm>
              <a:off x="10525905" y="2482308"/>
              <a:ext cx="681051" cy="698022"/>
            </a:xfrm>
            <a:prstGeom prst="ellipse">
              <a:avLst/>
            </a:prstGeom>
            <a:solidFill>
              <a:srgbClr val="FFE6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58" name="Google Shape;158;p6"/>
            <p:cNvSpPr/>
            <p:nvPr/>
          </p:nvSpPr>
          <p:spPr>
            <a:xfrm>
              <a:off x="9597331" y="2583277"/>
              <a:ext cx="683031" cy="698022"/>
            </a:xfrm>
            <a:prstGeom prst="ellipse">
              <a:avLst/>
            </a:prstGeom>
            <a:solidFill>
              <a:srgbClr val="FEE599"/>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159" name="Google Shape;159;p6"/>
            <p:cNvCxnSpPr>
              <a:stCxn id="149" idx="4"/>
            </p:cNvCxnSpPr>
            <p:nvPr/>
          </p:nvCxnSpPr>
          <p:spPr>
            <a:xfrm>
              <a:off x="9704287" y="2065667"/>
              <a:ext cx="300900" cy="553500"/>
            </a:xfrm>
            <a:prstGeom prst="straightConnector1">
              <a:avLst/>
            </a:prstGeom>
            <a:noFill/>
            <a:ln cap="flat" cmpd="sng" w="57150">
              <a:solidFill>
                <a:srgbClr val="3B3838"/>
              </a:solidFill>
              <a:prstDash val="solid"/>
              <a:miter lim="800000"/>
              <a:headEnd len="sm" w="sm" type="none"/>
              <a:tailEnd len="sm" w="sm" type="none"/>
            </a:ln>
          </p:spPr>
        </p:cxnSp>
      </p:grpSp>
      <p:grpSp>
        <p:nvGrpSpPr>
          <p:cNvPr id="160" name="Google Shape;160;p6"/>
          <p:cNvGrpSpPr/>
          <p:nvPr/>
        </p:nvGrpSpPr>
        <p:grpSpPr>
          <a:xfrm>
            <a:off x="6285470" y="2500751"/>
            <a:ext cx="2074983" cy="575853"/>
            <a:chOff x="6285470" y="2500751"/>
            <a:chExt cx="2074983" cy="575853"/>
          </a:xfrm>
        </p:grpSpPr>
        <p:cxnSp>
          <p:nvCxnSpPr>
            <p:cNvPr id="161" name="Google Shape;161;p6"/>
            <p:cNvCxnSpPr/>
            <p:nvPr/>
          </p:nvCxnSpPr>
          <p:spPr>
            <a:xfrm flipH="1">
              <a:off x="7074578" y="2523977"/>
              <a:ext cx="1285875" cy="260350"/>
            </a:xfrm>
            <a:prstGeom prst="straightConnector1">
              <a:avLst/>
            </a:prstGeom>
            <a:noFill/>
            <a:ln cap="flat" cmpd="sng" w="38100">
              <a:solidFill>
                <a:schemeClr val="dk2"/>
              </a:solidFill>
              <a:prstDash val="dash"/>
              <a:miter lim="800000"/>
              <a:headEnd len="sm" w="sm" type="none"/>
              <a:tailEnd len="med" w="med" type="triangle"/>
            </a:ln>
          </p:spPr>
        </p:cxnSp>
        <p:sp>
          <p:nvSpPr>
            <p:cNvPr id="162" name="Google Shape;162;p6"/>
            <p:cNvSpPr txBox="1"/>
            <p:nvPr/>
          </p:nvSpPr>
          <p:spPr>
            <a:xfrm>
              <a:off x="6285470" y="2500751"/>
              <a:ext cx="1362074" cy="57585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6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NODO</a:t>
              </a:r>
              <a:endParaRPr b="0" i="0" sz="2400" u="none" cap="none" strike="noStrike">
                <a:solidFill>
                  <a:srgbClr val="595959"/>
                </a:solidFill>
                <a:latin typeface="Consolas"/>
                <a:ea typeface="Consolas"/>
                <a:cs typeface="Consolas"/>
                <a:sym typeface="Consolas"/>
              </a:endParaRPr>
            </a:p>
          </p:txBody>
        </p:sp>
      </p:grpSp>
      <p:grpSp>
        <p:nvGrpSpPr>
          <p:cNvPr id="163" name="Google Shape;163;p6"/>
          <p:cNvGrpSpPr/>
          <p:nvPr/>
        </p:nvGrpSpPr>
        <p:grpSpPr>
          <a:xfrm>
            <a:off x="11057590" y="3311393"/>
            <a:ext cx="1362074" cy="1000623"/>
            <a:chOff x="11057590" y="3311393"/>
            <a:chExt cx="1362074" cy="1000623"/>
          </a:xfrm>
        </p:grpSpPr>
        <p:cxnSp>
          <p:nvCxnSpPr>
            <p:cNvPr id="164" name="Google Shape;164;p6"/>
            <p:cNvCxnSpPr/>
            <p:nvPr/>
          </p:nvCxnSpPr>
          <p:spPr>
            <a:xfrm>
              <a:off x="11205227" y="3311393"/>
              <a:ext cx="260762" cy="503249"/>
            </a:xfrm>
            <a:prstGeom prst="straightConnector1">
              <a:avLst/>
            </a:prstGeom>
            <a:noFill/>
            <a:ln cap="flat" cmpd="sng" w="38100">
              <a:solidFill>
                <a:schemeClr val="dk2"/>
              </a:solidFill>
              <a:prstDash val="dash"/>
              <a:miter lim="800000"/>
              <a:headEnd len="sm" w="sm" type="none"/>
              <a:tailEnd len="med" w="med" type="triangle"/>
            </a:ln>
          </p:spPr>
        </p:cxnSp>
        <p:sp>
          <p:nvSpPr>
            <p:cNvPr id="165" name="Google Shape;165;p6"/>
            <p:cNvSpPr txBox="1"/>
            <p:nvPr/>
          </p:nvSpPr>
          <p:spPr>
            <a:xfrm>
              <a:off x="11057590" y="3736163"/>
              <a:ext cx="1362074" cy="575853"/>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600"/>
                </a:spcBef>
                <a:spcAft>
                  <a:spcPts val="600"/>
                </a:spcAft>
                <a:buClr>
                  <a:srgbClr val="595959"/>
                </a:buClr>
                <a:buSzPts val="3200"/>
                <a:buFont typeface="Calibri"/>
                <a:buNone/>
              </a:pPr>
              <a:r>
                <a:rPr b="0" i="0" lang="en-US" sz="2400" u="none" cap="none" strike="noStrike">
                  <a:solidFill>
                    <a:srgbClr val="595959"/>
                  </a:solidFill>
                  <a:latin typeface="Consolas"/>
                  <a:ea typeface="Consolas"/>
                  <a:cs typeface="Consolas"/>
                  <a:sym typeface="Consolas"/>
                </a:rPr>
                <a:t>HOJA</a:t>
              </a:r>
              <a:endParaRPr b="0" i="0" sz="2400" u="none" cap="none" strike="noStrike">
                <a:solidFill>
                  <a:srgbClr val="595959"/>
                </a:solidFill>
                <a:latin typeface="Consolas"/>
                <a:ea typeface="Consolas"/>
                <a:cs typeface="Consolas"/>
                <a:sym typeface="Consolas"/>
              </a:endParaRPr>
            </a:p>
          </p:txBody>
        </p:sp>
      </p:grpSp>
      <p:sp>
        <p:nvSpPr>
          <p:cNvPr id="166" name="Google Shape;166;p6"/>
          <p:cNvSpPr/>
          <p:nvPr/>
        </p:nvSpPr>
        <p:spPr>
          <a:xfrm>
            <a:off x="7743263" y="5158169"/>
            <a:ext cx="681051" cy="698022"/>
          </a:xfrm>
          <a:prstGeom prst="ellipse">
            <a:avLst/>
          </a:prstGeom>
          <a:solidFill>
            <a:srgbClr val="D0CECE"/>
          </a:solid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grpSp>
        <p:nvGrpSpPr>
          <p:cNvPr id="167" name="Google Shape;167;p6"/>
          <p:cNvGrpSpPr/>
          <p:nvPr/>
        </p:nvGrpSpPr>
        <p:grpSpPr>
          <a:xfrm>
            <a:off x="8702232" y="4909960"/>
            <a:ext cx="3138001" cy="538170"/>
            <a:chOff x="8702232" y="4909960"/>
            <a:chExt cx="3138001" cy="538170"/>
          </a:xfrm>
        </p:grpSpPr>
        <p:cxnSp>
          <p:nvCxnSpPr>
            <p:cNvPr id="168" name="Google Shape;168;p6"/>
            <p:cNvCxnSpPr/>
            <p:nvPr/>
          </p:nvCxnSpPr>
          <p:spPr>
            <a:xfrm flipH="1">
              <a:off x="8702232" y="5187780"/>
              <a:ext cx="1285875" cy="260350"/>
            </a:xfrm>
            <a:prstGeom prst="straightConnector1">
              <a:avLst/>
            </a:prstGeom>
            <a:noFill/>
            <a:ln cap="flat" cmpd="sng" w="38100">
              <a:solidFill>
                <a:schemeClr val="dk2"/>
              </a:solidFill>
              <a:prstDash val="dash"/>
              <a:miter lim="800000"/>
              <a:headEnd len="sm" w="sm" type="none"/>
              <a:tailEnd len="med" w="med" type="triangle"/>
            </a:ln>
          </p:spPr>
        </p:cxnSp>
        <p:sp>
          <p:nvSpPr>
            <p:cNvPr id="169" name="Google Shape;169;p6"/>
            <p:cNvSpPr txBox="1"/>
            <p:nvPr/>
          </p:nvSpPr>
          <p:spPr>
            <a:xfrm>
              <a:off x="9052584" y="4909960"/>
              <a:ext cx="2787649"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B3838"/>
                </a:buClr>
                <a:buSzPts val="2400"/>
                <a:buFont typeface="Consolas"/>
                <a:buNone/>
              </a:pPr>
              <a:r>
                <a:rPr b="0" i="0" lang="en-US" sz="2400" u="none" cap="none" strike="noStrike">
                  <a:solidFill>
                    <a:srgbClr val="3B3838"/>
                  </a:solidFill>
                  <a:latin typeface="Consolas"/>
                  <a:ea typeface="Consolas"/>
                  <a:cs typeface="Consolas"/>
                  <a:sym typeface="Consolas"/>
                </a:rPr>
                <a:t>RAÍZ</a:t>
              </a:r>
              <a:endParaRPr b="0" i="0" sz="1400" u="none" cap="none" strike="noStrike">
                <a:solidFill>
                  <a:srgbClr val="000000"/>
                </a:solidFill>
                <a:latin typeface="Arial"/>
                <a:ea typeface="Arial"/>
                <a:cs typeface="Arial"/>
                <a:sym typeface="Arial"/>
              </a:endParaRPr>
            </a:p>
          </p:txBody>
        </p:sp>
      </p:grpSp>
      <p:sp>
        <p:nvSpPr>
          <p:cNvPr id="170" name="Google Shape;170;p6"/>
          <p:cNvSpPr txBox="1"/>
          <p:nvPr/>
        </p:nvSpPr>
        <p:spPr>
          <a:xfrm>
            <a:off x="46090" y="6359831"/>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171" name="Google Shape;171;p6"/>
          <p:cNvSpPr txBox="1"/>
          <p:nvPr/>
        </p:nvSpPr>
        <p:spPr>
          <a:xfrm>
            <a:off x="3909727" y="5195276"/>
            <a:ext cx="2940379" cy="1292621"/>
          </a:xfrm>
          <a:prstGeom prst="rect">
            <a:avLst/>
          </a:prstGeom>
          <a:noFill/>
          <a:ln cap="flat" cmpd="sng" w="38100">
            <a:solidFill>
              <a:schemeClr val="accent4"/>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Consolas"/>
              <a:buNone/>
            </a:pPr>
            <a:r>
              <a:rPr b="0" i="0" lang="en-US" sz="2600" u="none" cap="none" strike="noStrike">
                <a:solidFill>
                  <a:srgbClr val="595959"/>
                </a:solidFill>
                <a:latin typeface="Architects Daughter"/>
                <a:ea typeface="Architects Daughter"/>
                <a:cs typeface="Architects Daughter"/>
                <a:sym typeface="Architects Daughter"/>
              </a:rPr>
              <a:t>Qué característica cumple cualquier tipo de arbol ?</a:t>
            </a:r>
            <a:endParaRPr b="0" i="0" sz="2600" u="none" cap="none" strike="noStrike">
              <a:solidFill>
                <a:srgbClr val="000000"/>
              </a:solidFill>
              <a:latin typeface="Architects Daughter"/>
              <a:ea typeface="Architects Daughter"/>
              <a:cs typeface="Architects Daughter"/>
              <a:sym typeface="Architects Daughter"/>
            </a:endParaRPr>
          </a:p>
        </p:txBody>
      </p:sp>
      <p:grpSp>
        <p:nvGrpSpPr>
          <p:cNvPr id="172" name="Google Shape;172;p6"/>
          <p:cNvGrpSpPr/>
          <p:nvPr/>
        </p:nvGrpSpPr>
        <p:grpSpPr>
          <a:xfrm>
            <a:off x="10173570" y="1059976"/>
            <a:ext cx="1996431" cy="636144"/>
            <a:chOff x="10173570" y="1059976"/>
            <a:chExt cx="1996431" cy="636144"/>
          </a:xfrm>
        </p:grpSpPr>
        <p:cxnSp>
          <p:nvCxnSpPr>
            <p:cNvPr id="173" name="Google Shape;173;p6"/>
            <p:cNvCxnSpPr/>
            <p:nvPr/>
          </p:nvCxnSpPr>
          <p:spPr>
            <a:xfrm flipH="1">
              <a:off x="10173570" y="1435770"/>
              <a:ext cx="1285875" cy="260350"/>
            </a:xfrm>
            <a:prstGeom prst="straightConnector1">
              <a:avLst/>
            </a:prstGeom>
            <a:noFill/>
            <a:ln cap="flat" cmpd="sng" w="38100">
              <a:solidFill>
                <a:schemeClr val="dk2"/>
              </a:solidFill>
              <a:prstDash val="dash"/>
              <a:miter lim="800000"/>
              <a:headEnd len="sm" w="sm" type="none"/>
              <a:tailEnd len="med" w="med" type="triangle"/>
            </a:ln>
          </p:spPr>
        </p:cxnSp>
        <p:sp>
          <p:nvSpPr>
            <p:cNvPr id="174" name="Google Shape;174;p6"/>
            <p:cNvSpPr txBox="1"/>
            <p:nvPr/>
          </p:nvSpPr>
          <p:spPr>
            <a:xfrm>
              <a:off x="10523922" y="1059976"/>
              <a:ext cx="1646079"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B3838"/>
                </a:buClr>
                <a:buSzPts val="2400"/>
                <a:buFont typeface="Consolas"/>
                <a:buNone/>
              </a:pPr>
              <a:r>
                <a:rPr b="0" i="0" lang="en-US" sz="2400" u="none" cap="none" strike="noStrike">
                  <a:solidFill>
                    <a:srgbClr val="3B3838"/>
                  </a:solidFill>
                  <a:latin typeface="Consolas"/>
                  <a:ea typeface="Consolas"/>
                  <a:cs typeface="Consolas"/>
                  <a:sym typeface="Consolas"/>
                </a:rPr>
                <a:t>RAÍZ</a:t>
              </a:r>
              <a:endParaRPr b="0" i="0" sz="1400" u="none" cap="none" strike="noStrike">
                <a:solidFill>
                  <a:srgbClr val="000000"/>
                </a:solidFill>
                <a:latin typeface="Arial"/>
                <a:ea typeface="Arial"/>
                <a:cs typeface="Arial"/>
                <a:sym typeface="Arial"/>
              </a:endParaRPr>
            </a:p>
          </p:txBody>
        </p:sp>
      </p:gr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25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p:nvPr/>
        </p:nvSpPr>
        <p:spPr>
          <a:xfrm>
            <a:off x="152400" y="1173957"/>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16"/>
          <p:cNvSpPr/>
          <p:nvPr/>
        </p:nvSpPr>
        <p:spPr>
          <a:xfrm>
            <a:off x="152400" y="2012444"/>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16"/>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182" name="Google Shape;182;p16"/>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183" name="Google Shape;183;p16"/>
          <p:cNvSpPr txBox="1"/>
          <p:nvPr/>
        </p:nvSpPr>
        <p:spPr>
          <a:xfrm>
            <a:off x="1146175" y="273050"/>
            <a:ext cx="106616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ÁRBOLES - Características</a:t>
            </a:r>
            <a:endParaRPr b="0" i="0" sz="1400" u="none" cap="none" strike="noStrike">
              <a:solidFill>
                <a:srgbClr val="000000"/>
              </a:solidFill>
              <a:latin typeface="Arial"/>
              <a:ea typeface="Arial"/>
              <a:cs typeface="Arial"/>
              <a:sym typeface="Arial"/>
            </a:endParaRPr>
          </a:p>
        </p:txBody>
      </p:sp>
      <p:sp>
        <p:nvSpPr>
          <p:cNvPr id="184" name="Google Shape;184;p16"/>
          <p:cNvSpPr txBox="1"/>
          <p:nvPr/>
        </p:nvSpPr>
        <p:spPr>
          <a:xfrm>
            <a:off x="21999" y="6378575"/>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402772" y="1293165"/>
            <a:ext cx="59426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Todo árbol es una estructura jerárquica</a:t>
            </a:r>
            <a:endParaRPr b="0" i="0" sz="2800" u="none" cap="none" strike="noStrike">
              <a:solidFill>
                <a:srgbClr val="000000"/>
              </a:solidFill>
              <a:latin typeface="Calibri"/>
              <a:ea typeface="Calibri"/>
              <a:cs typeface="Calibri"/>
              <a:sym typeface="Calibri"/>
            </a:endParaRPr>
          </a:p>
        </p:txBody>
      </p:sp>
      <p:sp>
        <p:nvSpPr>
          <p:cNvPr id="186" name="Google Shape;186;p16"/>
          <p:cNvSpPr txBox="1"/>
          <p:nvPr/>
        </p:nvSpPr>
        <p:spPr>
          <a:xfrm>
            <a:off x="402772" y="2129132"/>
            <a:ext cx="57967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Todo árbol es una estructura dinámica</a:t>
            </a:r>
            <a:endParaRPr b="0" i="0" sz="2800" u="none" cap="none" strike="noStrike">
              <a:solidFill>
                <a:srgbClr val="000000"/>
              </a:solidFill>
              <a:latin typeface="Calibri"/>
              <a:ea typeface="Calibri"/>
              <a:cs typeface="Calibri"/>
              <a:sym typeface="Calibri"/>
            </a:endParaRPr>
          </a:p>
        </p:txBody>
      </p:sp>
      <p:sp>
        <p:nvSpPr>
          <p:cNvPr id="187" name="Google Shape;187;p16"/>
          <p:cNvSpPr/>
          <p:nvPr/>
        </p:nvSpPr>
        <p:spPr>
          <a:xfrm>
            <a:off x="152400" y="3704082"/>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16"/>
          <p:cNvSpPr txBox="1"/>
          <p:nvPr/>
        </p:nvSpPr>
        <p:spPr>
          <a:xfrm>
            <a:off x="417513" y="3769399"/>
            <a:ext cx="746229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Para crear un árbol siempre se empieza por la raíz</a:t>
            </a:r>
            <a:endParaRPr b="0" i="0" sz="2800" u="none" cap="none" strike="noStrike">
              <a:solidFill>
                <a:srgbClr val="000000"/>
              </a:solidFill>
              <a:latin typeface="Calibri"/>
              <a:ea typeface="Calibri"/>
              <a:cs typeface="Calibri"/>
              <a:sym typeface="Calibri"/>
            </a:endParaRPr>
          </a:p>
        </p:txBody>
      </p:sp>
      <p:sp>
        <p:nvSpPr>
          <p:cNvPr id="189" name="Google Shape;189;p16"/>
          <p:cNvSpPr/>
          <p:nvPr/>
        </p:nvSpPr>
        <p:spPr>
          <a:xfrm>
            <a:off x="152400" y="2851465"/>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16"/>
          <p:cNvSpPr txBox="1"/>
          <p:nvPr/>
        </p:nvSpPr>
        <p:spPr>
          <a:xfrm>
            <a:off x="420686" y="2916782"/>
            <a:ext cx="621195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Todo árbol es una estructura homogénea</a:t>
            </a:r>
            <a:endParaRPr b="0" i="0" sz="2800" u="none" cap="none" strike="noStrike">
              <a:solidFill>
                <a:srgbClr val="000000"/>
              </a:solidFill>
              <a:latin typeface="Calibri"/>
              <a:ea typeface="Calibri"/>
              <a:cs typeface="Calibri"/>
              <a:sym typeface="Calibri"/>
            </a:endParaRPr>
          </a:p>
        </p:txBody>
      </p:sp>
      <p:sp>
        <p:nvSpPr>
          <p:cNvPr id="191" name="Google Shape;191;p16"/>
          <p:cNvSpPr/>
          <p:nvPr/>
        </p:nvSpPr>
        <p:spPr>
          <a:xfrm>
            <a:off x="152400" y="4513157"/>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16"/>
          <p:cNvSpPr txBox="1"/>
          <p:nvPr/>
        </p:nvSpPr>
        <p:spPr>
          <a:xfrm>
            <a:off x="417513" y="4578474"/>
            <a:ext cx="65582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Un árbol vacío se representa con el valor nil</a:t>
            </a:r>
            <a:endParaRPr b="0" i="0" sz="2800" u="none" cap="none" strike="noStrike">
              <a:solidFill>
                <a:srgbClr val="000000"/>
              </a:solidFill>
              <a:latin typeface="Calibri"/>
              <a:ea typeface="Calibri"/>
              <a:cs typeface="Calibri"/>
              <a:sym typeface="Calibri"/>
            </a:endParaRPr>
          </a:p>
        </p:txBody>
      </p:sp>
      <p:sp>
        <p:nvSpPr>
          <p:cNvPr id="193" name="Google Shape;193;p16"/>
          <p:cNvSpPr txBox="1"/>
          <p:nvPr/>
        </p:nvSpPr>
        <p:spPr>
          <a:xfrm>
            <a:off x="2916898" y="6188389"/>
            <a:ext cx="5820702" cy="492402"/>
          </a:xfrm>
          <a:prstGeom prst="rect">
            <a:avLst/>
          </a:prstGeom>
          <a:noFill/>
          <a:ln cap="flat" cmpd="sng" w="38100">
            <a:solidFill>
              <a:schemeClr val="accent4"/>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400"/>
              <a:buFont typeface="Consolas"/>
              <a:buNone/>
            </a:pPr>
            <a:r>
              <a:rPr b="0" i="0" lang="en-US" sz="2600" u="none" cap="none" strike="noStrike">
                <a:solidFill>
                  <a:srgbClr val="595959"/>
                </a:solidFill>
                <a:latin typeface="Architects Daughter"/>
                <a:ea typeface="Architects Daughter"/>
                <a:cs typeface="Architects Daughter"/>
                <a:sym typeface="Architects Daughter"/>
              </a:rPr>
              <a:t>Con qué tipo de arbol vamos a trabajar ?</a:t>
            </a:r>
            <a:endParaRPr b="0" i="0" sz="2600" u="none" cap="none" strike="noStrike">
              <a:solidFill>
                <a:srgbClr val="000000"/>
              </a:solidFill>
              <a:latin typeface="Architects Daughter"/>
              <a:ea typeface="Architects Daughter"/>
              <a:cs typeface="Architects Daughter"/>
              <a:sym typeface="Architects Daughter"/>
            </a:endParaRPr>
          </a:p>
        </p:txBody>
      </p:sp>
      <p:sp>
        <p:nvSpPr>
          <p:cNvPr id="194" name="Google Shape;194;p16"/>
          <p:cNvSpPr txBox="1"/>
          <p:nvPr/>
        </p:nvSpPr>
        <p:spPr>
          <a:xfrm>
            <a:off x="8987498" y="6176171"/>
            <a:ext cx="2961388" cy="492402"/>
          </a:xfrm>
          <a:prstGeom prst="rect">
            <a:avLst/>
          </a:prstGeom>
          <a:noFill/>
          <a:ln cap="flat" cmpd="sng" w="38100">
            <a:solidFill>
              <a:schemeClr val="accent4"/>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400"/>
              <a:buFont typeface="Consolas"/>
              <a:buNone/>
            </a:pPr>
            <a:r>
              <a:rPr b="0" i="0" lang="en-US" sz="2600" u="none" cap="none" strike="noStrike">
                <a:solidFill>
                  <a:srgbClr val="595959"/>
                </a:solidFill>
                <a:latin typeface="Architects Daughter"/>
                <a:ea typeface="Architects Daughter"/>
                <a:cs typeface="Architects Daughter"/>
                <a:sym typeface="Architects Daughter"/>
              </a:rPr>
              <a:t>Cómo se declara?</a:t>
            </a:r>
            <a:endParaRPr b="0" i="0" sz="2600" u="none" cap="none" strike="noStrike">
              <a:solidFill>
                <a:srgbClr val="000000"/>
              </a:solidFill>
              <a:latin typeface="Architects Daughter"/>
              <a:ea typeface="Architects Daughter"/>
              <a:cs typeface="Architects Daughter"/>
              <a:sym typeface="Architects Daughter"/>
            </a:endParaRPr>
          </a:p>
        </p:txBody>
      </p:sp>
      <p:sp>
        <p:nvSpPr>
          <p:cNvPr id="195" name="Google Shape;195;p16"/>
          <p:cNvSpPr/>
          <p:nvPr/>
        </p:nvSpPr>
        <p:spPr>
          <a:xfrm>
            <a:off x="152400" y="5335697"/>
            <a:ext cx="11793084" cy="688033"/>
          </a:xfrm>
          <a:prstGeom prst="roundRect">
            <a:avLst>
              <a:gd fmla="val 16667" name="adj"/>
            </a:avLst>
          </a:prstGeom>
          <a:solidFill>
            <a:schemeClr val="lt2"/>
          </a:solidFill>
          <a:ln cap="flat" cmpd="sng" w="254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16"/>
          <p:cNvSpPr txBox="1"/>
          <p:nvPr/>
        </p:nvSpPr>
        <p:spPr>
          <a:xfrm>
            <a:off x="417513" y="5401014"/>
            <a:ext cx="734528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Un nuevo dato siempre se inserta como una hoja</a:t>
            </a:r>
            <a:endParaRPr b="0" i="0" sz="2800" u="none" cap="none" strike="noStrike">
              <a:solidFill>
                <a:srgbClr val="000000"/>
              </a:solidFill>
              <a:latin typeface="Calibri"/>
              <a:ea typeface="Calibri"/>
              <a:cs typeface="Calibri"/>
              <a:sym typeface="Calibri"/>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202" name="Google Shape;202;p18"/>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203" name="Google Shape;203;p18"/>
          <p:cNvSpPr txBox="1"/>
          <p:nvPr/>
        </p:nvSpPr>
        <p:spPr>
          <a:xfrm>
            <a:off x="1146175" y="273050"/>
            <a:ext cx="100901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ÁRBOLES BINARIOS DE BÚSQUEDA- Declaración</a:t>
            </a:r>
            <a:endParaRPr b="0" i="0" sz="1400" u="none" cap="none" strike="noStrike">
              <a:solidFill>
                <a:srgbClr val="000000"/>
              </a:solidFill>
              <a:latin typeface="Arial"/>
              <a:ea typeface="Arial"/>
              <a:cs typeface="Arial"/>
              <a:sym typeface="Arial"/>
            </a:endParaRPr>
          </a:p>
        </p:txBody>
      </p:sp>
      <p:sp>
        <p:nvSpPr>
          <p:cNvPr id="204" name="Google Shape;204;p18"/>
          <p:cNvSpPr txBox="1"/>
          <p:nvPr/>
        </p:nvSpPr>
        <p:spPr>
          <a:xfrm>
            <a:off x="150813" y="1015999"/>
            <a:ext cx="3978275" cy="55091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Programa arboles;</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Type</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arbol = ^nodo;</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200"/>
              <a:buFont typeface="Tahoma"/>
              <a:buNone/>
            </a:pPr>
            <a:r>
              <a:rPr b="0" i="0" lang="en-US" sz="2200" u="none" cap="none" strike="noStrike">
                <a:solidFill>
                  <a:srgbClr val="000000"/>
                </a:solidFill>
                <a:latin typeface="Consolas"/>
                <a:ea typeface="Consolas"/>
                <a:cs typeface="Consolas"/>
                <a:sym typeface="Consolas"/>
              </a:rPr>
              <a:t>  tipo = ...;</a:t>
            </a:r>
            <a:endParaRPr/>
          </a:p>
          <a:p>
            <a:pPr indent="0" lvl="0" marL="0" marR="0" rtl="0" algn="just">
              <a:lnSpc>
                <a:spcPct val="100000"/>
              </a:lnSpc>
              <a:spcBef>
                <a:spcPts val="0"/>
              </a:spcBef>
              <a:spcAft>
                <a:spcPts val="0"/>
              </a:spcAft>
              <a:buClr>
                <a:schemeClr val="dk1"/>
              </a:buClr>
              <a:buSzPts val="2200"/>
              <a:buFont typeface="Tahoma"/>
              <a:buNone/>
            </a:pPr>
            <a:r>
              <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nodo = record</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dato: tipo;</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HI: arbol;</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HD: arbol;</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end;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200"/>
              <a:buFont typeface="Tahoma"/>
              <a:buNone/>
            </a:pPr>
            <a:r>
              <a:t/>
            </a:r>
            <a:endParaRPr b="0" i="0" sz="22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Var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a:t>
            </a:r>
            <a:r>
              <a:rPr b="1" i="0" lang="en-US" sz="2200" u="none" cap="none" strike="noStrike">
                <a:solidFill>
                  <a:srgbClr val="FFC000"/>
                </a:solidFill>
                <a:latin typeface="Consolas"/>
                <a:ea typeface="Consolas"/>
                <a:cs typeface="Consolas"/>
                <a:sym typeface="Consolas"/>
              </a:rPr>
              <a:t>a:arbol;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Begin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200"/>
              <a:buFont typeface="Consolas"/>
              <a:buNone/>
            </a:pPr>
            <a:r>
              <a:rPr b="0" i="0" lang="en-US" sz="2200" u="none" cap="none" strike="noStrike">
                <a:solidFill>
                  <a:srgbClr val="000000"/>
                </a:solidFill>
                <a:latin typeface="Consolas"/>
                <a:ea typeface="Consolas"/>
                <a:cs typeface="Consolas"/>
                <a:sym typeface="Consolas"/>
              </a:rPr>
              <a:t>End.</a:t>
            </a:r>
            <a:endParaRPr b="0" i="0" sz="1400" u="none" cap="none" strike="noStrike">
              <a:solidFill>
                <a:srgbClr val="000000"/>
              </a:solidFill>
              <a:latin typeface="Arial"/>
              <a:ea typeface="Arial"/>
              <a:cs typeface="Arial"/>
              <a:sym typeface="Arial"/>
            </a:endParaRPr>
          </a:p>
        </p:txBody>
      </p:sp>
      <p:sp>
        <p:nvSpPr>
          <p:cNvPr id="205" name="Google Shape;205;p18"/>
          <p:cNvSpPr txBox="1"/>
          <p:nvPr/>
        </p:nvSpPr>
        <p:spPr>
          <a:xfrm>
            <a:off x="0" y="6413021"/>
            <a:ext cx="2717346" cy="409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206" name="Google Shape;206;p18"/>
          <p:cNvSpPr txBox="1"/>
          <p:nvPr/>
        </p:nvSpPr>
        <p:spPr>
          <a:xfrm>
            <a:off x="3398324" y="1630504"/>
            <a:ext cx="3978275" cy="44011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Programa arbolesEnteros;</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Type</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arbol = ^nodo;</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nodo = record</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dato: integer;</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HI: 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HD: 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end;</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200"/>
              <a:buFont typeface="Tahoma"/>
              <a:buNone/>
            </a:pPr>
            <a:r>
              <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Var</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t>
            </a:r>
            <a:r>
              <a:rPr b="1" i="0" lang="en-US" sz="2000" u="none" cap="none" strike="noStrike">
                <a:solidFill>
                  <a:srgbClr val="FFC000"/>
                </a:solidFill>
                <a:latin typeface="Consolas"/>
                <a:ea typeface="Consolas"/>
                <a:cs typeface="Consolas"/>
                <a:sym typeface="Consolas"/>
              </a:rPr>
              <a:t>a:arbol;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Begin</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End.</a:t>
            </a:r>
            <a:endParaRPr b="0" i="0" sz="2000" u="none" cap="none" strike="noStrike">
              <a:solidFill>
                <a:srgbClr val="000000"/>
              </a:solidFill>
              <a:latin typeface="Consolas"/>
              <a:ea typeface="Consolas"/>
              <a:cs typeface="Consolas"/>
              <a:sym typeface="Consolas"/>
            </a:endParaRPr>
          </a:p>
        </p:txBody>
      </p:sp>
      <p:sp>
        <p:nvSpPr>
          <p:cNvPr id="207" name="Google Shape;207;p18"/>
          <p:cNvSpPr txBox="1"/>
          <p:nvPr/>
        </p:nvSpPr>
        <p:spPr>
          <a:xfrm>
            <a:off x="7832385" y="1222229"/>
            <a:ext cx="4141904" cy="532449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Programa arbolesPersonas;</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Type</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Consolas"/>
                <a:ea typeface="Consolas"/>
                <a:cs typeface="Consolas"/>
                <a:sym typeface="Consolas"/>
              </a:rPr>
              <a:t> persona = record</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Consolas"/>
                <a:ea typeface="Consolas"/>
                <a:cs typeface="Consolas"/>
                <a:sym typeface="Consolas"/>
              </a:rPr>
              <a:t>   nombre:string;</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Consolas"/>
                <a:ea typeface="Consolas"/>
                <a:cs typeface="Consolas"/>
                <a:sym typeface="Consolas"/>
              </a:rPr>
              <a:t>   dni:integer;</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Consolas"/>
                <a:ea typeface="Consolas"/>
                <a:cs typeface="Consolas"/>
                <a:sym typeface="Consolas"/>
              </a:rPr>
              <a:t> end; </a:t>
            </a:r>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arbol = ^nodo;</a:t>
            </a:r>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nodo = record</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dato: persona;</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HI: 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HD: 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end;</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Var</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t>
            </a:r>
            <a:r>
              <a:rPr b="1" i="0" lang="en-US" sz="2000" u="none" cap="none" strike="noStrike">
                <a:solidFill>
                  <a:srgbClr val="FFC000"/>
                </a:solidFill>
                <a:latin typeface="Consolas"/>
                <a:ea typeface="Consolas"/>
                <a:cs typeface="Consolas"/>
                <a:sym typeface="Consolas"/>
              </a:rPr>
              <a:t>a:arbol;</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Begin</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 ….</a:t>
            </a:r>
            <a:endParaRPr b="0" i="0" sz="2000" u="none" cap="none" strike="noStrike">
              <a:solidFill>
                <a:srgbClr val="000000"/>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2200"/>
              <a:buFont typeface="Consolas"/>
              <a:buNone/>
            </a:pPr>
            <a:r>
              <a:rPr b="0" i="0" lang="en-US" sz="2000" u="none" cap="none" strike="noStrike">
                <a:solidFill>
                  <a:srgbClr val="000000"/>
                </a:solidFill>
                <a:latin typeface="Consolas"/>
                <a:ea typeface="Consolas"/>
                <a:cs typeface="Consolas"/>
                <a:sym typeface="Consolas"/>
              </a:rPr>
              <a:t>End.</a:t>
            </a:r>
            <a:endParaRPr b="0" i="0" sz="2000" u="none" cap="none" strike="noStrike">
              <a:solidFill>
                <a:srgbClr val="000000"/>
              </a:solidFill>
              <a:latin typeface="Consolas"/>
              <a:ea typeface="Consolas"/>
              <a:cs typeface="Consolas"/>
              <a:sym typeface="Consolas"/>
            </a:endParaRPr>
          </a:p>
        </p:txBody>
      </p:sp>
      <p:sp>
        <p:nvSpPr>
          <p:cNvPr id="208" name="Google Shape;208;p18"/>
          <p:cNvSpPr txBox="1"/>
          <p:nvPr/>
        </p:nvSpPr>
        <p:spPr>
          <a:xfrm>
            <a:off x="4685981" y="5396684"/>
            <a:ext cx="2961388" cy="892512"/>
          </a:xfrm>
          <a:prstGeom prst="rect">
            <a:avLst/>
          </a:prstGeom>
          <a:noFill/>
          <a:ln cap="flat" cmpd="sng" w="38100">
            <a:solidFill>
              <a:srgbClr val="7F7F7F"/>
            </a:solidFill>
            <a:prstDash val="dash"/>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2400"/>
              <a:buFont typeface="Consolas"/>
              <a:buNone/>
            </a:pPr>
            <a:r>
              <a:rPr b="0" i="0" lang="en-US" sz="2600" u="none" cap="none" strike="noStrike">
                <a:solidFill>
                  <a:srgbClr val="595959"/>
                </a:solidFill>
                <a:latin typeface="Architects Daughter"/>
                <a:ea typeface="Architects Daughter"/>
                <a:cs typeface="Architects Daughter"/>
                <a:sym typeface="Architects Daughter"/>
              </a:rPr>
              <a:t>Qué caracteróistica tiene un ABB?</a:t>
            </a:r>
            <a:endParaRPr b="0" i="0" sz="2600" u="none" cap="none" strike="noStrike">
              <a:solidFill>
                <a:srgbClr val="000000"/>
              </a:solidFill>
              <a:latin typeface="Architects Daughter"/>
              <a:ea typeface="Architects Daughter"/>
              <a:cs typeface="Architects Daughter"/>
              <a:sym typeface="Architects Daughte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2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2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2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nvSpPr>
        <p:spPr>
          <a:xfrm>
            <a:off x="47625" y="6432492"/>
            <a:ext cx="2806699" cy="36512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3-1 – Módulo Imperativo</a:t>
            </a:r>
            <a:endParaRPr b="0" i="0" sz="1400" u="none" cap="none" strike="noStrike">
              <a:solidFill>
                <a:srgbClr val="000000"/>
              </a:solidFill>
              <a:latin typeface="Arial"/>
              <a:ea typeface="Arial"/>
              <a:cs typeface="Arial"/>
              <a:sym typeface="Arial"/>
            </a:endParaRPr>
          </a:p>
        </p:txBody>
      </p:sp>
      <p:sp>
        <p:nvSpPr>
          <p:cNvPr id="214" name="Google Shape;214;p7"/>
          <p:cNvSpPr txBox="1"/>
          <p:nvPr/>
        </p:nvSpPr>
        <p:spPr>
          <a:xfrm>
            <a:off x="936625" y="274637"/>
            <a:ext cx="11104562" cy="74136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descr="Imagen que contiene dibujo&#10;&#10;Descripción generada automáticamente" id="215" name="Google Shape;215;p7"/>
          <p:cNvPicPr preferRelativeResize="0"/>
          <p:nvPr/>
        </p:nvPicPr>
        <p:blipFill rotWithShape="1">
          <a:blip r:embed="rId3">
            <a:alphaModFix/>
          </a:blip>
          <a:srcRect b="0" l="0" r="0" t="0"/>
          <a:stretch/>
        </p:blipFill>
        <p:spPr>
          <a:xfrm>
            <a:off x="21999" y="177267"/>
            <a:ext cx="936103" cy="936103"/>
          </a:xfrm>
          <a:prstGeom prst="rect">
            <a:avLst/>
          </a:prstGeom>
          <a:noFill/>
          <a:ln>
            <a:noFill/>
          </a:ln>
        </p:spPr>
      </p:pic>
      <p:sp>
        <p:nvSpPr>
          <p:cNvPr id="216" name="Google Shape;216;p7"/>
          <p:cNvSpPr txBox="1"/>
          <p:nvPr/>
        </p:nvSpPr>
        <p:spPr>
          <a:xfrm>
            <a:off x="1038223" y="273050"/>
            <a:ext cx="1118870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Calibri"/>
              <a:buNone/>
            </a:pPr>
            <a:r>
              <a:rPr b="0" i="0" lang="en-US" sz="4000" u="none" cap="none" strike="noStrike">
                <a:solidFill>
                  <a:schemeClr val="lt1"/>
                </a:solidFill>
                <a:latin typeface="Calibri"/>
                <a:ea typeface="Calibri"/>
                <a:cs typeface="Calibri"/>
                <a:sym typeface="Calibri"/>
              </a:rPr>
              <a:t>ÁRBOLES BINARIOS DE BÚSQUEDA- Característica</a:t>
            </a:r>
            <a:endParaRPr b="0" i="0" sz="1400" u="none" cap="none" strike="noStrike">
              <a:solidFill>
                <a:srgbClr val="000000"/>
              </a:solidFill>
              <a:latin typeface="Arial"/>
              <a:ea typeface="Arial"/>
              <a:cs typeface="Arial"/>
              <a:sym typeface="Arial"/>
            </a:endParaRPr>
          </a:p>
        </p:txBody>
      </p:sp>
      <p:grpSp>
        <p:nvGrpSpPr>
          <p:cNvPr id="217" name="Google Shape;217;p7"/>
          <p:cNvGrpSpPr/>
          <p:nvPr/>
        </p:nvGrpSpPr>
        <p:grpSpPr>
          <a:xfrm>
            <a:off x="931862" y="1896607"/>
            <a:ext cx="4659312" cy="2747963"/>
            <a:chOff x="147639" y="1252014"/>
            <a:chExt cx="3567232" cy="2361884"/>
          </a:xfrm>
        </p:grpSpPr>
        <p:sp>
          <p:nvSpPr>
            <p:cNvPr id="218" name="Google Shape;218;p7"/>
            <p:cNvSpPr/>
            <p:nvPr/>
          </p:nvSpPr>
          <p:spPr>
            <a:xfrm>
              <a:off x="1677842" y="1252014"/>
              <a:ext cx="545720" cy="590812"/>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19" name="Google Shape;219;p7"/>
            <p:cNvSpPr/>
            <p:nvPr/>
          </p:nvSpPr>
          <p:spPr>
            <a:xfrm>
              <a:off x="825839" y="2153923"/>
              <a:ext cx="548150" cy="590813"/>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20" name="Google Shape;220;p7"/>
            <p:cNvSpPr/>
            <p:nvPr/>
          </p:nvSpPr>
          <p:spPr>
            <a:xfrm>
              <a:off x="2738896" y="2108896"/>
              <a:ext cx="545719" cy="589448"/>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21" name="Google Shape;221;p7"/>
            <p:cNvSpPr/>
            <p:nvPr/>
          </p:nvSpPr>
          <p:spPr>
            <a:xfrm>
              <a:off x="147639" y="3001255"/>
              <a:ext cx="545719" cy="592177"/>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22" name="Google Shape;222;p7"/>
            <p:cNvSpPr/>
            <p:nvPr/>
          </p:nvSpPr>
          <p:spPr>
            <a:xfrm>
              <a:off x="1347250" y="3008077"/>
              <a:ext cx="545720" cy="590813"/>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23" name="Google Shape;223;p7"/>
            <p:cNvSpPr/>
            <p:nvPr/>
          </p:nvSpPr>
          <p:spPr>
            <a:xfrm>
              <a:off x="3169152" y="3023086"/>
              <a:ext cx="545719" cy="590812"/>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224" name="Google Shape;224;p7"/>
            <p:cNvCxnSpPr/>
            <p:nvPr/>
          </p:nvCxnSpPr>
          <p:spPr>
            <a:xfrm flipH="1">
              <a:off x="1293772" y="1756865"/>
              <a:ext cx="465503" cy="483020"/>
            </a:xfrm>
            <a:prstGeom prst="straightConnector1">
              <a:avLst/>
            </a:prstGeom>
            <a:noFill/>
            <a:ln cap="flat" cmpd="sng" w="57150">
              <a:solidFill>
                <a:srgbClr val="3B3838"/>
              </a:solidFill>
              <a:prstDash val="solid"/>
              <a:miter lim="800000"/>
              <a:headEnd len="sm" w="sm" type="none"/>
              <a:tailEnd len="sm" w="sm" type="none"/>
            </a:ln>
          </p:spPr>
        </p:cxnSp>
        <p:cxnSp>
          <p:nvCxnSpPr>
            <p:cNvPr id="225" name="Google Shape;225;p7"/>
            <p:cNvCxnSpPr/>
            <p:nvPr/>
          </p:nvCxnSpPr>
          <p:spPr>
            <a:xfrm>
              <a:off x="2223562" y="1717295"/>
              <a:ext cx="595552" cy="477562"/>
            </a:xfrm>
            <a:prstGeom prst="straightConnector1">
              <a:avLst/>
            </a:prstGeom>
            <a:noFill/>
            <a:ln cap="flat" cmpd="sng" w="57150">
              <a:solidFill>
                <a:srgbClr val="3B3838"/>
              </a:solidFill>
              <a:prstDash val="solid"/>
              <a:miter lim="800000"/>
              <a:headEnd len="sm" w="sm" type="none"/>
              <a:tailEnd len="sm" w="sm" type="none"/>
            </a:ln>
          </p:spPr>
        </p:cxnSp>
        <p:cxnSp>
          <p:nvCxnSpPr>
            <p:cNvPr id="226" name="Google Shape;226;p7"/>
            <p:cNvCxnSpPr/>
            <p:nvPr/>
          </p:nvCxnSpPr>
          <p:spPr>
            <a:xfrm flipH="1">
              <a:off x="614357" y="2660139"/>
              <a:ext cx="358546" cy="427076"/>
            </a:xfrm>
            <a:prstGeom prst="straightConnector1">
              <a:avLst/>
            </a:prstGeom>
            <a:noFill/>
            <a:ln cap="flat" cmpd="sng" w="57150">
              <a:solidFill>
                <a:srgbClr val="3B3838"/>
              </a:solidFill>
              <a:prstDash val="solid"/>
              <a:miter lim="800000"/>
              <a:headEnd len="sm" w="sm" type="none"/>
              <a:tailEnd len="sm" w="sm" type="none"/>
            </a:ln>
          </p:spPr>
        </p:cxnSp>
        <p:cxnSp>
          <p:nvCxnSpPr>
            <p:cNvPr id="227" name="Google Shape;227;p7"/>
            <p:cNvCxnSpPr/>
            <p:nvPr/>
          </p:nvCxnSpPr>
          <p:spPr>
            <a:xfrm>
              <a:off x="1315649" y="2645130"/>
              <a:ext cx="303853" cy="362947"/>
            </a:xfrm>
            <a:prstGeom prst="straightConnector1">
              <a:avLst/>
            </a:prstGeom>
            <a:noFill/>
            <a:ln cap="flat" cmpd="sng" w="57150">
              <a:solidFill>
                <a:srgbClr val="3B3838"/>
              </a:solidFill>
              <a:prstDash val="solid"/>
              <a:miter lim="800000"/>
              <a:headEnd len="sm" w="sm" type="none"/>
              <a:tailEnd len="sm" w="sm" type="none"/>
            </a:ln>
          </p:spPr>
        </p:cxnSp>
        <p:cxnSp>
          <p:nvCxnSpPr>
            <p:cNvPr id="228" name="Google Shape;228;p7"/>
            <p:cNvCxnSpPr/>
            <p:nvPr/>
          </p:nvCxnSpPr>
          <p:spPr>
            <a:xfrm>
              <a:off x="3017225" y="2702437"/>
              <a:ext cx="305069" cy="361583"/>
            </a:xfrm>
            <a:prstGeom prst="straightConnector1">
              <a:avLst/>
            </a:prstGeom>
            <a:noFill/>
            <a:ln cap="flat" cmpd="sng" w="57150">
              <a:solidFill>
                <a:srgbClr val="3B3838"/>
              </a:solidFill>
              <a:prstDash val="solid"/>
              <a:miter lim="800000"/>
              <a:headEnd len="sm" w="sm" type="none"/>
              <a:tailEnd len="sm" w="sm" type="none"/>
            </a:ln>
          </p:spPr>
        </p:cxnSp>
      </p:grpSp>
      <p:sp>
        <p:nvSpPr>
          <p:cNvPr id="229" name="Google Shape;229;p7"/>
          <p:cNvSpPr/>
          <p:nvPr/>
        </p:nvSpPr>
        <p:spPr>
          <a:xfrm>
            <a:off x="3478212" y="4030207"/>
            <a:ext cx="714375" cy="687387"/>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230" name="Google Shape;230;p7"/>
          <p:cNvCxnSpPr/>
          <p:nvPr/>
        </p:nvCxnSpPr>
        <p:spPr>
          <a:xfrm flipH="1">
            <a:off x="4089399" y="3633333"/>
            <a:ext cx="466725" cy="496887"/>
          </a:xfrm>
          <a:prstGeom prst="straightConnector1">
            <a:avLst/>
          </a:prstGeom>
          <a:noFill/>
          <a:ln cap="flat" cmpd="sng" w="57150">
            <a:solidFill>
              <a:srgbClr val="3B3838"/>
            </a:solidFill>
            <a:prstDash val="solid"/>
            <a:miter lim="800000"/>
            <a:headEnd len="sm" w="sm" type="none"/>
            <a:tailEnd len="sm" w="sm" type="none"/>
          </a:ln>
        </p:spPr>
      </p:cxnSp>
      <p:sp>
        <p:nvSpPr>
          <p:cNvPr id="231" name="Google Shape;231;p7"/>
          <p:cNvSpPr txBox="1"/>
          <p:nvPr/>
        </p:nvSpPr>
        <p:spPr>
          <a:xfrm>
            <a:off x="3035580" y="1946809"/>
            <a:ext cx="611134"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15</a:t>
            </a:r>
            <a:endParaRPr b="0" i="0" sz="1400" u="none" cap="none" strike="noStrike">
              <a:solidFill>
                <a:srgbClr val="000000"/>
              </a:solidFill>
              <a:latin typeface="Arial"/>
              <a:ea typeface="Arial"/>
              <a:cs typeface="Arial"/>
              <a:sym typeface="Arial"/>
            </a:endParaRPr>
          </a:p>
        </p:txBody>
      </p:sp>
      <p:sp>
        <p:nvSpPr>
          <p:cNvPr id="232" name="Google Shape;232;p7"/>
          <p:cNvSpPr txBox="1"/>
          <p:nvPr/>
        </p:nvSpPr>
        <p:spPr>
          <a:xfrm>
            <a:off x="4437989" y="2993244"/>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24</a:t>
            </a:r>
            <a:endParaRPr b="0" i="0" sz="1400" u="none" cap="none" strike="noStrike">
              <a:solidFill>
                <a:srgbClr val="000000"/>
              </a:solidFill>
              <a:latin typeface="Arial"/>
              <a:ea typeface="Arial"/>
              <a:cs typeface="Arial"/>
              <a:sym typeface="Arial"/>
            </a:endParaRPr>
          </a:p>
        </p:txBody>
      </p:sp>
      <p:sp>
        <p:nvSpPr>
          <p:cNvPr id="233" name="Google Shape;233;p7"/>
          <p:cNvSpPr txBox="1"/>
          <p:nvPr/>
        </p:nvSpPr>
        <p:spPr>
          <a:xfrm>
            <a:off x="3567062" y="4129989"/>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16</a:t>
            </a:r>
            <a:endParaRPr b="0" i="0" sz="1400" u="none" cap="none" strike="noStrike">
              <a:solidFill>
                <a:srgbClr val="000000"/>
              </a:solidFill>
              <a:latin typeface="Arial"/>
              <a:ea typeface="Arial"/>
              <a:cs typeface="Arial"/>
              <a:sym typeface="Arial"/>
            </a:endParaRPr>
          </a:p>
        </p:txBody>
      </p:sp>
      <p:sp>
        <p:nvSpPr>
          <p:cNvPr id="234" name="Google Shape;234;p7"/>
          <p:cNvSpPr txBox="1"/>
          <p:nvPr/>
        </p:nvSpPr>
        <p:spPr>
          <a:xfrm>
            <a:off x="5009327" y="4109341"/>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30</a:t>
            </a:r>
            <a:endParaRPr b="0" i="0" sz="1400" u="none" cap="none" strike="noStrike">
              <a:solidFill>
                <a:srgbClr val="000000"/>
              </a:solidFill>
              <a:latin typeface="Arial"/>
              <a:ea typeface="Arial"/>
              <a:cs typeface="Arial"/>
              <a:sym typeface="Arial"/>
            </a:endParaRPr>
          </a:p>
        </p:txBody>
      </p:sp>
      <p:sp>
        <p:nvSpPr>
          <p:cNvPr id="235" name="Google Shape;235;p7"/>
          <p:cNvSpPr txBox="1"/>
          <p:nvPr/>
        </p:nvSpPr>
        <p:spPr>
          <a:xfrm>
            <a:off x="1955051" y="3062534"/>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8</a:t>
            </a:r>
            <a:endParaRPr b="0" i="0" sz="1400" u="none" cap="none" strike="noStrike">
              <a:solidFill>
                <a:srgbClr val="000000"/>
              </a:solidFill>
              <a:latin typeface="Arial"/>
              <a:ea typeface="Arial"/>
              <a:cs typeface="Arial"/>
              <a:sym typeface="Arial"/>
            </a:endParaRPr>
          </a:p>
        </p:txBody>
      </p:sp>
      <p:sp>
        <p:nvSpPr>
          <p:cNvPr id="236" name="Google Shape;236;p7"/>
          <p:cNvSpPr txBox="1"/>
          <p:nvPr/>
        </p:nvSpPr>
        <p:spPr>
          <a:xfrm>
            <a:off x="2590598" y="4060534"/>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12</a:t>
            </a:r>
            <a:endParaRPr b="0" i="0" sz="1400" u="none" cap="none" strike="noStrike">
              <a:solidFill>
                <a:srgbClr val="000000"/>
              </a:solidFill>
              <a:latin typeface="Arial"/>
              <a:ea typeface="Arial"/>
              <a:cs typeface="Arial"/>
              <a:sym typeface="Arial"/>
            </a:endParaRPr>
          </a:p>
        </p:txBody>
      </p:sp>
      <p:sp>
        <p:nvSpPr>
          <p:cNvPr id="237" name="Google Shape;237;p7"/>
          <p:cNvSpPr txBox="1"/>
          <p:nvPr/>
        </p:nvSpPr>
        <p:spPr>
          <a:xfrm>
            <a:off x="1094870" y="4056042"/>
            <a:ext cx="535713" cy="4305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7</a:t>
            </a:r>
            <a:endParaRPr b="0" i="0" sz="1400" u="none" cap="none" strike="noStrike">
              <a:solidFill>
                <a:srgbClr val="000000"/>
              </a:solidFill>
              <a:latin typeface="Arial"/>
              <a:ea typeface="Arial"/>
              <a:cs typeface="Arial"/>
              <a:sym typeface="Arial"/>
            </a:endParaRPr>
          </a:p>
        </p:txBody>
      </p:sp>
      <p:grpSp>
        <p:nvGrpSpPr>
          <p:cNvPr id="238" name="Google Shape;238;p7"/>
          <p:cNvGrpSpPr/>
          <p:nvPr/>
        </p:nvGrpSpPr>
        <p:grpSpPr>
          <a:xfrm>
            <a:off x="7714658" y="2007430"/>
            <a:ext cx="3773487" cy="2819400"/>
            <a:chOff x="1387948" y="1412776"/>
            <a:chExt cx="3790128" cy="3024336"/>
          </a:xfrm>
        </p:grpSpPr>
        <p:grpSp>
          <p:nvGrpSpPr>
            <p:cNvPr id="239" name="Google Shape;239;p7"/>
            <p:cNvGrpSpPr/>
            <p:nvPr/>
          </p:nvGrpSpPr>
          <p:grpSpPr>
            <a:xfrm>
              <a:off x="1387948" y="1412776"/>
              <a:ext cx="3790128" cy="3024336"/>
              <a:chOff x="1518303" y="1700808"/>
              <a:chExt cx="2889813" cy="2423575"/>
            </a:xfrm>
          </p:grpSpPr>
          <p:grpSp>
            <p:nvGrpSpPr>
              <p:cNvPr id="240" name="Google Shape;240;p7"/>
              <p:cNvGrpSpPr/>
              <p:nvPr/>
            </p:nvGrpSpPr>
            <p:grpSpPr>
              <a:xfrm>
                <a:off x="1518303" y="1700808"/>
                <a:ext cx="2889813" cy="2359438"/>
                <a:chOff x="826247" y="1252014"/>
                <a:chExt cx="2888624" cy="2360484"/>
              </a:xfrm>
            </p:grpSpPr>
            <p:sp>
              <p:nvSpPr>
                <p:cNvPr id="241" name="Google Shape;241;p7"/>
                <p:cNvSpPr/>
                <p:nvPr/>
              </p:nvSpPr>
              <p:spPr>
                <a:xfrm>
                  <a:off x="1678130" y="1252014"/>
                  <a:ext cx="545643" cy="589780"/>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42" name="Google Shape;242;p7"/>
                <p:cNvSpPr/>
                <p:nvPr/>
              </p:nvSpPr>
              <p:spPr>
                <a:xfrm>
                  <a:off x="826247" y="2153066"/>
                  <a:ext cx="548073" cy="591144"/>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43" name="Google Shape;243;p7"/>
                <p:cNvSpPr/>
                <p:nvPr/>
              </p:nvSpPr>
              <p:spPr>
                <a:xfrm>
                  <a:off x="2739034" y="2108013"/>
                  <a:ext cx="545642" cy="589780"/>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44" name="Google Shape;244;p7"/>
                <p:cNvSpPr/>
                <p:nvPr/>
              </p:nvSpPr>
              <p:spPr>
                <a:xfrm>
                  <a:off x="1347584" y="3007701"/>
                  <a:ext cx="545643" cy="591144"/>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45" name="Google Shape;245;p7"/>
                <p:cNvSpPr/>
                <p:nvPr/>
              </p:nvSpPr>
              <p:spPr>
                <a:xfrm>
                  <a:off x="3169229" y="3022718"/>
                  <a:ext cx="545642" cy="589780"/>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246" name="Google Shape;246;p7"/>
                <p:cNvCxnSpPr/>
                <p:nvPr/>
              </p:nvCxnSpPr>
              <p:spPr>
                <a:xfrm flipH="1">
                  <a:off x="1292899" y="1757149"/>
                  <a:ext cx="465436" cy="481926"/>
                </a:xfrm>
                <a:prstGeom prst="straightConnector1">
                  <a:avLst/>
                </a:prstGeom>
                <a:noFill/>
                <a:ln cap="flat" cmpd="sng" w="57150">
                  <a:solidFill>
                    <a:srgbClr val="3B3838"/>
                  </a:solidFill>
                  <a:prstDash val="solid"/>
                  <a:miter lim="800000"/>
                  <a:headEnd len="sm" w="sm" type="none"/>
                  <a:tailEnd len="sm" w="sm" type="none"/>
                </a:ln>
              </p:spPr>
            </p:cxnSp>
            <p:cxnSp>
              <p:nvCxnSpPr>
                <p:cNvPr id="247" name="Google Shape;247;p7"/>
                <p:cNvCxnSpPr/>
                <p:nvPr/>
              </p:nvCxnSpPr>
              <p:spPr>
                <a:xfrm>
                  <a:off x="2223772" y="1717557"/>
                  <a:ext cx="594252" cy="476466"/>
                </a:xfrm>
                <a:prstGeom prst="straightConnector1">
                  <a:avLst/>
                </a:prstGeom>
                <a:noFill/>
                <a:ln cap="flat" cmpd="sng" w="57150">
                  <a:solidFill>
                    <a:srgbClr val="3B3838"/>
                  </a:solidFill>
                  <a:prstDash val="solid"/>
                  <a:miter lim="800000"/>
                  <a:headEnd len="sm" w="sm" type="none"/>
                  <a:tailEnd len="sm" w="sm" type="none"/>
                </a:ln>
              </p:spPr>
            </p:cxnSp>
            <p:cxnSp>
              <p:nvCxnSpPr>
                <p:cNvPr id="248" name="Google Shape;248;p7"/>
                <p:cNvCxnSpPr/>
                <p:nvPr/>
              </p:nvCxnSpPr>
              <p:spPr>
                <a:xfrm>
                  <a:off x="1315988" y="2644549"/>
                  <a:ext cx="303810" cy="363151"/>
                </a:xfrm>
                <a:prstGeom prst="straightConnector1">
                  <a:avLst/>
                </a:prstGeom>
                <a:noFill/>
                <a:ln cap="flat" cmpd="sng" w="57150">
                  <a:solidFill>
                    <a:srgbClr val="3B3838"/>
                  </a:solidFill>
                  <a:prstDash val="solid"/>
                  <a:miter lim="800000"/>
                  <a:headEnd len="sm" w="sm" type="none"/>
                  <a:tailEnd len="sm" w="sm" type="none"/>
                </a:ln>
              </p:spPr>
            </p:cxnSp>
            <p:cxnSp>
              <p:nvCxnSpPr>
                <p:cNvPr id="249" name="Google Shape;249;p7"/>
                <p:cNvCxnSpPr/>
                <p:nvPr/>
              </p:nvCxnSpPr>
              <p:spPr>
                <a:xfrm>
                  <a:off x="3017324" y="2701889"/>
                  <a:ext cx="303810" cy="361786"/>
                </a:xfrm>
                <a:prstGeom prst="straightConnector1">
                  <a:avLst/>
                </a:prstGeom>
                <a:noFill/>
                <a:ln cap="flat" cmpd="sng" w="57150">
                  <a:solidFill>
                    <a:srgbClr val="3B3838"/>
                  </a:solidFill>
                  <a:prstDash val="solid"/>
                  <a:miter lim="800000"/>
                  <a:headEnd len="sm" w="sm" type="none"/>
                  <a:tailEnd len="sm" w="sm" type="none"/>
                </a:ln>
              </p:spPr>
            </p:cxnSp>
          </p:grpSp>
          <p:sp>
            <p:nvSpPr>
              <p:cNvPr id="250" name="Google Shape;250;p7"/>
              <p:cNvSpPr/>
              <p:nvPr/>
            </p:nvSpPr>
            <p:spPr>
              <a:xfrm>
                <a:off x="2789967" y="3534865"/>
                <a:ext cx="547083" cy="589518"/>
              </a:xfrm>
              <a:prstGeom prst="ellipse">
                <a:avLst/>
              </a:prstGeom>
              <a:noFill/>
              <a:ln cap="flat" cmpd="sng" w="5715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cxnSp>
            <p:nvCxnSpPr>
              <p:cNvPr id="251" name="Google Shape;251;p7"/>
              <p:cNvCxnSpPr/>
              <p:nvPr/>
            </p:nvCxnSpPr>
            <p:spPr>
              <a:xfrm flipH="1">
                <a:off x="3256811" y="3192343"/>
                <a:ext cx="358643" cy="427128"/>
              </a:xfrm>
              <a:prstGeom prst="straightConnector1">
                <a:avLst/>
              </a:prstGeom>
              <a:noFill/>
              <a:ln cap="flat" cmpd="sng" w="57150">
                <a:solidFill>
                  <a:srgbClr val="3B3838"/>
                </a:solidFill>
                <a:prstDash val="solid"/>
                <a:miter lim="800000"/>
                <a:headEnd len="sm" w="sm" type="none"/>
                <a:tailEnd len="sm" w="sm" type="none"/>
              </a:ln>
            </p:spPr>
          </p:cxnSp>
        </p:grpSp>
        <p:sp>
          <p:nvSpPr>
            <p:cNvPr id="252" name="Google Shape;252;p7"/>
            <p:cNvSpPr txBox="1"/>
            <p:nvPr/>
          </p:nvSpPr>
          <p:spPr>
            <a:xfrm>
              <a:off x="2610849" y="1531588"/>
              <a:ext cx="538151"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15</a:t>
              </a:r>
              <a:endParaRPr b="0" i="0" sz="1400" u="none" cap="none" strike="noStrike">
                <a:solidFill>
                  <a:srgbClr val="000000"/>
                </a:solidFill>
                <a:latin typeface="Arial"/>
                <a:ea typeface="Arial"/>
                <a:cs typeface="Arial"/>
                <a:sym typeface="Arial"/>
              </a:endParaRPr>
            </a:p>
          </p:txBody>
        </p:sp>
        <p:sp>
          <p:nvSpPr>
            <p:cNvPr id="253" name="Google Shape;253;p7"/>
            <p:cNvSpPr txBox="1"/>
            <p:nvPr/>
          </p:nvSpPr>
          <p:spPr>
            <a:xfrm>
              <a:off x="4019641" y="2588463"/>
              <a:ext cx="538151" cy="4951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8</a:t>
              </a:r>
              <a:endParaRPr b="0" i="0" sz="1400" u="none" cap="none" strike="noStrike">
                <a:solidFill>
                  <a:srgbClr val="000000"/>
                </a:solidFill>
                <a:latin typeface="Arial"/>
                <a:ea typeface="Arial"/>
                <a:cs typeface="Arial"/>
                <a:sym typeface="Arial"/>
              </a:endParaRPr>
            </a:p>
          </p:txBody>
        </p:sp>
        <p:sp>
          <p:nvSpPr>
            <p:cNvPr id="254" name="Google Shape;254;p7"/>
            <p:cNvSpPr txBox="1"/>
            <p:nvPr/>
          </p:nvSpPr>
          <p:spPr>
            <a:xfrm>
              <a:off x="3144750" y="3807150"/>
              <a:ext cx="538151" cy="4951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10</a:t>
              </a:r>
              <a:endParaRPr b="0" i="0" sz="1400" u="none" cap="none" strike="noStrike">
                <a:solidFill>
                  <a:srgbClr val="000000"/>
                </a:solidFill>
                <a:latin typeface="Arial"/>
                <a:ea typeface="Arial"/>
                <a:cs typeface="Arial"/>
                <a:sym typeface="Arial"/>
              </a:endParaRPr>
            </a:p>
          </p:txBody>
        </p:sp>
        <p:sp>
          <p:nvSpPr>
            <p:cNvPr id="255" name="Google Shape;255;p7"/>
            <p:cNvSpPr txBox="1"/>
            <p:nvPr/>
          </p:nvSpPr>
          <p:spPr>
            <a:xfrm>
              <a:off x="4593580" y="3785014"/>
              <a:ext cx="538151" cy="4951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4</a:t>
              </a:r>
              <a:endParaRPr b="0" i="0" sz="1400" u="none" cap="none" strike="noStrike">
                <a:solidFill>
                  <a:srgbClr val="000000"/>
                </a:solidFill>
                <a:latin typeface="Arial"/>
                <a:ea typeface="Arial"/>
                <a:cs typeface="Arial"/>
                <a:sym typeface="Arial"/>
              </a:endParaRPr>
            </a:p>
          </p:txBody>
        </p:sp>
        <p:sp>
          <p:nvSpPr>
            <p:cNvPr id="256" name="Google Shape;256;p7"/>
            <p:cNvSpPr txBox="1"/>
            <p:nvPr/>
          </p:nvSpPr>
          <p:spPr>
            <a:xfrm>
              <a:off x="1525401" y="2662748"/>
              <a:ext cx="538151" cy="4951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30</a:t>
              </a:r>
              <a:endParaRPr b="0" i="0" sz="1400" u="none" cap="none" strike="noStrike">
                <a:solidFill>
                  <a:srgbClr val="000000"/>
                </a:solidFill>
                <a:latin typeface="Arial"/>
                <a:ea typeface="Arial"/>
                <a:cs typeface="Arial"/>
                <a:sym typeface="Arial"/>
              </a:endParaRPr>
            </a:p>
          </p:txBody>
        </p:sp>
        <p:sp>
          <p:nvSpPr>
            <p:cNvPr id="257" name="Google Shape;257;p7"/>
            <p:cNvSpPr txBox="1"/>
            <p:nvPr/>
          </p:nvSpPr>
          <p:spPr>
            <a:xfrm>
              <a:off x="2163841" y="3732688"/>
              <a:ext cx="538151" cy="4951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24</a:t>
              </a:r>
              <a:endParaRPr b="0" i="0" sz="1400" u="none" cap="none" strike="noStrike">
                <a:solidFill>
                  <a:srgbClr val="000000"/>
                </a:solidFill>
                <a:latin typeface="Arial"/>
                <a:ea typeface="Arial"/>
                <a:cs typeface="Arial"/>
                <a:sym typeface="Arial"/>
              </a:endParaRPr>
            </a:p>
          </p:txBody>
        </p:sp>
      </p:grpSp>
      <p:grpSp>
        <p:nvGrpSpPr>
          <p:cNvPr id="258" name="Google Shape;258;p7"/>
          <p:cNvGrpSpPr/>
          <p:nvPr/>
        </p:nvGrpSpPr>
        <p:grpSpPr>
          <a:xfrm>
            <a:off x="2004143" y="1808502"/>
            <a:ext cx="714375" cy="687387"/>
            <a:chOff x="5738812" y="1527791"/>
            <a:chExt cx="714375" cy="687387"/>
          </a:xfrm>
        </p:grpSpPr>
        <p:sp>
          <p:nvSpPr>
            <p:cNvPr id="259" name="Google Shape;259;p7"/>
            <p:cNvSpPr/>
            <p:nvPr/>
          </p:nvSpPr>
          <p:spPr>
            <a:xfrm>
              <a:off x="5738812" y="1527791"/>
              <a:ext cx="714375" cy="687387"/>
            </a:xfrm>
            <a:prstGeom prst="ellipse">
              <a:avLst/>
            </a:prstGeom>
            <a:solidFill>
              <a:srgbClr val="E1EFD8"/>
            </a:solidFill>
            <a:ln cap="flat" cmpd="sng" w="571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260" name="Google Shape;260;p7"/>
            <p:cNvSpPr txBox="1"/>
            <p:nvPr/>
          </p:nvSpPr>
          <p:spPr>
            <a:xfrm>
              <a:off x="5827662" y="1627573"/>
              <a:ext cx="535713"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Consolas"/>
                <a:buNone/>
              </a:pPr>
              <a:r>
                <a:rPr b="0" i="0" lang="en-US" sz="2400" u="none" cap="none" strike="noStrike">
                  <a:solidFill>
                    <a:srgbClr val="000000"/>
                  </a:solidFill>
                  <a:latin typeface="Consolas"/>
                  <a:ea typeface="Consolas"/>
                  <a:cs typeface="Consolas"/>
                  <a:sym typeface="Consolas"/>
                </a:rPr>
                <a:t>11</a:t>
              </a:r>
              <a:endParaRPr b="0" i="0" sz="1400" u="none" cap="none" strike="noStrike">
                <a:solidFill>
                  <a:srgbClr val="000000"/>
                </a:solidFill>
                <a:latin typeface="Arial"/>
                <a:ea typeface="Arial"/>
                <a:cs typeface="Arial"/>
                <a:sym typeface="Arial"/>
              </a:endParaRPr>
            </a:p>
          </p:txBody>
        </p:sp>
      </p:grpSp>
      <p:sp>
        <p:nvSpPr>
          <p:cNvPr id="261" name="Google Shape;261;p7"/>
          <p:cNvSpPr txBox="1"/>
          <p:nvPr/>
        </p:nvSpPr>
        <p:spPr>
          <a:xfrm>
            <a:off x="3224981" y="5380225"/>
            <a:ext cx="8804616" cy="1302658"/>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595959"/>
              </a:buClr>
              <a:buSzPts val="2800"/>
              <a:buFont typeface="Calibri"/>
              <a:buNone/>
            </a:pPr>
            <a:r>
              <a:rPr b="0" i="0" lang="en-US" sz="2400" u="none" cap="none" strike="noStrike">
                <a:solidFill>
                  <a:srgbClr val="595959"/>
                </a:solidFill>
                <a:latin typeface="Calibri"/>
                <a:ea typeface="Calibri"/>
                <a:cs typeface="Calibri"/>
                <a:sym typeface="Calibri"/>
              </a:rPr>
              <a:t>Un </a:t>
            </a:r>
            <a:r>
              <a:rPr b="1" i="0" lang="en-US" sz="2400" u="none" cap="none" strike="noStrike">
                <a:solidFill>
                  <a:schemeClr val="accent2"/>
                </a:solidFill>
                <a:latin typeface="Calibri"/>
                <a:ea typeface="Calibri"/>
                <a:cs typeface="Calibri"/>
                <a:sym typeface="Calibri"/>
              </a:rPr>
              <a:t>árbol binario de búsqueda</a:t>
            </a:r>
            <a:r>
              <a:rPr b="0" i="0" lang="en-US" sz="2400" u="none" cap="none" strike="noStrike">
                <a:solidFill>
                  <a:schemeClr val="accent2"/>
                </a:solidFill>
                <a:latin typeface="Calibri"/>
                <a:ea typeface="Calibri"/>
                <a:cs typeface="Calibri"/>
                <a:sym typeface="Calibri"/>
              </a:rPr>
              <a:t> </a:t>
            </a:r>
            <a:r>
              <a:rPr b="1" i="0" lang="en-US" sz="2400" u="none" cap="none" strike="noStrike">
                <a:solidFill>
                  <a:schemeClr val="accent2"/>
                </a:solidFill>
                <a:latin typeface="Calibri"/>
                <a:ea typeface="Calibri"/>
                <a:cs typeface="Calibri"/>
                <a:sym typeface="Calibri"/>
              </a:rPr>
              <a:t>(ABB) </a:t>
            </a:r>
            <a:r>
              <a:rPr b="0" i="0" lang="en-US" sz="2400" u="none" cap="none" strike="noStrike">
                <a:solidFill>
                  <a:srgbClr val="595959"/>
                </a:solidFill>
                <a:latin typeface="Calibri"/>
                <a:ea typeface="Calibri"/>
                <a:cs typeface="Calibri"/>
                <a:sym typeface="Calibri"/>
              </a:rPr>
              <a:t>agrega los elementos por sus hojas. Dichos elementos quedan ordenados (todos por el mismo criterio). Esta operación lleva un tiempo de ejecución de O(log n).</a:t>
            </a:r>
            <a:endParaRPr b="0" i="0" sz="2400" u="none" cap="none" strike="noStrike">
              <a:solidFill>
                <a:srgbClr val="000000"/>
              </a:solidFill>
              <a:latin typeface="Arial"/>
              <a:ea typeface="Arial"/>
              <a:cs typeface="Arial"/>
              <a:sym typeface="Arial"/>
            </a:endParaRPr>
          </a:p>
        </p:txBody>
      </p:sp>
      <p:cxnSp>
        <p:nvCxnSpPr>
          <p:cNvPr id="262" name="Google Shape;262;p7"/>
          <p:cNvCxnSpPr/>
          <p:nvPr/>
        </p:nvCxnSpPr>
        <p:spPr>
          <a:xfrm flipH="1">
            <a:off x="1861254" y="4429815"/>
            <a:ext cx="721364" cy="549080"/>
          </a:xfrm>
          <a:prstGeom prst="straightConnector1">
            <a:avLst/>
          </a:prstGeom>
          <a:noFill/>
          <a:ln cap="flat" cmpd="sng" w="57150">
            <a:solidFill>
              <a:schemeClr val="dk2"/>
            </a:solidFill>
            <a:prstDash val="solid"/>
            <a:round/>
            <a:headEnd len="sm" w="sm" type="none"/>
            <a:tailEnd len="sm" w="sm" type="none"/>
          </a:ln>
        </p:spPr>
      </p:cxn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25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2004-03-08T16:29:06Z</dcterms:created>
  <dc:creator>Cecilia Verónica Sanz</dc:creator>
</cp:coreProperties>
</file>