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notesMasterIdLst>
    <p:notesMasterId r:id="rId28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3" r:id="rId18"/>
    <p:sldId id="264" r:id="rId19"/>
    <p:sldId id="265" r:id="rId20"/>
    <p:sldId id="286" r:id="rId21"/>
    <p:sldId id="267" r:id="rId22"/>
    <p:sldId id="268" r:id="rId23"/>
    <p:sldId id="269" r:id="rId24"/>
    <p:sldId id="270" r:id="rId25"/>
    <p:sldId id="271" r:id="rId26"/>
    <p:sldId id="272" r:id="rId27"/>
  </p:sldIdLst>
  <p:sldSz cx="12192000" cy="6858000"/>
  <p:notesSz cx="6794500" cy="9925050"/>
  <p:embeddedFontLst>
    <p:embeddedFont>
      <p:font typeface="Aptos Narrow" panose="020B0004020202020204" pitchFamily="34" charset="0"/>
      <p:regular r:id="rId29"/>
      <p:bold r:id="rId30"/>
      <p:italic r:id="rId31"/>
      <p:boldItalic r:id="rId32"/>
    </p:embeddedFont>
    <p:embeddedFont>
      <p:font typeface="Arial Narrow" panose="020B0606020202030204" pitchFamily="34" charset="0"/>
      <p:regular r:id="rId33"/>
      <p:bold r:id="rId34"/>
      <p:italic r:id="rId35"/>
      <p:boldItalic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Tahoma" panose="020B0604030504040204" pitchFamily="34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000000"/>
          </p15:clr>
        </p15:guide>
        <p15:guide id="2" pos="214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ivaAbIqQiVBzYcaUKv5dtbAITG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E9D79E-6CC0-48E2-B0A3-EC912A676F40}">
  <a:tblStyle styleId="{04E9D79E-6CC0-48E2-B0A3-EC912A676F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92" autoAdjust="0"/>
  </p:normalViewPr>
  <p:slideViewPr>
    <p:cSldViewPr snapToGrid="0">
      <p:cViewPr varScale="1">
        <p:scale>
          <a:sx n="63" d="100"/>
          <a:sy n="63" d="100"/>
        </p:scale>
        <p:origin x="152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font" Target="fonts/font11.fntdata"/><Relationship Id="rId21" Type="http://schemas.openxmlformats.org/officeDocument/2006/relationships/slide" Target="slides/slide1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63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font" Target="fonts/font1.fntdata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61" Type="http://customschemas.google.com/relationships/presentationmetadata" Target="metadata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64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9.xml"/><Relationship Id="rId41" Type="http://schemas.openxmlformats.org/officeDocument/2006/relationships/font" Target="fonts/font13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  <p:sp>
        <p:nvSpPr>
          <p:cNvPr id="146" name="Google Shape;1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0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8045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3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4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5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7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9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0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0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50"/>
          <p:cNvSpPr txBox="1">
            <a:spLocks noGrp="1"/>
          </p:cNvSpPr>
          <p:nvPr>
            <p:ph type="body" idx="1"/>
          </p:nvPr>
        </p:nvSpPr>
        <p:spPr>
          <a:xfrm rot="5400000">
            <a:off x="3926682" y="-1253332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29" name="Google Shape;129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50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2"/>
          <p:cNvSpPr txBox="1">
            <a:spLocks noGrp="1"/>
          </p:cNvSpPr>
          <p:nvPr>
            <p:ph type="title"/>
          </p:nvPr>
        </p:nvSpPr>
        <p:spPr>
          <a:xfrm rot="5400000">
            <a:off x="7133432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2"/>
          <p:cNvSpPr txBox="1">
            <a:spLocks noGrp="1"/>
          </p:cNvSpPr>
          <p:nvPr>
            <p:ph type="body" idx="1"/>
          </p:nvPr>
        </p:nvSpPr>
        <p:spPr>
          <a:xfrm rot="5400000">
            <a:off x="1799432" y="-600867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41" name="Google Shape;141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52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>
  <p:cSld name="Solo el título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6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 txBox="1"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8"/>
          <p:cNvSpPr txBox="1"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0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0"/>
          <p:cNvSpPr txBox="1">
            <a:spLocks noGrp="1"/>
          </p:cNvSpPr>
          <p:nvPr>
            <p:ph type="body" idx="1"/>
          </p:nvPr>
        </p:nvSpPr>
        <p:spPr>
          <a:xfrm>
            <a:off x="845127" y="1828802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5" name="Google Shape;65;p40"/>
          <p:cNvSpPr txBox="1">
            <a:spLocks noGrp="1"/>
          </p:cNvSpPr>
          <p:nvPr>
            <p:ph type="body" idx="2"/>
          </p:nvPr>
        </p:nvSpPr>
        <p:spPr>
          <a:xfrm>
            <a:off x="6172200" y="1828802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6" name="Google Shape;66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2"/>
          <p:cNvSpPr txBox="1"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7" name="Google Shape;77;p42"/>
          <p:cNvSpPr txBox="1">
            <a:spLocks noGrp="1"/>
          </p:cNvSpPr>
          <p:nvPr>
            <p:ph type="body" idx="2"/>
          </p:nvPr>
        </p:nvSpPr>
        <p:spPr>
          <a:xfrm>
            <a:off x="845127" y="2507552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8" name="Google Shape;78;p42"/>
          <p:cNvSpPr txBox="1">
            <a:spLocks noGrp="1"/>
          </p:cNvSpPr>
          <p:nvPr>
            <p:ph type="body" idx="3"/>
          </p:nvPr>
        </p:nvSpPr>
        <p:spPr>
          <a:xfrm>
            <a:off x="6172201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9" name="Google Shape;79;p42"/>
          <p:cNvSpPr txBox="1">
            <a:spLocks noGrp="1"/>
          </p:cNvSpPr>
          <p:nvPr>
            <p:ph type="body" idx="4"/>
          </p:nvPr>
        </p:nvSpPr>
        <p:spPr>
          <a:xfrm>
            <a:off x="6172201" y="2507552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4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6"/>
          <p:cNvSpPr txBox="1"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6"/>
          <p:cNvSpPr txBox="1">
            <a:spLocks noGrp="1"/>
          </p:cNvSpPr>
          <p:nvPr>
            <p:ph type="body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>
            <a:endParaRPr/>
          </a:p>
        </p:txBody>
      </p:sp>
      <p:sp>
        <p:nvSpPr>
          <p:cNvPr id="103" name="Google Shape;103;p46"/>
          <p:cNvSpPr txBox="1">
            <a:spLocks noGrp="1"/>
          </p:cNvSpPr>
          <p:nvPr>
            <p:ph type="body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04" name="Google Shape;104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6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8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48"/>
          <p:cNvSpPr>
            <a:spLocks noGrp="1"/>
          </p:cNvSpPr>
          <p:nvPr>
            <p:ph type="pic" idx="2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48"/>
          <p:cNvSpPr txBox="1">
            <a:spLocks noGrp="1"/>
          </p:cNvSpPr>
          <p:nvPr>
            <p:ph type="body" idx="1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17" name="Google Shape;117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4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9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49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4" name="Google Shape;124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5" name="Google Shape;125;p49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1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51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6" name="Google Shape;136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7" name="Google Shape;137;p5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37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8" name="Google Shape;48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9" name="Google Shape;49;p37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9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39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1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41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3" name="Google Shape;73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3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43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8" name="Google Shape;88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9" name="Google Shape;89;p43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5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45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8" name="Google Shape;98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9" name="Google Shape;99;p4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7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47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1" name="Google Shape;111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2" name="Google Shape;112;p47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"/>
          <p:cNvSpPr txBox="1">
            <a:spLocks noGrp="1"/>
          </p:cNvSpPr>
          <p:nvPr>
            <p:ph type="ctrTitle"/>
          </p:nvPr>
        </p:nvSpPr>
        <p:spPr>
          <a:xfrm>
            <a:off x="4632325" y="981075"/>
            <a:ext cx="7113587" cy="28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6000"/>
              <a:buFont typeface="Calibri"/>
              <a:buNone/>
            </a:pP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Taller de </a:t>
            </a:r>
            <a:b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Programación</a:t>
            </a:r>
            <a:endParaRPr/>
          </a:p>
        </p:txBody>
      </p:sp>
      <p:sp>
        <p:nvSpPr>
          <p:cNvPr id="150" name="Google Shape;150;p1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 – 1-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  <p:pic>
        <p:nvPicPr>
          <p:cNvPr id="151" name="Google Shape;151;p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424" y="1196752"/>
            <a:ext cx="3387725" cy="33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0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6" name="Google Shape;336;p10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0"/>
          <p:cNvSpPr txBox="1"/>
          <p:nvPr/>
        </p:nvSpPr>
        <p:spPr>
          <a:xfrm>
            <a:off x="1146175" y="273050"/>
            <a:ext cx="59690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CONCURRENCIA -  Ejemplos</a:t>
            </a:r>
            <a:endParaRPr/>
          </a:p>
        </p:txBody>
      </p:sp>
      <p:pic>
        <p:nvPicPr>
          <p:cNvPr id="338" name="Google Shape;338;p10"/>
          <p:cNvPicPr preferRelativeResize="0"/>
          <p:nvPr/>
        </p:nvPicPr>
        <p:blipFill rotWithShape="1">
          <a:blip r:embed="rId4">
            <a:alphaModFix/>
          </a:blip>
          <a:srcRect l="7186" t="14915" r="69017" b="12767"/>
          <a:stretch/>
        </p:blipFill>
        <p:spPr>
          <a:xfrm>
            <a:off x="11715750" y="2400300"/>
            <a:ext cx="357187" cy="1084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10"/>
          <p:cNvPicPr preferRelativeResize="0"/>
          <p:nvPr/>
        </p:nvPicPr>
        <p:blipFill rotWithShape="1">
          <a:blip r:embed="rId4">
            <a:alphaModFix/>
          </a:blip>
          <a:srcRect l="72971" t="16760" r="3233" b="14942"/>
          <a:stretch/>
        </p:blipFill>
        <p:spPr>
          <a:xfrm>
            <a:off x="192087" y="2439987"/>
            <a:ext cx="357187" cy="1023937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0"/>
          <p:cNvSpPr txBox="1"/>
          <p:nvPr/>
        </p:nvSpPr>
        <p:spPr>
          <a:xfrm>
            <a:off x="623887" y="2100262"/>
            <a:ext cx="3760787" cy="347783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Integrante</a:t>
            </a: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1:</a:t>
            </a:r>
            <a:endParaRPr sz="2200" b="0" i="0" u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{</a:t>
            </a:r>
            <a:endParaRPr sz="2200" dirty="0">
              <a:latin typeface="Consolas" panose="020B06090202040302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2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ingresar</a:t>
            </a: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clave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endParaRPr sz="2200" b="0" i="0" u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P(</a:t>
            </a:r>
            <a:r>
              <a:rPr lang="en-US" sz="22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saldo</a:t>
            </a: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endParaRPr sz="2200" b="0" i="0" u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endParaRPr lang="en-US" sz="2200" b="0" i="0" u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2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saldo</a:t>
            </a: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</a:t>
            </a:r>
            <a:r>
              <a:rPr lang="en-US" sz="22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saldo</a:t>
            </a: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- 1000;</a:t>
            </a:r>
            <a:endParaRPr sz="2200" dirty="0">
              <a:latin typeface="Consolas" panose="020B06090202040302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endParaRPr lang="en-US" sz="2200" b="0" i="0" u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V(</a:t>
            </a:r>
            <a:r>
              <a:rPr lang="en-US" sz="22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saldo</a:t>
            </a: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endParaRPr sz="2200" b="0" i="0" u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  <a:endParaRPr sz="2200" dirty="0">
              <a:latin typeface="Consolas" panose="020B0609020204030204" pitchFamily="49" charset="0"/>
            </a:endParaRPr>
          </a:p>
        </p:txBody>
      </p:sp>
      <p:sp>
        <p:nvSpPr>
          <p:cNvPr id="346" name="Google Shape;346;p10"/>
          <p:cNvSpPr txBox="1"/>
          <p:nvPr/>
        </p:nvSpPr>
        <p:spPr>
          <a:xfrm>
            <a:off x="4848620" y="2847754"/>
            <a:ext cx="2433638" cy="127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Calibri"/>
              <a:buNone/>
            </a:pPr>
            <a:r>
              <a:rPr lang="en-US" sz="3000" b="1" dirty="0">
                <a:solidFill>
                  <a:srgbClr val="7F7F7F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¿</a:t>
            </a:r>
            <a:r>
              <a:rPr lang="en-US" sz="3000" b="1" i="0" u="none" dirty="0" err="1">
                <a:solidFill>
                  <a:srgbClr val="7F7F7F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Cómo</a:t>
            </a:r>
            <a:r>
              <a:rPr lang="en-US" sz="3000" b="1" i="0" u="none" dirty="0">
                <a:solidFill>
                  <a:srgbClr val="7F7F7F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3000" b="1" i="0" u="none" dirty="0" err="1">
                <a:solidFill>
                  <a:srgbClr val="7F7F7F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funciona</a:t>
            </a:r>
            <a:r>
              <a:rPr lang="en-US" sz="3000" b="1" i="0" u="none" dirty="0">
                <a:solidFill>
                  <a:srgbClr val="7F7F7F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?</a:t>
            </a:r>
            <a:endParaRPr sz="3000" dirty="0">
              <a:latin typeface="Consolas" panose="020B0609020204030204" pitchFamily="49" charset="0"/>
            </a:endParaRPr>
          </a:p>
        </p:txBody>
      </p:sp>
      <p:sp>
        <p:nvSpPr>
          <p:cNvPr id="353" name="Google Shape;353;p10"/>
          <p:cNvSpPr txBox="1"/>
          <p:nvPr/>
        </p:nvSpPr>
        <p:spPr>
          <a:xfrm>
            <a:off x="936625" y="3472179"/>
            <a:ext cx="2343672" cy="368981"/>
          </a:xfrm>
          <a:prstGeom prst="rect">
            <a:avLst/>
          </a:prstGeom>
          <a:solidFill>
            <a:schemeClr val="accent2">
              <a:alpha val="19607"/>
            </a:schemeClr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7" name="Google Shape;357;p10"/>
          <p:cNvSpPr txBox="1"/>
          <p:nvPr/>
        </p:nvSpPr>
        <p:spPr>
          <a:xfrm>
            <a:off x="3553800" y="5778159"/>
            <a:ext cx="5084400" cy="856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Calibri"/>
              <a:buNone/>
            </a:pPr>
            <a:r>
              <a:rPr lang="es-ES" sz="30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¿Alcanza si hago el cambio en uno de los dos integrantes?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374180E5-DBEC-850B-5CE4-1E4B41D33AB8}"/>
              </a:ext>
            </a:extLst>
          </p:cNvPr>
          <p:cNvSpPr/>
          <p:nvPr/>
        </p:nvSpPr>
        <p:spPr>
          <a:xfrm>
            <a:off x="6355669" y="1236775"/>
            <a:ext cx="1198357" cy="576263"/>
          </a:xfrm>
          <a:prstGeom prst="ellipse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Google Shape;318;p9">
            <a:extLst>
              <a:ext uri="{FF2B5EF4-FFF2-40B4-BE49-F238E27FC236}">
                <a16:creationId xmlns:a16="http://schemas.microsoft.com/office/drawing/2014/main" id="{2A57753B-FA9D-CCDB-B642-3F0B8CF4C09A}"/>
              </a:ext>
            </a:extLst>
          </p:cNvPr>
          <p:cNvSpPr txBox="1"/>
          <p:nvPr/>
        </p:nvSpPr>
        <p:spPr>
          <a:xfrm>
            <a:off x="3080904" y="1276237"/>
            <a:ext cx="4640716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2800"/>
              <a:buFont typeface="Calibri"/>
              <a:buNone/>
            </a:pPr>
            <a:r>
              <a:rPr lang="en-US" sz="30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CUENTA BANCARIA:   </a:t>
            </a:r>
            <a:r>
              <a:rPr lang="en-US" sz="30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saldo</a:t>
            </a:r>
            <a:endParaRPr sz="3000" dirty="0">
              <a:latin typeface="Aptos Narrow" panose="020B0004020202020204" pitchFamily="34" charset="0"/>
            </a:endParaRPr>
          </a:p>
        </p:txBody>
      </p:sp>
      <p:sp>
        <p:nvSpPr>
          <p:cNvPr id="4" name="Google Shape;319;p9">
            <a:extLst>
              <a:ext uri="{FF2B5EF4-FFF2-40B4-BE49-F238E27FC236}">
                <a16:creationId xmlns:a16="http://schemas.microsoft.com/office/drawing/2014/main" id="{BCFBD2F7-17EC-43FC-6D8A-1C62128EE462}"/>
              </a:ext>
            </a:extLst>
          </p:cNvPr>
          <p:cNvSpPr txBox="1"/>
          <p:nvPr/>
        </p:nvSpPr>
        <p:spPr>
          <a:xfrm>
            <a:off x="7540398" y="1357200"/>
            <a:ext cx="3332162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VARIABLE COMPARTIDA</a:t>
            </a:r>
            <a:endParaRPr dirty="0"/>
          </a:p>
        </p:txBody>
      </p:sp>
      <p:sp>
        <p:nvSpPr>
          <p:cNvPr id="5" name="Google Shape;353;p10">
            <a:extLst>
              <a:ext uri="{FF2B5EF4-FFF2-40B4-BE49-F238E27FC236}">
                <a16:creationId xmlns:a16="http://schemas.microsoft.com/office/drawing/2014/main" id="{90AC2E5B-1375-E3B4-3C66-2183F6BB8A31}"/>
              </a:ext>
            </a:extLst>
          </p:cNvPr>
          <p:cNvSpPr txBox="1"/>
          <p:nvPr/>
        </p:nvSpPr>
        <p:spPr>
          <a:xfrm>
            <a:off x="958102" y="4134605"/>
            <a:ext cx="3319984" cy="368981"/>
          </a:xfrm>
          <a:prstGeom prst="rect">
            <a:avLst/>
          </a:prstGeom>
          <a:solidFill>
            <a:schemeClr val="accent2">
              <a:alpha val="19607"/>
            </a:schemeClr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" name="Google Shape;353;p10">
            <a:extLst>
              <a:ext uri="{FF2B5EF4-FFF2-40B4-BE49-F238E27FC236}">
                <a16:creationId xmlns:a16="http://schemas.microsoft.com/office/drawing/2014/main" id="{043CEDA6-2740-E4F0-D307-A79C8C4259BA}"/>
              </a:ext>
            </a:extLst>
          </p:cNvPr>
          <p:cNvSpPr txBox="1"/>
          <p:nvPr/>
        </p:nvSpPr>
        <p:spPr>
          <a:xfrm>
            <a:off x="978612" y="2779246"/>
            <a:ext cx="2343672" cy="368981"/>
          </a:xfrm>
          <a:prstGeom prst="rect">
            <a:avLst/>
          </a:prstGeom>
          <a:solidFill>
            <a:schemeClr val="accent2">
              <a:alpha val="19607"/>
            </a:schemeClr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" name="Google Shape;353;p10">
            <a:extLst>
              <a:ext uri="{FF2B5EF4-FFF2-40B4-BE49-F238E27FC236}">
                <a16:creationId xmlns:a16="http://schemas.microsoft.com/office/drawing/2014/main" id="{9044C912-153E-0A68-7174-EF6D7B6B2E96}"/>
              </a:ext>
            </a:extLst>
          </p:cNvPr>
          <p:cNvSpPr txBox="1"/>
          <p:nvPr/>
        </p:nvSpPr>
        <p:spPr>
          <a:xfrm>
            <a:off x="958102" y="4806005"/>
            <a:ext cx="2343672" cy="368981"/>
          </a:xfrm>
          <a:prstGeom prst="rect">
            <a:avLst/>
          </a:prstGeom>
          <a:solidFill>
            <a:schemeClr val="accent2">
              <a:alpha val="19607"/>
            </a:schemeClr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" name="Google Shape;343;p10">
            <a:extLst>
              <a:ext uri="{FF2B5EF4-FFF2-40B4-BE49-F238E27FC236}">
                <a16:creationId xmlns:a16="http://schemas.microsoft.com/office/drawing/2014/main" id="{D5DE6E4D-6C71-A9B3-2210-AF170FB7FB9A}"/>
              </a:ext>
            </a:extLst>
          </p:cNvPr>
          <p:cNvSpPr txBox="1"/>
          <p:nvPr/>
        </p:nvSpPr>
        <p:spPr>
          <a:xfrm>
            <a:off x="7793831" y="2203109"/>
            <a:ext cx="3760787" cy="347783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Integrante</a:t>
            </a: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2:</a:t>
            </a:r>
            <a:endParaRPr sz="2200" b="0" i="0" u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{</a:t>
            </a:r>
            <a:endParaRPr sz="2200" dirty="0">
              <a:latin typeface="Consolas" panose="020B0609020204030204" pitchFamily="49" charset="0"/>
            </a:endParaRPr>
          </a:p>
          <a:p>
            <a:pPr>
              <a:buSzPts val="2000"/>
            </a:pP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ingresa</a:t>
            </a:r>
            <a:r>
              <a:rPr lang="en-US" sz="2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clave</a:t>
            </a: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endParaRPr sz="2200" b="0" i="0" u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P(</a:t>
            </a:r>
            <a:r>
              <a:rPr lang="en-US" sz="22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saldo</a:t>
            </a: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endParaRPr lang="en-US" sz="2200" b="0" i="0" u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2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saldo</a:t>
            </a: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</a:t>
            </a:r>
            <a:r>
              <a:rPr lang="en-US" sz="22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saldo</a:t>
            </a: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- 1000;</a:t>
            </a:r>
            <a:endParaRPr sz="2200" dirty="0">
              <a:latin typeface="Consolas" panose="020B06090202040302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endParaRPr lang="en-US" sz="2200" b="0" i="0" u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V(</a:t>
            </a:r>
            <a:r>
              <a:rPr lang="en-US" sz="22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saldo</a:t>
            </a: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endParaRPr sz="2200" b="0" i="0" u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  <a:endParaRPr sz="2200" dirty="0">
              <a:latin typeface="Consolas" panose="020B0609020204030204" pitchFamily="49" charset="0"/>
            </a:endParaRPr>
          </a:p>
        </p:txBody>
      </p:sp>
      <p:sp>
        <p:nvSpPr>
          <p:cNvPr id="9" name="Google Shape;353;p10">
            <a:extLst>
              <a:ext uri="{FF2B5EF4-FFF2-40B4-BE49-F238E27FC236}">
                <a16:creationId xmlns:a16="http://schemas.microsoft.com/office/drawing/2014/main" id="{3442C8EC-11AF-9245-451B-FB4C540FB15F}"/>
              </a:ext>
            </a:extLst>
          </p:cNvPr>
          <p:cNvSpPr txBox="1"/>
          <p:nvPr/>
        </p:nvSpPr>
        <p:spPr>
          <a:xfrm>
            <a:off x="8119676" y="2917317"/>
            <a:ext cx="2343672" cy="368981"/>
          </a:xfrm>
          <a:prstGeom prst="rect">
            <a:avLst/>
          </a:prstGeom>
          <a:solidFill>
            <a:schemeClr val="accent5">
              <a:lumMod val="60000"/>
              <a:lumOff val="40000"/>
              <a:alpha val="19607"/>
            </a:schemeClr>
          </a:solidFill>
          <a:ln w="127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" name="Google Shape;353;p10">
            <a:extLst>
              <a:ext uri="{FF2B5EF4-FFF2-40B4-BE49-F238E27FC236}">
                <a16:creationId xmlns:a16="http://schemas.microsoft.com/office/drawing/2014/main" id="{F516C731-43A3-BF2A-521F-FC895F70C535}"/>
              </a:ext>
            </a:extLst>
          </p:cNvPr>
          <p:cNvSpPr txBox="1"/>
          <p:nvPr/>
        </p:nvSpPr>
        <p:spPr>
          <a:xfrm>
            <a:off x="8128046" y="4237452"/>
            <a:ext cx="3319984" cy="368981"/>
          </a:xfrm>
          <a:prstGeom prst="rect">
            <a:avLst/>
          </a:prstGeom>
          <a:solidFill>
            <a:schemeClr val="accent5">
              <a:lumMod val="60000"/>
              <a:lumOff val="40000"/>
              <a:alpha val="19607"/>
            </a:schemeClr>
          </a:solidFill>
          <a:ln w="127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353;p10">
            <a:extLst>
              <a:ext uri="{FF2B5EF4-FFF2-40B4-BE49-F238E27FC236}">
                <a16:creationId xmlns:a16="http://schemas.microsoft.com/office/drawing/2014/main" id="{AA16B277-6532-AE34-D736-E2463E30A65E}"/>
              </a:ext>
            </a:extLst>
          </p:cNvPr>
          <p:cNvSpPr txBox="1"/>
          <p:nvPr/>
        </p:nvSpPr>
        <p:spPr>
          <a:xfrm>
            <a:off x="8095603" y="3588717"/>
            <a:ext cx="2343672" cy="368981"/>
          </a:xfrm>
          <a:prstGeom prst="rect">
            <a:avLst/>
          </a:prstGeom>
          <a:solidFill>
            <a:schemeClr val="accent5">
              <a:lumMod val="60000"/>
              <a:lumOff val="40000"/>
              <a:alpha val="19607"/>
            </a:schemeClr>
          </a:solidFill>
          <a:ln w="127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Google Shape;353;p10">
            <a:extLst>
              <a:ext uri="{FF2B5EF4-FFF2-40B4-BE49-F238E27FC236}">
                <a16:creationId xmlns:a16="http://schemas.microsoft.com/office/drawing/2014/main" id="{B60A5D56-DB7C-82C7-77BB-558499B63896}"/>
              </a:ext>
            </a:extLst>
          </p:cNvPr>
          <p:cNvSpPr txBox="1"/>
          <p:nvPr/>
        </p:nvSpPr>
        <p:spPr>
          <a:xfrm>
            <a:off x="8128046" y="4908852"/>
            <a:ext cx="2343672" cy="368981"/>
          </a:xfrm>
          <a:prstGeom prst="rect">
            <a:avLst/>
          </a:prstGeom>
          <a:solidFill>
            <a:schemeClr val="accent5">
              <a:lumMod val="60000"/>
              <a:lumOff val="40000"/>
              <a:alpha val="19607"/>
            </a:schemeClr>
          </a:solidFill>
          <a:ln w="127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50;p1">
            <a:extLst>
              <a:ext uri="{FF2B5EF4-FFF2-40B4-BE49-F238E27FC236}">
                <a16:creationId xmlns:a16="http://schemas.microsoft.com/office/drawing/2014/main" id="{6BE2C9B8-EEE8-E93E-71C4-31A0F6A6B062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 – 1-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F5AD6BF5-E887-3F7D-8CA4-870D96070B42}"/>
              </a:ext>
            </a:extLst>
          </p:cNvPr>
          <p:cNvSpPr/>
          <p:nvPr/>
        </p:nvSpPr>
        <p:spPr>
          <a:xfrm rot="8077103">
            <a:off x="3322798" y="3065337"/>
            <a:ext cx="978408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469178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" grpId="0" animBg="1"/>
      <p:bldP spid="357" grpId="0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2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92" name="Google Shape;392;p1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12"/>
          <p:cNvSpPr txBox="1"/>
          <p:nvPr/>
        </p:nvSpPr>
        <p:spPr>
          <a:xfrm>
            <a:off x="1146175" y="273050"/>
            <a:ext cx="59690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CONCURRENCIA -  Ejemplos</a:t>
            </a:r>
            <a:endParaRPr/>
          </a:p>
        </p:txBody>
      </p:sp>
      <p:sp>
        <p:nvSpPr>
          <p:cNvPr id="394" name="Google Shape;394;p12"/>
          <p:cNvSpPr txBox="1"/>
          <p:nvPr/>
        </p:nvSpPr>
        <p:spPr>
          <a:xfrm>
            <a:off x="1354137" y="1318513"/>
            <a:ext cx="1068705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Calibri"/>
              <a:buNone/>
            </a:pPr>
            <a:r>
              <a:rPr lang="en-US" sz="26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En un </a:t>
            </a:r>
            <a:r>
              <a:rPr lang="en-US" sz="26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programa</a:t>
            </a:r>
            <a:r>
              <a:rPr lang="en-US" sz="26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existen</a:t>
            </a:r>
            <a:r>
              <a:rPr lang="en-US" sz="26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3 </a:t>
            </a:r>
            <a:r>
              <a:rPr lang="en-US" sz="26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procesos</a:t>
            </a:r>
            <a:r>
              <a:rPr lang="en-US" sz="26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, un </a:t>
            </a:r>
            <a:r>
              <a:rPr lang="en-US" sz="26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arreglo</a:t>
            </a:r>
            <a:r>
              <a:rPr lang="en-US" sz="26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6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longitud</a:t>
            </a:r>
            <a:r>
              <a:rPr lang="en-US" sz="26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M y un valor N y se </a:t>
            </a:r>
            <a:r>
              <a:rPr lang="en-US" sz="26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quiere</a:t>
            </a:r>
            <a:r>
              <a:rPr lang="en-US" sz="26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calcular</a:t>
            </a:r>
            <a:r>
              <a:rPr lang="en-US" sz="26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cuántas</a:t>
            </a:r>
            <a:r>
              <a:rPr lang="en-US" sz="26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veces</a:t>
            </a:r>
            <a:r>
              <a:rPr lang="en-US" sz="26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aparece</a:t>
            </a:r>
            <a:r>
              <a:rPr lang="en-US" sz="26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6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valor N </a:t>
            </a:r>
            <a:r>
              <a:rPr lang="en-US" sz="26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6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6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arreglo</a:t>
            </a:r>
            <a:r>
              <a:rPr lang="en-US" sz="26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/>
          </a:p>
        </p:txBody>
      </p:sp>
      <p:graphicFrame>
        <p:nvGraphicFramePr>
          <p:cNvPr id="395" name="Google Shape;395;p12"/>
          <p:cNvGraphicFramePr/>
          <p:nvPr>
            <p:extLst>
              <p:ext uri="{D42A27DB-BD31-4B8C-83A1-F6EECF244321}">
                <p14:modId xmlns:p14="http://schemas.microsoft.com/office/powerpoint/2010/main" val="1189157513"/>
              </p:ext>
            </p:extLst>
          </p:nvPr>
        </p:nvGraphicFramePr>
        <p:xfrm>
          <a:off x="3912235" y="2381250"/>
          <a:ext cx="6096000" cy="369875"/>
        </p:xfrm>
        <a:graphic>
          <a:graphicData uri="http://schemas.openxmlformats.org/drawingml/2006/table">
            <a:tbl>
              <a:tblPr>
                <a:noFill/>
                <a:tableStyleId>{04E9D79E-6CC0-48E2-B0A3-EC912A676F40}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600" marB="456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600" marB="456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600" marB="456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600" marB="456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28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600" marB="456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28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600" marB="456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28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600" marB="456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28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600" marB="456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600" marB="456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600" marB="456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8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6" name="Google Shape;396;p12"/>
          <p:cNvSpPr txBox="1"/>
          <p:nvPr/>
        </p:nvSpPr>
        <p:spPr>
          <a:xfrm>
            <a:off x="4293235" y="2762250"/>
            <a:ext cx="119856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Proceso 1</a:t>
            </a:r>
            <a:endParaRPr/>
          </a:p>
        </p:txBody>
      </p:sp>
      <p:sp>
        <p:nvSpPr>
          <p:cNvPr id="397" name="Google Shape;397;p12"/>
          <p:cNvSpPr txBox="1"/>
          <p:nvPr/>
        </p:nvSpPr>
        <p:spPr>
          <a:xfrm>
            <a:off x="6377622" y="2762250"/>
            <a:ext cx="11969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Proceso 2</a:t>
            </a:r>
            <a:endParaRPr/>
          </a:p>
        </p:txBody>
      </p:sp>
      <p:sp>
        <p:nvSpPr>
          <p:cNvPr id="398" name="Google Shape;398;p12"/>
          <p:cNvSpPr txBox="1"/>
          <p:nvPr/>
        </p:nvSpPr>
        <p:spPr>
          <a:xfrm>
            <a:off x="8563610" y="2762250"/>
            <a:ext cx="119856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Proceso 3</a:t>
            </a:r>
            <a:endParaRPr/>
          </a:p>
        </p:txBody>
      </p:sp>
      <p:sp>
        <p:nvSpPr>
          <p:cNvPr id="399" name="Google Shape;399;p12"/>
          <p:cNvSpPr txBox="1"/>
          <p:nvPr/>
        </p:nvSpPr>
        <p:spPr>
          <a:xfrm>
            <a:off x="3512185" y="2330450"/>
            <a:ext cx="40005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None/>
            </a:pPr>
            <a:r>
              <a:rPr lang="en-US" sz="2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V</a:t>
            </a:r>
            <a:endParaRPr/>
          </a:p>
        </p:txBody>
      </p:sp>
      <p:sp>
        <p:nvSpPr>
          <p:cNvPr id="400" name="Google Shape;400;p12"/>
          <p:cNvSpPr txBox="1"/>
          <p:nvPr/>
        </p:nvSpPr>
        <p:spPr>
          <a:xfrm>
            <a:off x="2531110" y="2736850"/>
            <a:ext cx="73501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</a:t>
            </a:r>
            <a:endParaRPr/>
          </a:p>
        </p:txBody>
      </p:sp>
      <p:sp>
        <p:nvSpPr>
          <p:cNvPr id="401" name="Google Shape;401;p12"/>
          <p:cNvSpPr txBox="1"/>
          <p:nvPr/>
        </p:nvSpPr>
        <p:spPr>
          <a:xfrm>
            <a:off x="2523172" y="2406650"/>
            <a:ext cx="722312" cy="428625"/>
          </a:xfrm>
          <a:prstGeom prst="rect">
            <a:avLst/>
          </a:prstGeom>
          <a:noFill/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02" name="Google Shape;402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8777" y="1309595"/>
            <a:ext cx="998537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12"/>
          <p:cNvSpPr txBox="1"/>
          <p:nvPr/>
        </p:nvSpPr>
        <p:spPr>
          <a:xfrm>
            <a:off x="3379948" y="6146870"/>
            <a:ext cx="542257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Calibri"/>
              <a:buNone/>
            </a:pPr>
            <a:r>
              <a:rPr lang="en-US" sz="36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¿</a:t>
            </a:r>
            <a:r>
              <a:rPr lang="en-US" sz="36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cómo</a:t>
            </a:r>
            <a:r>
              <a:rPr lang="en-US" sz="36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se </a:t>
            </a:r>
            <a:r>
              <a:rPr lang="en-US" sz="36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puede</a:t>
            </a:r>
            <a:r>
              <a:rPr lang="en-US" sz="36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</a:t>
            </a:r>
            <a:r>
              <a:rPr lang="en-US" sz="36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mejorar</a:t>
            </a:r>
            <a:r>
              <a:rPr lang="en-US" sz="36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?</a:t>
            </a:r>
            <a:endParaRPr sz="3600" b="1" dirty="0">
              <a:solidFill>
                <a:srgbClr val="33CCCC"/>
              </a:solidFill>
              <a:latin typeface="Aptos Narrow" panose="020B0004020202020204" pitchFamily="34" charset="0"/>
              <a:cs typeface="Calibri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582EF2F2-CFFA-5E6B-F02D-C626F2F95CDE}"/>
              </a:ext>
            </a:extLst>
          </p:cNvPr>
          <p:cNvGrpSpPr/>
          <p:nvPr/>
        </p:nvGrpSpPr>
        <p:grpSpPr>
          <a:xfrm>
            <a:off x="813431" y="3529012"/>
            <a:ext cx="10946771" cy="2566877"/>
            <a:chOff x="813431" y="3529012"/>
            <a:chExt cx="10946771" cy="2566877"/>
          </a:xfrm>
        </p:grpSpPr>
        <p:sp>
          <p:nvSpPr>
            <p:cNvPr id="404" name="Google Shape;404;p12"/>
            <p:cNvSpPr txBox="1"/>
            <p:nvPr/>
          </p:nvSpPr>
          <p:spPr>
            <a:xfrm>
              <a:off x="813431" y="3541384"/>
              <a:ext cx="3417889" cy="255450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olas"/>
                <a:buNone/>
              </a:pPr>
              <a:r>
                <a:rPr lang="en-US" sz="2000" b="0" i="0" u="none" dirty="0" err="1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Proceso</a:t>
              </a: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1:</a:t>
              </a:r>
              <a:endParaRPr sz="2000" b="0" i="0" u="none" dirty="0">
                <a:solidFill>
                  <a:schemeClr val="dk1"/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olas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{inf:=…; sup:= …;</a:t>
              </a:r>
              <a:endParaRPr sz="2000" b="0" i="0" u="none" dirty="0">
                <a:solidFill>
                  <a:schemeClr val="dk1"/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olas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</a:t>
              </a:r>
              <a:r>
                <a:rPr lang="en-US" sz="2000" b="1" i="0" u="none" dirty="0">
                  <a:solidFill>
                    <a:schemeClr val="accent6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P(</a:t>
              </a:r>
              <a:r>
                <a:rPr lang="en-US" sz="2000" b="1" i="0" u="none" dirty="0" err="1">
                  <a:solidFill>
                    <a:schemeClr val="accent6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cont</a:t>
              </a:r>
              <a:r>
                <a:rPr lang="en-US" sz="2000" b="1" i="0" u="none" dirty="0">
                  <a:solidFill>
                    <a:schemeClr val="accent6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)</a:t>
              </a:r>
              <a:endParaRPr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olas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for i:= inf to sup do</a:t>
              </a:r>
              <a:endParaRPr sz="2000" b="0" i="0" u="none" dirty="0">
                <a:solidFill>
                  <a:schemeClr val="dk1"/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olas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 if v[</a:t>
              </a:r>
              <a:r>
                <a:rPr lang="en-US" sz="2000" b="0" i="0" u="none" dirty="0" err="1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i</a:t>
              </a: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] = N then</a:t>
              </a:r>
              <a:endParaRPr sz="2000" b="0" i="0" u="none" dirty="0">
                <a:solidFill>
                  <a:schemeClr val="dk1"/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olas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    </a:t>
              </a:r>
              <a:r>
                <a:rPr lang="en-US" sz="2000" b="0" i="0" u="none" dirty="0" err="1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cont</a:t>
              </a: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:= </a:t>
              </a:r>
              <a:r>
                <a:rPr lang="en-US" sz="2000" b="0" i="0" u="none" dirty="0" err="1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cont</a:t>
              </a: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+ 1;</a:t>
              </a:r>
              <a:endParaRPr sz="2000" b="0" i="0" u="none" dirty="0">
                <a:solidFill>
                  <a:schemeClr val="dk1"/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800"/>
                <a:buFont typeface="Consolas"/>
                <a:buNone/>
              </a:pPr>
              <a:r>
                <a:rPr lang="en-US" sz="2000" b="0" i="0" u="none" dirty="0">
                  <a:solidFill>
                    <a:srgbClr val="FF0066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</a:t>
              </a:r>
              <a:r>
                <a:rPr lang="en-US" sz="2000" b="1" i="0" u="none" dirty="0">
                  <a:solidFill>
                    <a:schemeClr val="accent6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V(</a:t>
              </a:r>
              <a:r>
                <a:rPr lang="en-US" sz="2000" b="1" i="0" u="none" dirty="0" err="1">
                  <a:solidFill>
                    <a:schemeClr val="accent6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cont</a:t>
              </a:r>
              <a:r>
                <a:rPr lang="en-US" sz="2000" b="1" i="0" u="none" dirty="0">
                  <a:solidFill>
                    <a:schemeClr val="accent6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) </a:t>
              </a:r>
              <a:endParaRPr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olas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}</a:t>
              </a:r>
              <a:endParaRPr sz="2000" dirty="0">
                <a:latin typeface="Consolas" panose="020B0609020204030204" pitchFamily="49" charset="0"/>
              </a:endParaRPr>
            </a:p>
          </p:txBody>
        </p:sp>
        <p:sp>
          <p:nvSpPr>
            <p:cNvPr id="405" name="Google Shape;405;p12"/>
            <p:cNvSpPr txBox="1"/>
            <p:nvPr/>
          </p:nvSpPr>
          <p:spPr>
            <a:xfrm>
              <a:off x="4481511" y="3529012"/>
              <a:ext cx="3417889" cy="255450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olas"/>
                <a:buNone/>
              </a:pPr>
              <a:r>
                <a:rPr lang="en-US" sz="2000" b="0" i="0" u="none" dirty="0" err="1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Proceso</a:t>
              </a: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2:</a:t>
              </a:r>
              <a:endParaRPr sz="2000" b="0" i="0" u="none" dirty="0">
                <a:solidFill>
                  <a:schemeClr val="dk1"/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olas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{inf:=…; sup:= …;</a:t>
              </a:r>
              <a:endParaRPr sz="2000" b="0" i="0" u="none" dirty="0">
                <a:solidFill>
                  <a:schemeClr val="dk1"/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olas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</a:t>
              </a:r>
              <a:r>
                <a:rPr lang="en-US" sz="2000" b="1" i="0" u="none" dirty="0">
                  <a:solidFill>
                    <a:schemeClr val="accent6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P(</a:t>
              </a:r>
              <a:r>
                <a:rPr lang="en-US" sz="2000" b="1" i="0" u="none" dirty="0" err="1">
                  <a:solidFill>
                    <a:schemeClr val="accent6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cont</a:t>
              </a:r>
              <a:r>
                <a:rPr lang="en-US" sz="2000" b="1" i="0" u="none" dirty="0">
                  <a:solidFill>
                    <a:schemeClr val="accent6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)</a:t>
              </a:r>
              <a:endParaRPr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olas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for i:= inf to sup do</a:t>
              </a:r>
              <a:endParaRPr sz="2000" b="0" i="0" u="none" dirty="0">
                <a:solidFill>
                  <a:schemeClr val="dk1"/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olas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 if v[</a:t>
              </a:r>
              <a:r>
                <a:rPr lang="en-US" sz="2000" b="0" i="0" u="none" dirty="0" err="1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i</a:t>
              </a: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] = N then</a:t>
              </a:r>
              <a:endParaRPr sz="2000" b="0" i="0" u="none" dirty="0">
                <a:solidFill>
                  <a:schemeClr val="dk1"/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olas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    </a:t>
              </a:r>
              <a:r>
                <a:rPr lang="en-US" sz="2000" b="0" i="0" u="none" dirty="0" err="1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cont</a:t>
              </a: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:= </a:t>
              </a:r>
              <a:r>
                <a:rPr lang="en-US" sz="2000" b="0" i="0" u="none" dirty="0" err="1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cont</a:t>
              </a: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+ 1;</a:t>
              </a:r>
              <a:endParaRPr sz="2000" b="0" i="0" u="none" dirty="0">
                <a:solidFill>
                  <a:schemeClr val="dk1"/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800"/>
                <a:buFont typeface="Consolas"/>
                <a:buNone/>
              </a:pPr>
              <a:r>
                <a:rPr lang="en-US" sz="2000" b="0" i="0" u="none" dirty="0">
                  <a:solidFill>
                    <a:srgbClr val="FF0066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</a:t>
              </a:r>
              <a:r>
                <a:rPr lang="en-US" sz="2000" b="1" i="0" u="none" dirty="0">
                  <a:solidFill>
                    <a:schemeClr val="accent6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V(</a:t>
              </a:r>
              <a:r>
                <a:rPr lang="en-US" sz="2000" b="1" i="0" u="none" dirty="0" err="1">
                  <a:solidFill>
                    <a:schemeClr val="accent6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cont</a:t>
              </a:r>
              <a:r>
                <a:rPr lang="en-US" sz="2000" b="1" i="0" u="none" dirty="0">
                  <a:solidFill>
                    <a:schemeClr val="accent6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) </a:t>
              </a:r>
              <a:endParaRPr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olas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}</a:t>
              </a:r>
              <a:endParaRPr sz="2000" dirty="0">
                <a:latin typeface="Consolas" panose="020B0609020204030204" pitchFamily="49" charset="0"/>
              </a:endParaRPr>
            </a:p>
          </p:txBody>
        </p:sp>
        <p:sp>
          <p:nvSpPr>
            <p:cNvPr id="406" name="Google Shape;406;p12"/>
            <p:cNvSpPr txBox="1"/>
            <p:nvPr/>
          </p:nvSpPr>
          <p:spPr>
            <a:xfrm>
              <a:off x="8174037" y="3529012"/>
              <a:ext cx="3586165" cy="255450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olas"/>
                <a:buNone/>
              </a:pPr>
              <a:r>
                <a:rPr lang="en-US" sz="2000" b="0" i="0" u="none" dirty="0" err="1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Proceso</a:t>
              </a: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3:</a:t>
              </a:r>
              <a:endParaRPr sz="2000" b="0" i="0" u="none" dirty="0">
                <a:solidFill>
                  <a:schemeClr val="dk1"/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olas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{inf:=…; sup:= …;</a:t>
              </a:r>
              <a:endParaRPr sz="2000" b="0" i="0" u="none" dirty="0">
                <a:solidFill>
                  <a:schemeClr val="dk1"/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olas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</a:t>
              </a:r>
              <a:r>
                <a:rPr lang="en-US" sz="2000" b="1" i="0" u="none" dirty="0">
                  <a:solidFill>
                    <a:schemeClr val="accent6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P(</a:t>
              </a:r>
              <a:r>
                <a:rPr lang="en-US" sz="2000" b="1" i="0" u="none" dirty="0" err="1">
                  <a:solidFill>
                    <a:schemeClr val="accent6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cont</a:t>
              </a:r>
              <a:r>
                <a:rPr lang="en-US" sz="2000" b="1" i="0" u="none" dirty="0">
                  <a:solidFill>
                    <a:schemeClr val="accent6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)</a:t>
              </a:r>
              <a:endParaRPr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olas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for i:= inf to sup do</a:t>
              </a:r>
              <a:endParaRPr sz="2000" b="0" i="0" u="none" dirty="0">
                <a:solidFill>
                  <a:schemeClr val="dk1"/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olas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 if v[</a:t>
              </a:r>
              <a:r>
                <a:rPr lang="en-US" sz="2000" b="0" i="0" u="none" dirty="0" err="1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i</a:t>
              </a: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] = N then</a:t>
              </a:r>
              <a:endParaRPr sz="2000" b="0" i="0" u="none" dirty="0">
                <a:solidFill>
                  <a:schemeClr val="dk1"/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olas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    </a:t>
              </a:r>
              <a:r>
                <a:rPr lang="en-US" sz="2000" b="0" i="0" u="none" dirty="0" err="1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cont</a:t>
              </a: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:= </a:t>
              </a:r>
              <a:r>
                <a:rPr lang="en-US" sz="2000" b="0" i="0" u="none" dirty="0" err="1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cont</a:t>
              </a: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+ 1;</a:t>
              </a:r>
              <a:endParaRPr sz="2000" b="0" i="0" u="none" dirty="0">
                <a:solidFill>
                  <a:schemeClr val="dk1"/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800"/>
                <a:buFont typeface="Consolas"/>
                <a:buNone/>
              </a:pPr>
              <a:r>
                <a:rPr lang="en-US" sz="2000" b="0" i="0" u="none" dirty="0">
                  <a:solidFill>
                    <a:srgbClr val="FF0066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</a:t>
              </a:r>
              <a:r>
                <a:rPr lang="en-US" sz="2000" b="1" i="0" u="none" dirty="0">
                  <a:solidFill>
                    <a:schemeClr val="accent6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V(</a:t>
              </a:r>
              <a:r>
                <a:rPr lang="en-US" sz="2000" b="1" i="0" u="none" dirty="0" err="1">
                  <a:solidFill>
                    <a:schemeClr val="accent6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cont</a:t>
              </a:r>
              <a:r>
                <a:rPr lang="en-US" sz="2000" b="1" i="0" u="none" dirty="0">
                  <a:solidFill>
                    <a:schemeClr val="accent6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) </a:t>
              </a:r>
              <a:endParaRPr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olas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}</a:t>
              </a:r>
              <a:endParaRPr sz="20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6E645A18-9BCB-3F1C-560B-5377205E2784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 – 1-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3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13" name="Google Shape;413;p13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13"/>
          <p:cNvSpPr txBox="1"/>
          <p:nvPr/>
        </p:nvSpPr>
        <p:spPr>
          <a:xfrm>
            <a:off x="1146175" y="273050"/>
            <a:ext cx="93932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 CONCURRENTE - Características</a:t>
            </a:r>
            <a:endParaRPr/>
          </a:p>
        </p:txBody>
      </p:sp>
      <p:sp>
        <p:nvSpPr>
          <p:cNvPr id="415" name="Google Shape;415;p13"/>
          <p:cNvSpPr txBox="1"/>
          <p:nvPr/>
        </p:nvSpPr>
        <p:spPr>
          <a:xfrm>
            <a:off x="868362" y="1458912"/>
            <a:ext cx="2741612" cy="830262"/>
          </a:xfrm>
          <a:prstGeom prst="rect">
            <a:avLst/>
          </a:prstGeom>
          <a:solidFill>
            <a:srgbClr val="FFC000"/>
          </a:solidFill>
          <a:ln w="5715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 Secuencial</a:t>
            </a:r>
            <a:endParaRPr/>
          </a:p>
        </p:txBody>
      </p:sp>
      <p:sp>
        <p:nvSpPr>
          <p:cNvPr id="416" name="Google Shape;416;p13"/>
          <p:cNvSpPr txBox="1"/>
          <p:nvPr/>
        </p:nvSpPr>
        <p:spPr>
          <a:xfrm>
            <a:off x="4962525" y="1377950"/>
            <a:ext cx="2740025" cy="830262"/>
          </a:xfrm>
          <a:prstGeom prst="rect">
            <a:avLst/>
          </a:prstGeom>
          <a:solidFill>
            <a:srgbClr val="70AD47"/>
          </a:solidFill>
          <a:ln w="5715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 Concurrente</a:t>
            </a:r>
            <a:endParaRPr/>
          </a:p>
        </p:txBody>
      </p:sp>
      <p:sp>
        <p:nvSpPr>
          <p:cNvPr id="417" name="Google Shape;417;p13"/>
          <p:cNvSpPr txBox="1"/>
          <p:nvPr/>
        </p:nvSpPr>
        <p:spPr>
          <a:xfrm>
            <a:off x="8897937" y="1377950"/>
            <a:ext cx="2740025" cy="830262"/>
          </a:xfrm>
          <a:prstGeom prst="rect">
            <a:avLst/>
          </a:prstGeom>
          <a:solidFill>
            <a:srgbClr val="525252"/>
          </a:solidFill>
          <a:ln w="5715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 Paralelo</a:t>
            </a:r>
            <a:endParaRPr/>
          </a:p>
        </p:txBody>
      </p:sp>
      <p:pic>
        <p:nvPicPr>
          <p:cNvPr id="418" name="Google Shape;41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425" y="2538412"/>
            <a:ext cx="1908175" cy="2087562"/>
          </a:xfrm>
          <a:prstGeom prst="rect">
            <a:avLst/>
          </a:prstGeom>
          <a:noFill/>
          <a:ln w="190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419" name="Google Shape;419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35112" y="4810125"/>
            <a:ext cx="1574800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13"/>
          <p:cNvPicPr preferRelativeResize="0"/>
          <p:nvPr/>
        </p:nvPicPr>
        <p:blipFill rotWithShape="1">
          <a:blip r:embed="rId4">
            <a:alphaModFix/>
          </a:blip>
          <a:srcRect t="31033" b="20687"/>
          <a:stretch/>
        </p:blipFill>
        <p:spPr>
          <a:xfrm>
            <a:off x="5427662" y="3505200"/>
            <a:ext cx="1908175" cy="1008062"/>
          </a:xfrm>
          <a:prstGeom prst="rect">
            <a:avLst/>
          </a:prstGeom>
          <a:noFill/>
          <a:ln w="190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421" name="Google Shape;421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94350" y="4738687"/>
            <a:ext cx="1604962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13"/>
          <p:cNvPicPr preferRelativeResize="0"/>
          <p:nvPr/>
        </p:nvPicPr>
        <p:blipFill rotWithShape="1">
          <a:blip r:embed="rId4">
            <a:alphaModFix/>
          </a:blip>
          <a:srcRect b="66862"/>
          <a:stretch/>
        </p:blipFill>
        <p:spPr>
          <a:xfrm>
            <a:off x="5378450" y="2452687"/>
            <a:ext cx="1908175" cy="692150"/>
          </a:xfrm>
          <a:prstGeom prst="rect">
            <a:avLst/>
          </a:prstGeom>
          <a:noFill/>
          <a:ln w="190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423" name="Google Shape;423;p13"/>
          <p:cNvPicPr preferRelativeResize="0"/>
          <p:nvPr/>
        </p:nvPicPr>
        <p:blipFill rotWithShape="1">
          <a:blip r:embed="rId4">
            <a:alphaModFix/>
          </a:blip>
          <a:srcRect t="31033" b="20687"/>
          <a:stretch/>
        </p:blipFill>
        <p:spPr>
          <a:xfrm>
            <a:off x="9221787" y="3857625"/>
            <a:ext cx="1908175" cy="1008062"/>
          </a:xfrm>
          <a:prstGeom prst="rect">
            <a:avLst/>
          </a:prstGeom>
          <a:noFill/>
          <a:ln w="190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F568C949-85C7-A211-1B74-7B4A7616C7FA}"/>
              </a:ext>
            </a:extLst>
          </p:cNvPr>
          <p:cNvGrpSpPr/>
          <p:nvPr/>
        </p:nvGrpSpPr>
        <p:grpSpPr>
          <a:xfrm>
            <a:off x="9256712" y="2319337"/>
            <a:ext cx="2484438" cy="1376362"/>
            <a:chOff x="9256712" y="2319337"/>
            <a:chExt cx="2484438" cy="1376362"/>
          </a:xfrm>
        </p:grpSpPr>
        <p:pic>
          <p:nvPicPr>
            <p:cNvPr id="424" name="Google Shape;424;p13"/>
            <p:cNvPicPr preferRelativeResize="0"/>
            <p:nvPr/>
          </p:nvPicPr>
          <p:blipFill rotWithShape="1">
            <a:blip r:embed="rId4">
              <a:alphaModFix/>
            </a:blip>
            <a:srcRect b="66862"/>
            <a:stretch/>
          </p:blipFill>
          <p:spPr>
            <a:xfrm>
              <a:off x="9256712" y="2538412"/>
              <a:ext cx="1909762" cy="69215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  <p:pic>
          <p:nvPicPr>
            <p:cNvPr id="425" name="Google Shape;425;p1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366375" y="2319337"/>
              <a:ext cx="1374775" cy="137636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6" name="Google Shape;42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29862" y="4403725"/>
            <a:ext cx="1376362" cy="13747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50;p1">
            <a:extLst>
              <a:ext uri="{FF2B5EF4-FFF2-40B4-BE49-F238E27FC236}">
                <a16:creationId xmlns:a16="http://schemas.microsoft.com/office/drawing/2014/main" id="{4DF220DB-13CA-B0E8-C5C9-DF588AC07E58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 – 1-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4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33" name="Google Shape;433;p14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14"/>
          <p:cNvSpPr txBox="1"/>
          <p:nvPr/>
        </p:nvSpPr>
        <p:spPr>
          <a:xfrm>
            <a:off x="1146175" y="273050"/>
            <a:ext cx="93932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 CONCURRENTE - Características</a:t>
            </a:r>
            <a:endParaRPr/>
          </a:p>
        </p:txBody>
      </p:sp>
      <p:sp>
        <p:nvSpPr>
          <p:cNvPr id="435" name="Google Shape;435;p14"/>
          <p:cNvSpPr txBox="1"/>
          <p:nvPr/>
        </p:nvSpPr>
        <p:spPr>
          <a:xfrm>
            <a:off x="1774825" y="1287462"/>
            <a:ext cx="2740025" cy="830262"/>
          </a:xfrm>
          <a:prstGeom prst="rect">
            <a:avLst/>
          </a:prstGeom>
          <a:solidFill>
            <a:srgbClr val="70AD47"/>
          </a:solidFill>
          <a:ln w="5715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 Concurrente</a:t>
            </a:r>
            <a:endParaRPr/>
          </a:p>
        </p:txBody>
      </p:sp>
      <p:pic>
        <p:nvPicPr>
          <p:cNvPr id="436" name="Google Shape;436;p14"/>
          <p:cNvPicPr preferRelativeResize="0"/>
          <p:nvPr/>
        </p:nvPicPr>
        <p:blipFill rotWithShape="1">
          <a:blip r:embed="rId4">
            <a:alphaModFix/>
          </a:blip>
          <a:srcRect t="31033" b="20687"/>
          <a:stretch/>
        </p:blipFill>
        <p:spPr>
          <a:xfrm>
            <a:off x="2239962" y="3414712"/>
            <a:ext cx="1908175" cy="1008062"/>
          </a:xfrm>
          <a:prstGeom prst="rect">
            <a:avLst/>
          </a:prstGeom>
          <a:noFill/>
          <a:ln w="190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437" name="Google Shape;437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06650" y="4648200"/>
            <a:ext cx="1604962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14"/>
          <p:cNvPicPr preferRelativeResize="0"/>
          <p:nvPr/>
        </p:nvPicPr>
        <p:blipFill rotWithShape="1">
          <a:blip r:embed="rId4">
            <a:alphaModFix/>
          </a:blip>
          <a:srcRect b="66862"/>
          <a:stretch/>
        </p:blipFill>
        <p:spPr>
          <a:xfrm>
            <a:off x="2190750" y="2362200"/>
            <a:ext cx="1908175" cy="692150"/>
          </a:xfrm>
          <a:prstGeom prst="rect">
            <a:avLst/>
          </a:prstGeom>
          <a:noFill/>
          <a:ln w="190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40" name="Google Shape;440;p14"/>
          <p:cNvSpPr txBox="1"/>
          <p:nvPr/>
        </p:nvSpPr>
        <p:spPr>
          <a:xfrm>
            <a:off x="6032942" y="2350452"/>
            <a:ext cx="3518973" cy="64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3600"/>
              <a:buFont typeface="Calibri"/>
              <a:buNone/>
            </a:pPr>
            <a:r>
              <a:rPr lang="en-US" sz="3600" b="1" i="0" u="none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COMUNICACI</a:t>
            </a: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Ó</a:t>
            </a:r>
            <a:r>
              <a:rPr lang="en-US" sz="3600" b="1" i="0" u="none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43" name="Google Shape;443;p14"/>
          <p:cNvSpPr txBox="1"/>
          <p:nvPr/>
        </p:nvSpPr>
        <p:spPr>
          <a:xfrm>
            <a:off x="6033906" y="3809361"/>
            <a:ext cx="3918131" cy="64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3600"/>
              <a:buFont typeface="Calibri"/>
              <a:buNone/>
            </a:pP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SINCRONIZACIÓN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Abrir llave 1">
            <a:extLst>
              <a:ext uri="{FF2B5EF4-FFF2-40B4-BE49-F238E27FC236}">
                <a16:creationId xmlns:a16="http://schemas.microsoft.com/office/drawing/2014/main" id="{EEF11848-EEFA-8466-32B3-4AA54C54AA71}"/>
              </a:ext>
            </a:extLst>
          </p:cNvPr>
          <p:cNvSpPr/>
          <p:nvPr/>
        </p:nvSpPr>
        <p:spPr>
          <a:xfrm>
            <a:off x="5731033" y="2210752"/>
            <a:ext cx="223520" cy="2407920"/>
          </a:xfrm>
          <a:prstGeom prst="leftBrace">
            <a:avLst/>
          </a:prstGeom>
          <a:ln w="38100">
            <a:solidFill>
              <a:schemeClr val="tx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Google Shape;150;p1">
            <a:extLst>
              <a:ext uri="{FF2B5EF4-FFF2-40B4-BE49-F238E27FC236}">
                <a16:creationId xmlns:a16="http://schemas.microsoft.com/office/drawing/2014/main" id="{EDD0B84E-158B-C1DB-2D62-91E1A6C81E17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 – 1-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25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25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" grpId="0"/>
      <p:bldP spid="443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5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51" name="Google Shape;451;p15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15"/>
          <p:cNvSpPr txBox="1"/>
          <p:nvPr/>
        </p:nvSpPr>
        <p:spPr>
          <a:xfrm>
            <a:off x="1146175" y="273050"/>
            <a:ext cx="93265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 CONCURRENTE - Comunicación</a:t>
            </a:r>
            <a:endParaRPr/>
          </a:p>
        </p:txBody>
      </p:sp>
      <p:sp>
        <p:nvSpPr>
          <p:cNvPr id="453" name="Google Shape;453;p15"/>
          <p:cNvSpPr txBox="1"/>
          <p:nvPr/>
        </p:nvSpPr>
        <p:spPr>
          <a:xfrm>
            <a:off x="192087" y="1314450"/>
            <a:ext cx="2740025" cy="830262"/>
          </a:xfrm>
          <a:prstGeom prst="rect">
            <a:avLst/>
          </a:prstGeom>
          <a:solidFill>
            <a:srgbClr val="70AD47"/>
          </a:solidFill>
          <a:ln w="5715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 Concurrente</a:t>
            </a:r>
            <a:endParaRPr/>
          </a:p>
        </p:txBody>
      </p:sp>
      <p:pic>
        <p:nvPicPr>
          <p:cNvPr id="454" name="Google Shape;454;p15"/>
          <p:cNvPicPr preferRelativeResize="0"/>
          <p:nvPr/>
        </p:nvPicPr>
        <p:blipFill rotWithShape="1">
          <a:blip r:embed="rId4">
            <a:alphaModFix/>
          </a:blip>
          <a:srcRect t="31033" b="20687"/>
          <a:stretch/>
        </p:blipFill>
        <p:spPr>
          <a:xfrm>
            <a:off x="657225" y="3441700"/>
            <a:ext cx="1908175" cy="1008062"/>
          </a:xfrm>
          <a:prstGeom prst="rect">
            <a:avLst/>
          </a:prstGeom>
          <a:noFill/>
          <a:ln w="190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455" name="Google Shape;455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3912" y="4675187"/>
            <a:ext cx="1604962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15"/>
          <p:cNvPicPr preferRelativeResize="0"/>
          <p:nvPr/>
        </p:nvPicPr>
        <p:blipFill rotWithShape="1">
          <a:blip r:embed="rId4">
            <a:alphaModFix/>
          </a:blip>
          <a:srcRect b="66862"/>
          <a:stretch/>
        </p:blipFill>
        <p:spPr>
          <a:xfrm>
            <a:off x="608012" y="2389187"/>
            <a:ext cx="1908175" cy="692150"/>
          </a:xfrm>
          <a:prstGeom prst="rect">
            <a:avLst/>
          </a:prstGeom>
          <a:noFill/>
          <a:ln w="190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457" name="Google Shape;457;p15" descr="Imagen relacionad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04591" y="1117973"/>
            <a:ext cx="2963545" cy="1555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15"/>
          <p:cNvSpPr txBox="1"/>
          <p:nvPr/>
        </p:nvSpPr>
        <p:spPr>
          <a:xfrm>
            <a:off x="3724604" y="2643729"/>
            <a:ext cx="1619250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800"/>
              <a:buFont typeface="Calibri"/>
              <a:buNone/>
            </a:pPr>
            <a:r>
              <a:rPr lang="en-US" sz="2800" b="1" i="0" u="none" dirty="0" err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proceso</a:t>
            </a:r>
            <a:r>
              <a:rPr lang="en-US" sz="2800" b="1" i="0" u="none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dirty="0"/>
          </a:p>
        </p:txBody>
      </p:sp>
      <p:sp>
        <p:nvSpPr>
          <p:cNvPr id="459" name="Google Shape;459;p15"/>
          <p:cNvSpPr txBox="1"/>
          <p:nvPr/>
        </p:nvSpPr>
        <p:spPr>
          <a:xfrm>
            <a:off x="5449263" y="2643728"/>
            <a:ext cx="1619250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alibri"/>
              <a:buNone/>
            </a:pPr>
            <a:r>
              <a:rPr lang="en-US" sz="2800" b="1" i="0" u="none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proceso</a:t>
            </a:r>
            <a:r>
              <a:rPr lang="en-US" sz="2800" b="1" i="0" u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 dirty="0"/>
          </a:p>
        </p:txBody>
      </p:sp>
      <p:pic>
        <p:nvPicPr>
          <p:cNvPr id="460" name="Google Shape;460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19000" y="3540547"/>
            <a:ext cx="1287462" cy="12874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03;p12">
            <a:extLst>
              <a:ext uri="{FF2B5EF4-FFF2-40B4-BE49-F238E27FC236}">
                <a16:creationId xmlns:a16="http://schemas.microsoft.com/office/drawing/2014/main" id="{C11B3B16-A602-E367-C6D5-B007AC33941A}"/>
              </a:ext>
            </a:extLst>
          </p:cNvPr>
          <p:cNvSpPr txBox="1"/>
          <p:nvPr/>
        </p:nvSpPr>
        <p:spPr>
          <a:xfrm>
            <a:off x="4018278" y="4648492"/>
            <a:ext cx="31654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Calibri"/>
              <a:buNone/>
            </a:pPr>
            <a:r>
              <a:rPr lang="en-US" sz="32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COMUNICACION</a:t>
            </a:r>
            <a:endParaRPr sz="3200" b="1" dirty="0">
              <a:solidFill>
                <a:srgbClr val="33CCCC"/>
              </a:solidFill>
              <a:latin typeface="Aptos Narrow" panose="020B0004020202020204" pitchFamily="34" charset="0"/>
              <a:cs typeface="Calibri"/>
            </a:endParaRPr>
          </a:p>
        </p:txBody>
      </p:sp>
      <p:sp>
        <p:nvSpPr>
          <p:cNvPr id="3" name="Google Shape;440;p14">
            <a:extLst>
              <a:ext uri="{FF2B5EF4-FFF2-40B4-BE49-F238E27FC236}">
                <a16:creationId xmlns:a16="http://schemas.microsoft.com/office/drawing/2014/main" id="{0BA96457-A78B-2168-6C4A-A84954F6723D}"/>
              </a:ext>
            </a:extLst>
          </p:cNvPr>
          <p:cNvSpPr txBox="1"/>
          <p:nvPr/>
        </p:nvSpPr>
        <p:spPr>
          <a:xfrm>
            <a:off x="6878953" y="3627721"/>
            <a:ext cx="3147541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3600"/>
              <a:buFont typeface="Calibri"/>
              <a:buNone/>
            </a:pPr>
            <a:r>
              <a:rPr lang="en-US" sz="3600" b="1" i="0" u="none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PASAJE DE MENSAJES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Google Shape;443;p14">
            <a:extLst>
              <a:ext uri="{FF2B5EF4-FFF2-40B4-BE49-F238E27FC236}">
                <a16:creationId xmlns:a16="http://schemas.microsoft.com/office/drawing/2014/main" id="{57ADB687-6A81-FEB0-C46E-D36F1B128640}"/>
              </a:ext>
            </a:extLst>
          </p:cNvPr>
          <p:cNvSpPr txBox="1"/>
          <p:nvPr/>
        </p:nvSpPr>
        <p:spPr>
          <a:xfrm>
            <a:off x="6878953" y="5053632"/>
            <a:ext cx="350456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3600"/>
              <a:buFont typeface="Calibri"/>
              <a:buNone/>
            </a:pP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MEMORIA COMPARTIDA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CE52B909-BD93-4241-9864-70C3BB050E07}"/>
              </a:ext>
            </a:extLst>
          </p:cNvPr>
          <p:cNvSpPr/>
          <p:nvPr/>
        </p:nvSpPr>
        <p:spPr>
          <a:xfrm>
            <a:off x="7071993" y="3736899"/>
            <a:ext cx="223520" cy="2407920"/>
          </a:xfrm>
          <a:prstGeom prst="leftBrace">
            <a:avLst/>
          </a:prstGeom>
          <a:ln w="38100">
            <a:solidFill>
              <a:schemeClr val="tx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Google Shape;150;p1">
            <a:extLst>
              <a:ext uri="{FF2B5EF4-FFF2-40B4-BE49-F238E27FC236}">
                <a16:creationId xmlns:a16="http://schemas.microsoft.com/office/drawing/2014/main" id="{9827C49D-ACD6-4DCA-9867-24F59700186C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 – 1-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6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69" name="Google Shape;469;p16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16"/>
          <p:cNvSpPr txBox="1"/>
          <p:nvPr/>
        </p:nvSpPr>
        <p:spPr>
          <a:xfrm>
            <a:off x="1146175" y="273050"/>
            <a:ext cx="93265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 CONCURRENTE - Comunicación</a:t>
            </a:r>
            <a:endParaRPr/>
          </a:p>
        </p:txBody>
      </p:sp>
      <p:sp>
        <p:nvSpPr>
          <p:cNvPr id="471" name="Google Shape;471;p16"/>
          <p:cNvSpPr txBox="1"/>
          <p:nvPr/>
        </p:nvSpPr>
        <p:spPr>
          <a:xfrm>
            <a:off x="192087" y="1314450"/>
            <a:ext cx="2740025" cy="830262"/>
          </a:xfrm>
          <a:prstGeom prst="rect">
            <a:avLst/>
          </a:prstGeom>
          <a:solidFill>
            <a:srgbClr val="70AD47"/>
          </a:solidFill>
          <a:ln w="5715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 Concurrente</a:t>
            </a:r>
            <a:endParaRPr/>
          </a:p>
        </p:txBody>
      </p:sp>
      <p:pic>
        <p:nvPicPr>
          <p:cNvPr id="472" name="Google Shape;472;p16"/>
          <p:cNvPicPr preferRelativeResize="0"/>
          <p:nvPr/>
        </p:nvPicPr>
        <p:blipFill rotWithShape="1">
          <a:blip r:embed="rId4">
            <a:alphaModFix/>
          </a:blip>
          <a:srcRect t="31033" b="20687"/>
          <a:stretch/>
        </p:blipFill>
        <p:spPr>
          <a:xfrm>
            <a:off x="657225" y="3441700"/>
            <a:ext cx="1908175" cy="1008062"/>
          </a:xfrm>
          <a:prstGeom prst="rect">
            <a:avLst/>
          </a:prstGeom>
          <a:noFill/>
          <a:ln w="190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473" name="Google Shape;473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3912" y="4675187"/>
            <a:ext cx="1604962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16"/>
          <p:cNvPicPr preferRelativeResize="0"/>
          <p:nvPr/>
        </p:nvPicPr>
        <p:blipFill rotWithShape="1">
          <a:blip r:embed="rId4">
            <a:alphaModFix/>
          </a:blip>
          <a:srcRect b="66862"/>
          <a:stretch/>
        </p:blipFill>
        <p:spPr>
          <a:xfrm>
            <a:off x="608012" y="2389187"/>
            <a:ext cx="1908175" cy="692150"/>
          </a:xfrm>
          <a:prstGeom prst="rect">
            <a:avLst/>
          </a:prstGeom>
          <a:noFill/>
          <a:ln w="190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76" name="Google Shape;476;p16"/>
          <p:cNvSpPr txBox="1"/>
          <p:nvPr/>
        </p:nvSpPr>
        <p:spPr>
          <a:xfrm>
            <a:off x="5246688" y="2714183"/>
            <a:ext cx="6769100" cy="302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0975" marR="0" lvl="0" indent="-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00"/>
              <a:buFont typeface="Arial"/>
              <a:buChar char="•"/>
            </a:pP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necesario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establecer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un canal (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lógico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físico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para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transmitir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información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entre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procesos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0975" marR="0" lvl="0" indent="-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endParaRPr sz="22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0975" marR="0" lvl="0" indent="-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00"/>
              <a:buFont typeface="Arial"/>
              <a:buChar char="•"/>
            </a:pP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También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lenguaje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debe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proveer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protocolo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adecuado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0975" marR="0" lvl="0" indent="-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endParaRPr sz="22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0975" marR="0" lvl="0" indent="-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00"/>
              <a:buFont typeface="Arial"/>
              <a:buChar char="•"/>
            </a:pP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que la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comunicación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sea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efectiva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procesos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deben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“saber”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cuándo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tienen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mensajes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 leer y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deben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transmitir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mensajes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477" name="Google Shape;477;p16"/>
          <p:cNvSpPr txBox="1"/>
          <p:nvPr/>
        </p:nvSpPr>
        <p:spPr>
          <a:xfrm>
            <a:off x="3761740" y="3467482"/>
            <a:ext cx="148494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onsolas"/>
              <a:buNone/>
            </a:pPr>
            <a:r>
              <a:rPr lang="en-US" sz="2000" b="0" i="0" u="none" dirty="0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Origen</a:t>
            </a:r>
            <a:endParaRPr sz="2000" b="0" i="0" u="none" dirty="0">
              <a:solidFill>
                <a:srgbClr val="FF006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onsolas"/>
              <a:buNone/>
            </a:pPr>
            <a:r>
              <a:rPr lang="en-US" sz="2000" b="0" i="0" u="none" dirty="0" err="1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Destino</a:t>
            </a:r>
            <a:endParaRPr sz="2000" b="0" i="0" u="none" dirty="0">
              <a:solidFill>
                <a:srgbClr val="FF006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onsolas"/>
              <a:buNone/>
            </a:pPr>
            <a:r>
              <a:rPr lang="en-US" sz="2000" b="0" i="0" u="none" dirty="0" err="1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Contenido</a:t>
            </a:r>
            <a:endParaRPr sz="2000" dirty="0"/>
          </a:p>
        </p:txBody>
      </p:sp>
      <p:sp>
        <p:nvSpPr>
          <p:cNvPr id="478" name="Google Shape;478;p16"/>
          <p:cNvSpPr txBox="1"/>
          <p:nvPr/>
        </p:nvSpPr>
        <p:spPr>
          <a:xfrm rot="-5400000">
            <a:off x="2153603" y="3713544"/>
            <a:ext cx="2801937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lang="en-US"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Forma de un mensaje</a:t>
            </a:r>
            <a:endParaRPr/>
          </a:p>
        </p:txBody>
      </p:sp>
      <p:sp>
        <p:nvSpPr>
          <p:cNvPr id="479" name="Google Shape;479;p16"/>
          <p:cNvSpPr txBox="1"/>
          <p:nvPr/>
        </p:nvSpPr>
        <p:spPr>
          <a:xfrm rot="-480000">
            <a:off x="9788525" y="1295400"/>
            <a:ext cx="2197100" cy="9540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27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C32"/>
              </a:buClr>
              <a:buSzPts val="2800"/>
              <a:buFont typeface="Calibri"/>
              <a:buNone/>
            </a:pPr>
            <a:r>
              <a:rPr lang="en-US" sz="2800" b="1" i="0" u="none">
                <a:solidFill>
                  <a:srgbClr val="101C32"/>
                </a:solidFill>
                <a:latin typeface="Calibri"/>
                <a:ea typeface="Calibri"/>
                <a:cs typeface="Calibri"/>
                <a:sym typeface="Calibri"/>
              </a:rPr>
              <a:t>ENVIAR </a:t>
            </a: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C32"/>
              </a:buClr>
              <a:buSzPts val="2800"/>
              <a:buFont typeface="Calibri"/>
              <a:buNone/>
            </a:pPr>
            <a:r>
              <a:rPr lang="en-US" sz="2800" b="1" i="0" u="none">
                <a:solidFill>
                  <a:srgbClr val="101C32"/>
                </a:solidFill>
                <a:latin typeface="Calibri"/>
                <a:ea typeface="Calibri"/>
                <a:cs typeface="Calibri"/>
                <a:sym typeface="Calibri"/>
              </a:rPr>
              <a:t>RECIBIR</a:t>
            </a:r>
            <a:endParaRPr/>
          </a:p>
        </p:txBody>
      </p:sp>
      <p:sp>
        <p:nvSpPr>
          <p:cNvPr id="2" name="Google Shape;440;p14">
            <a:extLst>
              <a:ext uri="{FF2B5EF4-FFF2-40B4-BE49-F238E27FC236}">
                <a16:creationId xmlns:a16="http://schemas.microsoft.com/office/drawing/2014/main" id="{0250C401-8405-5663-3439-4081604BDCC6}"/>
              </a:ext>
            </a:extLst>
          </p:cNvPr>
          <p:cNvSpPr txBox="1"/>
          <p:nvPr/>
        </p:nvSpPr>
        <p:spPr>
          <a:xfrm>
            <a:off x="3702843" y="1537514"/>
            <a:ext cx="561405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3600"/>
              <a:buFont typeface="Calibri"/>
              <a:buNone/>
            </a:pPr>
            <a:r>
              <a:rPr lang="en-US" sz="3600" b="1" i="0" u="none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PASAJE DE MENSAJES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Google Shape;150;p1">
            <a:extLst>
              <a:ext uri="{FF2B5EF4-FFF2-40B4-BE49-F238E27FC236}">
                <a16:creationId xmlns:a16="http://schemas.microsoft.com/office/drawing/2014/main" id="{282144A7-CAFC-08CF-8565-2611889356E7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 – 1-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7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86" name="Google Shape;486;p17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17"/>
          <p:cNvSpPr txBox="1"/>
          <p:nvPr/>
        </p:nvSpPr>
        <p:spPr>
          <a:xfrm>
            <a:off x="1146175" y="273050"/>
            <a:ext cx="93265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 CONCURRENTE - Comunicación</a:t>
            </a:r>
            <a:endParaRPr/>
          </a:p>
        </p:txBody>
      </p:sp>
      <p:sp>
        <p:nvSpPr>
          <p:cNvPr id="488" name="Google Shape;488;p17"/>
          <p:cNvSpPr txBox="1"/>
          <p:nvPr/>
        </p:nvSpPr>
        <p:spPr>
          <a:xfrm>
            <a:off x="192087" y="1314450"/>
            <a:ext cx="2740025" cy="830262"/>
          </a:xfrm>
          <a:prstGeom prst="rect">
            <a:avLst/>
          </a:prstGeom>
          <a:solidFill>
            <a:srgbClr val="70AD47"/>
          </a:solidFill>
          <a:ln w="5715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 Concurrente</a:t>
            </a:r>
            <a:endParaRPr/>
          </a:p>
        </p:txBody>
      </p:sp>
      <p:pic>
        <p:nvPicPr>
          <p:cNvPr id="489" name="Google Shape;489;p17"/>
          <p:cNvPicPr preferRelativeResize="0"/>
          <p:nvPr/>
        </p:nvPicPr>
        <p:blipFill rotWithShape="1">
          <a:blip r:embed="rId4">
            <a:alphaModFix/>
          </a:blip>
          <a:srcRect t="31033" b="20687"/>
          <a:stretch/>
        </p:blipFill>
        <p:spPr>
          <a:xfrm>
            <a:off x="623887" y="3286125"/>
            <a:ext cx="1908175" cy="1008062"/>
          </a:xfrm>
          <a:prstGeom prst="rect">
            <a:avLst/>
          </a:prstGeom>
          <a:noFill/>
          <a:ln w="190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490" name="Google Shape;490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0575" y="4519612"/>
            <a:ext cx="1604962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17"/>
          <p:cNvPicPr preferRelativeResize="0"/>
          <p:nvPr/>
        </p:nvPicPr>
        <p:blipFill rotWithShape="1">
          <a:blip r:embed="rId4">
            <a:alphaModFix/>
          </a:blip>
          <a:srcRect b="66862"/>
          <a:stretch/>
        </p:blipFill>
        <p:spPr>
          <a:xfrm>
            <a:off x="608012" y="2389187"/>
            <a:ext cx="1908175" cy="692150"/>
          </a:xfrm>
          <a:prstGeom prst="rect">
            <a:avLst/>
          </a:prstGeom>
          <a:noFill/>
          <a:ln w="190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93" name="Google Shape;493;p17"/>
          <p:cNvSpPr txBox="1"/>
          <p:nvPr/>
        </p:nvSpPr>
        <p:spPr>
          <a:xfrm>
            <a:off x="5159375" y="2568892"/>
            <a:ext cx="6769100" cy="3789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0975" marR="0" lvl="0" indent="-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00"/>
              <a:buFont typeface="Arial"/>
              <a:buChar char="•"/>
            </a:pP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procesos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intercambian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información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memoria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compartida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actúan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coordinadamente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residentes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ella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/>
          </a:p>
          <a:p>
            <a:pPr marL="180975" marR="0" lvl="0" indent="-1682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00"/>
              <a:buFont typeface="Arial"/>
              <a:buNone/>
            </a:pPr>
            <a:endParaRPr sz="22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0975" marR="0" lvl="0" indent="-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00"/>
              <a:buFont typeface="Arial"/>
              <a:buChar char="•"/>
            </a:pP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Lógicamente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pueden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operar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simultáneamente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memoria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compartida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lo que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obliga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bloquear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liberar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acceso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la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memoria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180975" marR="0" lvl="0" indent="-1682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00"/>
              <a:buFont typeface="Arial"/>
              <a:buNone/>
            </a:pPr>
            <a:endParaRPr sz="22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0975" marR="0" lvl="0" indent="-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00"/>
              <a:buFont typeface="Arial"/>
              <a:buChar char="•"/>
            </a:pP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solución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elemental es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variable de control que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habilite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 no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acceso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un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proceso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la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memoria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compartida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494" name="Google Shape;494;p17"/>
          <p:cNvSpPr txBox="1"/>
          <p:nvPr/>
        </p:nvSpPr>
        <p:spPr>
          <a:xfrm>
            <a:off x="3133725" y="3176587"/>
            <a:ext cx="1666875" cy="76993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lang="en-US"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Recurso </a:t>
            </a: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lang="en-US"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Compartido</a:t>
            </a:r>
            <a:endParaRPr/>
          </a:p>
        </p:txBody>
      </p:sp>
      <p:sp>
        <p:nvSpPr>
          <p:cNvPr id="495" name="Google Shape;495;p17"/>
          <p:cNvSpPr txBox="1"/>
          <p:nvPr/>
        </p:nvSpPr>
        <p:spPr>
          <a:xfrm>
            <a:off x="3179762" y="4394200"/>
            <a:ext cx="1498600" cy="43021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lang="en-US"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LIBRE?</a:t>
            </a:r>
            <a:endParaRPr/>
          </a:p>
        </p:txBody>
      </p:sp>
      <p:cxnSp>
        <p:nvCxnSpPr>
          <p:cNvPr id="496" name="Google Shape;496;p17"/>
          <p:cNvCxnSpPr/>
          <p:nvPr/>
        </p:nvCxnSpPr>
        <p:spPr>
          <a:xfrm flipH="1">
            <a:off x="3254375" y="4824412"/>
            <a:ext cx="288925" cy="441325"/>
          </a:xfrm>
          <a:prstGeom prst="straightConnector1">
            <a:avLst/>
          </a:prstGeom>
          <a:noFill/>
          <a:ln w="57150" cap="flat" cmpd="sng">
            <a:solidFill>
              <a:srgbClr val="70AD47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97" name="Google Shape;497;p17"/>
          <p:cNvSpPr txBox="1"/>
          <p:nvPr/>
        </p:nvSpPr>
        <p:spPr>
          <a:xfrm>
            <a:off x="2932112" y="4783137"/>
            <a:ext cx="45085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498" name="Google Shape;498;p17"/>
          <p:cNvSpPr txBox="1"/>
          <p:nvPr/>
        </p:nvSpPr>
        <p:spPr>
          <a:xfrm>
            <a:off x="3035300" y="5307012"/>
            <a:ext cx="1235075" cy="110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lang="en-US"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Bloqueo</a:t>
            </a: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lang="en-US"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lang="en-US"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Libero</a:t>
            </a:r>
            <a:endParaRPr/>
          </a:p>
        </p:txBody>
      </p:sp>
      <p:sp>
        <p:nvSpPr>
          <p:cNvPr id="499" name="Google Shape;499;p17"/>
          <p:cNvSpPr txBox="1"/>
          <p:nvPr/>
        </p:nvSpPr>
        <p:spPr>
          <a:xfrm>
            <a:off x="4306887" y="4837112"/>
            <a:ext cx="604837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cxnSp>
        <p:nvCxnSpPr>
          <p:cNvPr id="500" name="Google Shape;500;p17"/>
          <p:cNvCxnSpPr/>
          <p:nvPr/>
        </p:nvCxnSpPr>
        <p:spPr>
          <a:xfrm>
            <a:off x="4306887" y="4838700"/>
            <a:ext cx="0" cy="523875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01" name="Google Shape;501;p17"/>
          <p:cNvCxnSpPr/>
          <p:nvPr/>
        </p:nvCxnSpPr>
        <p:spPr>
          <a:xfrm rot="10800000">
            <a:off x="4306887" y="5359400"/>
            <a:ext cx="700087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02" name="Google Shape;502;p17"/>
          <p:cNvCxnSpPr/>
          <p:nvPr/>
        </p:nvCxnSpPr>
        <p:spPr>
          <a:xfrm>
            <a:off x="4973637" y="4519612"/>
            <a:ext cx="0" cy="841375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03" name="Google Shape;503;p17"/>
          <p:cNvCxnSpPr/>
          <p:nvPr/>
        </p:nvCxnSpPr>
        <p:spPr>
          <a:xfrm rot="10800000">
            <a:off x="4400550" y="4546600"/>
            <a:ext cx="604837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04" name="Google Shape;504;p17"/>
          <p:cNvSpPr txBox="1"/>
          <p:nvPr/>
        </p:nvSpPr>
        <p:spPr>
          <a:xfrm rot="-960000">
            <a:off x="9342730" y="1219451"/>
            <a:ext cx="2575579" cy="9540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27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C32"/>
              </a:buClr>
              <a:buSzPts val="2800"/>
              <a:buFont typeface="Calibri"/>
              <a:buNone/>
            </a:pPr>
            <a:r>
              <a:rPr lang="en-US" sz="2800" b="1" i="0" u="none" dirty="0">
                <a:solidFill>
                  <a:srgbClr val="101C32"/>
                </a:solidFill>
                <a:latin typeface="Calibri"/>
                <a:ea typeface="Calibri"/>
                <a:cs typeface="Calibri"/>
                <a:sym typeface="Calibri"/>
              </a:rPr>
              <a:t>BLOQUEAR</a:t>
            </a:r>
            <a:endParaRPr sz="18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C32"/>
              </a:buClr>
              <a:buSzPts val="2800"/>
              <a:buFont typeface="Calibri"/>
              <a:buNone/>
            </a:pPr>
            <a:r>
              <a:rPr lang="en-US" sz="2800" b="1" i="0" u="none" dirty="0">
                <a:solidFill>
                  <a:srgbClr val="101C32"/>
                </a:solidFill>
                <a:latin typeface="Calibri"/>
                <a:ea typeface="Calibri"/>
                <a:cs typeface="Calibri"/>
                <a:sym typeface="Calibri"/>
              </a:rPr>
              <a:t>DESBLOQUEAR</a:t>
            </a:r>
            <a:endParaRPr dirty="0"/>
          </a:p>
        </p:txBody>
      </p:sp>
      <p:sp>
        <p:nvSpPr>
          <p:cNvPr id="2" name="Google Shape;440;p14">
            <a:extLst>
              <a:ext uri="{FF2B5EF4-FFF2-40B4-BE49-F238E27FC236}">
                <a16:creationId xmlns:a16="http://schemas.microsoft.com/office/drawing/2014/main" id="{2D412528-48C9-F14A-888F-934934BDABE4}"/>
              </a:ext>
            </a:extLst>
          </p:cNvPr>
          <p:cNvSpPr txBox="1"/>
          <p:nvPr/>
        </p:nvSpPr>
        <p:spPr>
          <a:xfrm>
            <a:off x="3652837" y="1531391"/>
            <a:ext cx="535908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3600"/>
              <a:buFont typeface="Calibri"/>
              <a:buNone/>
            </a:pPr>
            <a:r>
              <a:rPr lang="en-US" sz="3600" b="1" i="0" u="none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MEMORIA COMPARTIDA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Google Shape;403;p12">
            <a:extLst>
              <a:ext uri="{FF2B5EF4-FFF2-40B4-BE49-F238E27FC236}">
                <a16:creationId xmlns:a16="http://schemas.microsoft.com/office/drawing/2014/main" id="{9C16091B-F31B-0B5B-6519-FB559D2999B4}"/>
              </a:ext>
            </a:extLst>
          </p:cNvPr>
          <p:cNvSpPr txBox="1"/>
          <p:nvPr/>
        </p:nvSpPr>
        <p:spPr>
          <a:xfrm>
            <a:off x="7666673" y="6238607"/>
            <a:ext cx="442214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Calibri"/>
              <a:buNone/>
            </a:pPr>
            <a:r>
              <a:rPr lang="en-US" sz="32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Cómo</a:t>
            </a:r>
            <a:r>
              <a:rPr lang="en-US" sz="32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</a:t>
            </a:r>
            <a:r>
              <a:rPr lang="en-US" sz="32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utilizamos</a:t>
            </a:r>
            <a:r>
              <a:rPr lang="en-US" sz="32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CMRE?</a:t>
            </a:r>
            <a:endParaRPr sz="3200" b="1" dirty="0">
              <a:solidFill>
                <a:srgbClr val="33CCCC"/>
              </a:solidFill>
              <a:latin typeface="Aptos Narrow" panose="020B0004020202020204" pitchFamily="34" charset="0"/>
              <a:cs typeface="Calibri"/>
            </a:endParaRPr>
          </a:p>
        </p:txBody>
      </p:sp>
      <p:sp>
        <p:nvSpPr>
          <p:cNvPr id="4" name="Google Shape;150;p1">
            <a:extLst>
              <a:ext uri="{FF2B5EF4-FFF2-40B4-BE49-F238E27FC236}">
                <a16:creationId xmlns:a16="http://schemas.microsoft.com/office/drawing/2014/main" id="{2DE5DD1E-91C2-4EAD-FCD7-2498F0B6646E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 – 1-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58" name="Google Shape;158;p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"/>
          <p:cNvSpPr txBox="1"/>
          <p:nvPr/>
        </p:nvSpPr>
        <p:spPr>
          <a:xfrm>
            <a:off x="1146175" y="273050"/>
            <a:ext cx="19875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pic>
        <p:nvPicPr>
          <p:cNvPr id="160" name="Google Shape;160;p2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25212" y="249237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"/>
          <p:cNvSpPr txBox="1"/>
          <p:nvPr/>
        </p:nvSpPr>
        <p:spPr>
          <a:xfrm>
            <a:off x="1025525" y="1838325"/>
            <a:ext cx="57531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Evolución de Arquitecturas</a:t>
            </a:r>
            <a:endParaRPr/>
          </a:p>
        </p:txBody>
      </p:sp>
      <p:sp>
        <p:nvSpPr>
          <p:cNvPr id="162" name="Google Shape;162;p2"/>
          <p:cNvSpPr txBox="1"/>
          <p:nvPr/>
        </p:nvSpPr>
        <p:spPr>
          <a:xfrm>
            <a:off x="1025525" y="3008312"/>
            <a:ext cx="58848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Conceptos de Concurrencia</a:t>
            </a:r>
            <a:endParaRPr/>
          </a:p>
        </p:txBody>
      </p:sp>
      <p:sp>
        <p:nvSpPr>
          <p:cNvPr id="163" name="Google Shape;163;p2"/>
          <p:cNvSpPr txBox="1"/>
          <p:nvPr/>
        </p:nvSpPr>
        <p:spPr>
          <a:xfrm>
            <a:off x="1025525" y="4194175"/>
            <a:ext cx="2081212" cy="70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Ejemplos</a:t>
            </a:r>
            <a:endParaRPr/>
          </a:p>
        </p:txBody>
      </p:sp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FB9E19D6-71A4-02B2-8D8C-DA64398E68E8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 – 1-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1" name="Google Shape;171;p3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"/>
          <p:cNvSpPr txBox="1"/>
          <p:nvPr/>
        </p:nvSpPr>
        <p:spPr>
          <a:xfrm>
            <a:off x="1146175" y="273050"/>
            <a:ext cx="495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NUESTRA VIDA – Hoy…</a:t>
            </a:r>
            <a:endParaRPr/>
          </a:p>
        </p:txBody>
      </p:sp>
      <p:sp>
        <p:nvSpPr>
          <p:cNvPr id="173" name="Google Shape;173;p3"/>
          <p:cNvSpPr txBox="1"/>
          <p:nvPr/>
        </p:nvSpPr>
        <p:spPr>
          <a:xfrm>
            <a:off x="623094" y="3113087"/>
            <a:ext cx="3471862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Calibri"/>
              <a:buNone/>
            </a:pPr>
            <a:r>
              <a:rPr lang="en-US" sz="3200" b="1" i="0" u="none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NAVEGADORES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8" name="Google Shape;178;p3"/>
          <p:cNvSpPr txBox="1"/>
          <p:nvPr/>
        </p:nvSpPr>
        <p:spPr>
          <a:xfrm>
            <a:off x="7167158" y="1916131"/>
            <a:ext cx="2862262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3200"/>
              <a:buFont typeface="Calibri"/>
              <a:buNone/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Calibri"/>
                <a:cs typeface="Calibri"/>
                <a:sym typeface="Calibri"/>
              </a:rPr>
              <a:t>SISTEMAS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3200"/>
              <a:buFont typeface="Calibri"/>
              <a:buNone/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Calibri"/>
                <a:cs typeface="Calibri"/>
                <a:sym typeface="Calibri"/>
              </a:rPr>
              <a:t>OPERATIVOS</a:t>
            </a:r>
            <a:endParaRPr sz="3200" b="1" dirty="0">
              <a:solidFill>
                <a:schemeClr val="tx2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82" name="Google Shape;182;p3"/>
          <p:cNvSpPr txBox="1"/>
          <p:nvPr/>
        </p:nvSpPr>
        <p:spPr>
          <a:xfrm rot="20930134">
            <a:off x="7488603" y="4200430"/>
            <a:ext cx="4081045" cy="172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3000"/>
              <a:buFont typeface="Calibri"/>
              <a:buNone/>
            </a:pP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Qué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características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   </a:t>
            </a: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comunes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hay </a:t>
            </a: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en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estos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ejemplos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?</a:t>
            </a:r>
            <a:endParaRPr sz="3600" dirty="0">
              <a:latin typeface="Aptos Narrow" panose="020B0004020202020204" pitchFamily="34" charset="0"/>
            </a:endParaRPr>
          </a:p>
        </p:txBody>
      </p:sp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E8D47E01-D1B6-781E-86FB-AD068C3DC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605" y="1113369"/>
            <a:ext cx="2143125" cy="2143125"/>
          </a:xfrm>
          <a:prstGeom prst="rect">
            <a:avLst/>
          </a:prstGeom>
        </p:spPr>
      </p:pic>
      <p:pic>
        <p:nvPicPr>
          <p:cNvPr id="5" name="Imagen 4" descr="Un dibujo de una cara feliz&#10;&#10;Descripción generada automáticamente con confianza media">
            <a:extLst>
              <a:ext uri="{FF2B5EF4-FFF2-40B4-BE49-F238E27FC236}">
                <a16:creationId xmlns:a16="http://schemas.microsoft.com/office/drawing/2014/main" id="{02F75069-3E10-8936-AE4D-D7E4236A8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4171" y="1286076"/>
            <a:ext cx="2143125" cy="2143125"/>
          </a:xfrm>
          <a:prstGeom prst="rect">
            <a:avLst/>
          </a:prstGeom>
        </p:spPr>
      </p:pic>
      <p:sp>
        <p:nvSpPr>
          <p:cNvPr id="6" name="Google Shape;178;p3">
            <a:extLst>
              <a:ext uri="{FF2B5EF4-FFF2-40B4-BE49-F238E27FC236}">
                <a16:creationId xmlns:a16="http://schemas.microsoft.com/office/drawing/2014/main" id="{1CB7E9E1-81F8-4E8E-908C-B821E2FBB2B2}"/>
              </a:ext>
            </a:extLst>
          </p:cNvPr>
          <p:cNvSpPr txBox="1"/>
          <p:nvPr/>
        </p:nvSpPr>
        <p:spPr>
          <a:xfrm>
            <a:off x="284647" y="5061724"/>
            <a:ext cx="2862262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3200"/>
              <a:buFont typeface="Calibri"/>
              <a:buNone/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Calibri"/>
                <a:cs typeface="Calibri"/>
                <a:sym typeface="Calibri"/>
              </a:rPr>
              <a:t>CUENTAS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3200"/>
              <a:buFont typeface="Calibri"/>
              <a:buNone/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Calibri"/>
                <a:cs typeface="Calibri"/>
                <a:sym typeface="Calibri"/>
              </a:rPr>
              <a:t>BANCARIAS</a:t>
            </a:r>
            <a:endParaRPr sz="3200" b="1" dirty="0">
              <a:solidFill>
                <a:schemeClr val="tx2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6D6F2723-547B-6995-5A35-CD519691E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3344" y="4332287"/>
            <a:ext cx="2143125" cy="2143125"/>
          </a:xfrm>
          <a:prstGeom prst="rect">
            <a:avLst/>
          </a:prstGeom>
        </p:spPr>
      </p:pic>
      <p:sp>
        <p:nvSpPr>
          <p:cNvPr id="9" name="Google Shape;178;p3">
            <a:extLst>
              <a:ext uri="{FF2B5EF4-FFF2-40B4-BE49-F238E27FC236}">
                <a16:creationId xmlns:a16="http://schemas.microsoft.com/office/drawing/2014/main" id="{E79D3368-2622-CEA0-BE2D-1186477524F1}"/>
              </a:ext>
            </a:extLst>
          </p:cNvPr>
          <p:cNvSpPr txBox="1"/>
          <p:nvPr/>
        </p:nvSpPr>
        <p:spPr>
          <a:xfrm>
            <a:off x="4349126" y="3618908"/>
            <a:ext cx="325040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3200"/>
              <a:buFont typeface="Calibri"/>
              <a:buNone/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Calibri"/>
                <a:cs typeface="Calibri"/>
                <a:sym typeface="Calibri"/>
              </a:rPr>
              <a:t>SAMARTPHONE</a:t>
            </a:r>
            <a:endParaRPr sz="3200" b="1" dirty="0">
              <a:solidFill>
                <a:schemeClr val="tx2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11" name="Imagen 10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E2767D7B-DBA2-654B-CC31-B5C7E46A81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23641" y="1582680"/>
            <a:ext cx="3988737" cy="2243251"/>
          </a:xfrm>
          <a:prstGeom prst="rect">
            <a:avLst/>
          </a:prstGeom>
        </p:spPr>
      </p:pic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B46830D9-EC7E-ABA1-F689-7F95AA2483DF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 – 1-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89" name="Google Shape;189;p4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4"/>
          <p:cNvSpPr txBox="1"/>
          <p:nvPr/>
        </p:nvSpPr>
        <p:spPr>
          <a:xfrm>
            <a:off x="1146175" y="273050"/>
            <a:ext cx="64325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Evolución de las Arquitecturas</a:t>
            </a:r>
            <a:endParaRPr/>
          </a:p>
        </p:txBody>
      </p:sp>
      <p:pic>
        <p:nvPicPr>
          <p:cNvPr id="192" name="Google Shape;192;p4"/>
          <p:cNvPicPr preferRelativeResize="0"/>
          <p:nvPr/>
        </p:nvPicPr>
        <p:blipFill rotWithShape="1">
          <a:blip r:embed="rId4">
            <a:alphaModFix/>
          </a:blip>
          <a:srcRect l="-1716" t="15225" r="1716" b="26371"/>
          <a:stretch/>
        </p:blipFill>
        <p:spPr>
          <a:xfrm>
            <a:off x="3785281" y="3254375"/>
            <a:ext cx="1143000" cy="720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p4"/>
          <p:cNvCxnSpPr/>
          <p:nvPr/>
        </p:nvCxnSpPr>
        <p:spPr>
          <a:xfrm>
            <a:off x="407987" y="1527175"/>
            <a:ext cx="0" cy="3527425"/>
          </a:xfrm>
          <a:prstGeom prst="straightConnector1">
            <a:avLst/>
          </a:prstGeom>
          <a:noFill/>
          <a:ln w="76200" cap="flat" cmpd="sng">
            <a:solidFill>
              <a:srgbClr val="2F5597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94" name="Google Shape;194;p4"/>
          <p:cNvCxnSpPr>
            <a:cxnSpLocks/>
          </p:cNvCxnSpPr>
          <p:nvPr/>
        </p:nvCxnSpPr>
        <p:spPr>
          <a:xfrm flipH="1" flipV="1">
            <a:off x="47625" y="4622801"/>
            <a:ext cx="11388724" cy="61439"/>
          </a:xfrm>
          <a:prstGeom prst="straightConnector1">
            <a:avLst/>
          </a:prstGeom>
          <a:noFill/>
          <a:ln w="76200" cap="flat" cmpd="sng">
            <a:solidFill>
              <a:srgbClr val="2F5597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95" name="Google Shape;195;p4"/>
          <p:cNvSpPr txBox="1"/>
          <p:nvPr/>
        </p:nvSpPr>
        <p:spPr>
          <a:xfrm>
            <a:off x="955902" y="4694237"/>
            <a:ext cx="1368425" cy="769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rPr lang="en-US" sz="4400" b="0" i="0" u="none" dirty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1980</a:t>
            </a:r>
            <a:endParaRPr dirty="0"/>
          </a:p>
        </p:txBody>
      </p:sp>
      <p:sp>
        <p:nvSpPr>
          <p:cNvPr id="196" name="Google Shape;196;p4"/>
          <p:cNvSpPr txBox="1"/>
          <p:nvPr/>
        </p:nvSpPr>
        <p:spPr>
          <a:xfrm>
            <a:off x="2985181" y="4746625"/>
            <a:ext cx="1368425" cy="769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rPr lang="en-US" sz="4400" b="0" i="0" u="none" dirty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2000</a:t>
            </a:r>
            <a:endParaRPr dirty="0"/>
          </a:p>
        </p:txBody>
      </p:sp>
      <p:sp>
        <p:nvSpPr>
          <p:cNvPr id="197" name="Google Shape;197;p4"/>
          <p:cNvSpPr txBox="1"/>
          <p:nvPr/>
        </p:nvSpPr>
        <p:spPr>
          <a:xfrm>
            <a:off x="5656711" y="4746625"/>
            <a:ext cx="1366837" cy="769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rPr lang="en-US" sz="4400" b="0" i="0" u="none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2019</a:t>
            </a:r>
            <a:endParaRPr/>
          </a:p>
        </p:txBody>
      </p:sp>
      <p:cxnSp>
        <p:nvCxnSpPr>
          <p:cNvPr id="198" name="Google Shape;198;p4"/>
          <p:cNvCxnSpPr/>
          <p:nvPr/>
        </p:nvCxnSpPr>
        <p:spPr>
          <a:xfrm>
            <a:off x="1532165" y="4294187"/>
            <a:ext cx="0" cy="360362"/>
          </a:xfrm>
          <a:prstGeom prst="straightConnector1">
            <a:avLst/>
          </a:prstGeom>
          <a:noFill/>
          <a:ln w="76200" cap="flat" cmpd="sng">
            <a:solidFill>
              <a:srgbClr val="2F5597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99" name="Google Shape;199;p4"/>
          <p:cNvCxnSpPr/>
          <p:nvPr/>
        </p:nvCxnSpPr>
        <p:spPr>
          <a:xfrm>
            <a:off x="3590019" y="4294187"/>
            <a:ext cx="0" cy="360362"/>
          </a:xfrm>
          <a:prstGeom prst="straightConnector1">
            <a:avLst/>
          </a:prstGeom>
          <a:noFill/>
          <a:ln w="76200" cap="flat" cmpd="sng">
            <a:solidFill>
              <a:srgbClr val="2F5597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0" name="Google Shape;200;p4"/>
          <p:cNvCxnSpPr/>
          <p:nvPr/>
        </p:nvCxnSpPr>
        <p:spPr>
          <a:xfrm>
            <a:off x="6304411" y="4325937"/>
            <a:ext cx="0" cy="360362"/>
          </a:xfrm>
          <a:prstGeom prst="straightConnector1">
            <a:avLst/>
          </a:prstGeom>
          <a:noFill/>
          <a:ln w="76200" cap="flat" cmpd="sng">
            <a:solidFill>
              <a:srgbClr val="2F5597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01" name="Google Shape;201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8656" y="3022600"/>
            <a:ext cx="1066800" cy="107156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"/>
          <p:cNvSpPr txBox="1"/>
          <p:nvPr/>
        </p:nvSpPr>
        <p:spPr>
          <a:xfrm>
            <a:off x="529543" y="2017712"/>
            <a:ext cx="2092325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286A"/>
              </a:buClr>
              <a:buSzPts val="2400"/>
              <a:buFont typeface="Arial Narrow"/>
              <a:buNone/>
            </a:pPr>
            <a:r>
              <a:rPr lang="en-US" sz="2400" b="0" i="0" u="none">
                <a:solidFill>
                  <a:srgbClr val="D6286A"/>
                </a:solidFill>
                <a:latin typeface="Arial Narrow"/>
                <a:ea typeface="Arial Narrow"/>
                <a:cs typeface="Arial Narrow"/>
                <a:sym typeface="Arial Narrow"/>
              </a:rPr>
              <a:t>1</a:t>
            </a:r>
            <a:r>
              <a:rPr lang="en-US" sz="2400" b="0" i="0" u="none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 núcleo de </a:t>
            </a: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 Narrow"/>
              <a:buNone/>
            </a:pPr>
            <a:r>
              <a:rPr lang="en-US" sz="2400" b="0" i="0" u="none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procesamiento</a:t>
            </a:r>
            <a:endParaRPr/>
          </a:p>
        </p:txBody>
      </p:sp>
      <p:pic>
        <p:nvPicPr>
          <p:cNvPr id="203" name="Google Shape;203;p4"/>
          <p:cNvPicPr preferRelativeResize="0"/>
          <p:nvPr/>
        </p:nvPicPr>
        <p:blipFill rotWithShape="1">
          <a:blip r:embed="rId6">
            <a:alphaModFix/>
          </a:blip>
          <a:srcRect t="16401" b="13041"/>
          <a:stretch/>
        </p:blipFill>
        <p:spPr>
          <a:xfrm>
            <a:off x="2637519" y="2921000"/>
            <a:ext cx="1211262" cy="85566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4"/>
          <p:cNvSpPr txBox="1"/>
          <p:nvPr/>
        </p:nvSpPr>
        <p:spPr>
          <a:xfrm>
            <a:off x="2553381" y="2017712"/>
            <a:ext cx="2333625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286A"/>
              </a:buClr>
              <a:buSzPts val="2400"/>
              <a:buFont typeface="Arial Narrow"/>
              <a:buNone/>
            </a:pPr>
            <a:r>
              <a:rPr lang="en-US" sz="2400" b="0" i="0" u="none">
                <a:solidFill>
                  <a:srgbClr val="D6286A"/>
                </a:solidFill>
                <a:latin typeface="Arial Narrow"/>
                <a:ea typeface="Arial Narrow"/>
                <a:cs typeface="Arial Narrow"/>
                <a:sym typeface="Arial Narrow"/>
              </a:rPr>
              <a:t>2,4,8</a:t>
            </a:r>
            <a:r>
              <a:rPr lang="en-US" sz="2400" b="0" i="0" u="none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 núcleos de </a:t>
            </a: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 Narrow"/>
              <a:buNone/>
            </a:pPr>
            <a:r>
              <a:rPr lang="en-US" sz="2400" b="0" i="0" u="none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procesamiento</a:t>
            </a:r>
            <a:endParaRPr/>
          </a:p>
        </p:txBody>
      </p:sp>
      <p:sp>
        <p:nvSpPr>
          <p:cNvPr id="205" name="Google Shape;205;p4"/>
          <p:cNvSpPr txBox="1"/>
          <p:nvPr/>
        </p:nvSpPr>
        <p:spPr>
          <a:xfrm>
            <a:off x="5078861" y="1958975"/>
            <a:ext cx="2092325" cy="193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286A"/>
              </a:buClr>
              <a:buSzPts val="2400"/>
              <a:buFont typeface="Arial Narrow"/>
              <a:buNone/>
            </a:pPr>
            <a:r>
              <a:rPr lang="en-US" sz="2400" b="0" i="0" u="none" dirty="0">
                <a:solidFill>
                  <a:srgbClr val="D6286A"/>
                </a:solidFill>
                <a:latin typeface="Arial Narrow"/>
                <a:ea typeface="Arial Narrow"/>
                <a:cs typeface="Arial Narrow"/>
                <a:sym typeface="Arial Narrow"/>
              </a:rPr>
              <a:t>2,4 </a:t>
            </a:r>
            <a:r>
              <a:rPr lang="en-US" sz="2400" b="0" i="0" u="none" dirty="0" err="1">
                <a:solidFill>
                  <a:srgbClr val="D6286A"/>
                </a:solidFill>
                <a:latin typeface="Arial Narrow"/>
                <a:ea typeface="Arial Narrow"/>
                <a:cs typeface="Arial Narrow"/>
                <a:sym typeface="Arial Narrow"/>
              </a:rPr>
              <a:t>millones</a:t>
            </a:r>
            <a:r>
              <a:rPr lang="en-US" sz="2400" b="0" i="0" u="none" dirty="0">
                <a:solidFill>
                  <a:srgbClr val="D6286A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0" i="0" u="none" dirty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 de </a:t>
            </a:r>
            <a:r>
              <a:rPr lang="en-US" sz="2400" b="0" i="0" u="none" dirty="0" err="1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núcleos</a:t>
            </a:r>
            <a:r>
              <a:rPr lang="en-US" sz="2400" b="0" i="0" u="none" dirty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 de </a:t>
            </a:r>
            <a:r>
              <a:rPr lang="en-US" sz="2400" b="0" i="0" u="none" dirty="0" err="1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procesamiento</a:t>
            </a:r>
            <a:r>
              <a:rPr lang="en-US" sz="2400" b="0" i="0" u="none" dirty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1" i="0" u="none" dirty="0" err="1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primera</a:t>
            </a:r>
            <a:r>
              <a:rPr lang="en-US" sz="2400" b="1" i="0" u="none" dirty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1" i="0" u="none" dirty="0" err="1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en</a:t>
            </a:r>
            <a:r>
              <a:rPr lang="en-US" sz="2400" b="1" i="0" u="none" dirty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1" i="0" u="none" dirty="0" err="1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el</a:t>
            </a:r>
            <a:r>
              <a:rPr lang="en-US" sz="2400" b="1" i="0" u="none" dirty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 Top 500</a:t>
            </a:r>
            <a:endParaRPr dirty="0"/>
          </a:p>
        </p:txBody>
      </p:sp>
      <p:sp>
        <p:nvSpPr>
          <p:cNvPr id="206" name="Google Shape;206;p4"/>
          <p:cNvSpPr txBox="1"/>
          <p:nvPr/>
        </p:nvSpPr>
        <p:spPr>
          <a:xfrm>
            <a:off x="7664221" y="4772025"/>
            <a:ext cx="1366837" cy="769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rPr lang="en-US" sz="4400" b="0" i="0" u="none" dirty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2020</a:t>
            </a:r>
            <a:endParaRPr dirty="0"/>
          </a:p>
        </p:txBody>
      </p:sp>
      <p:cxnSp>
        <p:nvCxnSpPr>
          <p:cNvPr id="207" name="Google Shape;207;p4"/>
          <p:cNvCxnSpPr/>
          <p:nvPr/>
        </p:nvCxnSpPr>
        <p:spPr>
          <a:xfrm>
            <a:off x="8311921" y="4351337"/>
            <a:ext cx="0" cy="360362"/>
          </a:xfrm>
          <a:prstGeom prst="straightConnector1">
            <a:avLst/>
          </a:prstGeom>
          <a:noFill/>
          <a:ln w="76200" cap="flat" cmpd="sng">
            <a:solidFill>
              <a:srgbClr val="2F5597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08" name="Google Shape;208;p4"/>
          <p:cNvSpPr txBox="1"/>
          <p:nvPr/>
        </p:nvSpPr>
        <p:spPr>
          <a:xfrm>
            <a:off x="7302271" y="1958975"/>
            <a:ext cx="2092325" cy="193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286A"/>
              </a:buClr>
              <a:buSzPts val="2400"/>
              <a:buFont typeface="Arial Narrow"/>
              <a:buNone/>
            </a:pPr>
            <a:r>
              <a:rPr lang="en-US" sz="2400" b="0" i="0" u="none">
                <a:solidFill>
                  <a:srgbClr val="D6286A"/>
                </a:solidFill>
                <a:latin typeface="Arial Narrow"/>
                <a:ea typeface="Arial Narrow"/>
                <a:cs typeface="Arial Narrow"/>
                <a:sym typeface="Arial Narrow"/>
              </a:rPr>
              <a:t>415 millones </a:t>
            </a:r>
            <a:r>
              <a:rPr lang="en-US" sz="2400" b="0" i="0" u="none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 de núcleos de procesamiento </a:t>
            </a:r>
            <a:r>
              <a:rPr lang="en-US" sz="2400" b="1" i="0" u="none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primera en el Top 500</a:t>
            </a:r>
            <a:endParaRPr/>
          </a:p>
        </p:txBody>
      </p:sp>
      <p:sp>
        <p:nvSpPr>
          <p:cNvPr id="211" name="Google Shape;211;p4"/>
          <p:cNvSpPr txBox="1"/>
          <p:nvPr/>
        </p:nvSpPr>
        <p:spPr>
          <a:xfrm>
            <a:off x="2985181" y="5749927"/>
            <a:ext cx="5542500" cy="890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3000"/>
              <a:buFont typeface="Calibri"/>
              <a:buNone/>
            </a:pPr>
            <a:r>
              <a:rPr lang="en-US" sz="36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Cómo</a:t>
            </a:r>
            <a:r>
              <a:rPr lang="en-US" sz="36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es un </a:t>
            </a:r>
            <a:r>
              <a:rPr lang="en-US" sz="36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procesador</a:t>
            </a:r>
            <a:r>
              <a:rPr lang="en-US" sz="36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 con </a:t>
            </a:r>
            <a:r>
              <a:rPr lang="en-US" sz="36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más</a:t>
            </a:r>
            <a:r>
              <a:rPr lang="en-US" sz="36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de un </a:t>
            </a:r>
            <a:r>
              <a:rPr lang="en-US" sz="36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núcleo</a:t>
            </a:r>
            <a:r>
              <a:rPr lang="en-US" sz="36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?</a:t>
            </a:r>
            <a:endParaRPr sz="3600" b="1" dirty="0">
              <a:solidFill>
                <a:srgbClr val="33CCCC"/>
              </a:solidFill>
              <a:latin typeface="Aptos Narrow" panose="020B0004020202020204" pitchFamily="34" charset="0"/>
              <a:cs typeface="Calibri"/>
            </a:endParaRPr>
          </a:p>
        </p:txBody>
      </p:sp>
      <p:sp>
        <p:nvSpPr>
          <p:cNvPr id="4" name="Google Shape;206;p4">
            <a:extLst>
              <a:ext uri="{FF2B5EF4-FFF2-40B4-BE49-F238E27FC236}">
                <a16:creationId xmlns:a16="http://schemas.microsoft.com/office/drawing/2014/main" id="{0FE24878-0779-7A09-616F-FAEFC309ADE4}"/>
              </a:ext>
            </a:extLst>
          </p:cNvPr>
          <p:cNvSpPr txBox="1"/>
          <p:nvPr/>
        </p:nvSpPr>
        <p:spPr>
          <a:xfrm>
            <a:off x="9971077" y="4764087"/>
            <a:ext cx="1366837" cy="769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rPr lang="en-US" sz="4400" b="0" i="0" u="none" dirty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2022</a:t>
            </a:r>
            <a:endParaRPr dirty="0"/>
          </a:p>
        </p:txBody>
      </p:sp>
      <p:cxnSp>
        <p:nvCxnSpPr>
          <p:cNvPr id="5" name="Google Shape;207;p4">
            <a:extLst>
              <a:ext uri="{FF2B5EF4-FFF2-40B4-BE49-F238E27FC236}">
                <a16:creationId xmlns:a16="http://schemas.microsoft.com/office/drawing/2014/main" id="{245248D2-947D-1D29-1FD0-86CE993D42E9}"/>
              </a:ext>
            </a:extLst>
          </p:cNvPr>
          <p:cNvCxnSpPr/>
          <p:nvPr/>
        </p:nvCxnSpPr>
        <p:spPr>
          <a:xfrm>
            <a:off x="10618777" y="4343399"/>
            <a:ext cx="0" cy="360362"/>
          </a:xfrm>
          <a:prstGeom prst="straightConnector1">
            <a:avLst/>
          </a:prstGeom>
          <a:noFill/>
          <a:ln w="76200" cap="flat" cmpd="sng">
            <a:solidFill>
              <a:srgbClr val="2F5597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" name="Google Shape;208;p4">
            <a:extLst>
              <a:ext uri="{FF2B5EF4-FFF2-40B4-BE49-F238E27FC236}">
                <a16:creationId xmlns:a16="http://schemas.microsoft.com/office/drawing/2014/main" id="{756936E7-5D9E-8068-5AD7-8F56EC880521}"/>
              </a:ext>
            </a:extLst>
          </p:cNvPr>
          <p:cNvSpPr txBox="1"/>
          <p:nvPr/>
        </p:nvSpPr>
        <p:spPr>
          <a:xfrm>
            <a:off x="9609127" y="1951037"/>
            <a:ext cx="2092325" cy="193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286A"/>
              </a:buClr>
              <a:buSzPts val="2400"/>
              <a:buFont typeface="Arial Narrow"/>
              <a:buNone/>
            </a:pPr>
            <a:r>
              <a:rPr lang="en-US" sz="2400" b="0" i="0" u="none" dirty="0">
                <a:solidFill>
                  <a:srgbClr val="D6286A"/>
                </a:solidFill>
                <a:latin typeface="Arial Narrow"/>
                <a:ea typeface="Arial Narrow"/>
                <a:cs typeface="Arial Narrow"/>
                <a:sym typeface="Arial Narrow"/>
              </a:rPr>
              <a:t>591 </a:t>
            </a:r>
            <a:r>
              <a:rPr lang="en-US" sz="2400" b="0" i="0" u="none" dirty="0" err="1">
                <a:solidFill>
                  <a:srgbClr val="D6286A"/>
                </a:solidFill>
                <a:latin typeface="Arial Narrow"/>
                <a:ea typeface="Arial Narrow"/>
                <a:cs typeface="Arial Narrow"/>
                <a:sym typeface="Arial Narrow"/>
              </a:rPr>
              <a:t>millones</a:t>
            </a:r>
            <a:r>
              <a:rPr lang="en-US" sz="2400" b="0" i="0" u="none" dirty="0">
                <a:solidFill>
                  <a:srgbClr val="D6286A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0" i="0" u="none" dirty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 de </a:t>
            </a:r>
            <a:r>
              <a:rPr lang="en-US" sz="2400" b="0" i="0" u="none" dirty="0" err="1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núcleos</a:t>
            </a:r>
            <a:r>
              <a:rPr lang="en-US" sz="2400" b="0" i="0" u="none" dirty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 de </a:t>
            </a:r>
            <a:r>
              <a:rPr lang="en-US" sz="2400" b="0" i="0" u="none" dirty="0" err="1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procesamiento</a:t>
            </a:r>
            <a:r>
              <a:rPr lang="en-US" sz="2400" b="0" i="0" u="none" dirty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1" i="0" u="none" dirty="0" err="1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primera</a:t>
            </a:r>
            <a:r>
              <a:rPr lang="en-US" sz="2400" b="1" i="0" u="none" dirty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1" i="0" u="none" dirty="0" err="1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en</a:t>
            </a:r>
            <a:r>
              <a:rPr lang="en-US" sz="2400" b="1" i="0" u="none" dirty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1" i="0" u="none" dirty="0" err="1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el</a:t>
            </a:r>
            <a:r>
              <a:rPr lang="en-US" sz="2400" b="1" i="0" u="none" dirty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 Top 500</a:t>
            </a:r>
            <a:endParaRPr dirty="0"/>
          </a:p>
        </p:txBody>
      </p:sp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A5756C9B-BC92-B541-C986-EC8C0CDFC562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 – 1-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18" name="Google Shape;218;p5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5"/>
          <p:cNvSpPr txBox="1"/>
          <p:nvPr/>
        </p:nvSpPr>
        <p:spPr>
          <a:xfrm>
            <a:off x="1146175" y="273050"/>
            <a:ext cx="64325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Evolución de las Arquitecturas</a:t>
            </a:r>
            <a:endParaRPr/>
          </a:p>
        </p:txBody>
      </p:sp>
      <p:grpSp>
        <p:nvGrpSpPr>
          <p:cNvPr id="222" name="Google Shape;222;p5"/>
          <p:cNvGrpSpPr/>
          <p:nvPr/>
        </p:nvGrpSpPr>
        <p:grpSpPr>
          <a:xfrm>
            <a:off x="3621088" y="1334295"/>
            <a:ext cx="5611812" cy="3457575"/>
            <a:chOff x="903020" y="1988840"/>
            <a:chExt cx="4968552" cy="2952328"/>
          </a:xfrm>
        </p:grpSpPr>
        <p:sp>
          <p:nvSpPr>
            <p:cNvPr id="223" name="Google Shape;223;p5"/>
            <p:cNvSpPr/>
            <p:nvPr/>
          </p:nvSpPr>
          <p:spPr>
            <a:xfrm>
              <a:off x="903020" y="1988840"/>
              <a:ext cx="4968552" cy="295232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4" name="Google Shape;224;p5"/>
            <p:cNvSpPr txBox="1"/>
            <p:nvPr/>
          </p:nvSpPr>
          <p:spPr>
            <a:xfrm>
              <a:off x="1126500" y="2265367"/>
              <a:ext cx="1728803" cy="2460274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5" name="Google Shape;225;p5"/>
            <p:cNvSpPr txBox="1"/>
            <p:nvPr/>
          </p:nvSpPr>
          <p:spPr>
            <a:xfrm>
              <a:off x="3106892" y="2173191"/>
              <a:ext cx="539724" cy="2644625"/>
            </a:xfrm>
            <a:prstGeom prst="rect">
              <a:avLst/>
            </a:prstGeom>
            <a:solidFill>
              <a:srgbClr val="BFBFBF"/>
            </a:solidFill>
            <a:ln w="1270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6" name="Google Shape;226;p5"/>
            <p:cNvSpPr txBox="1"/>
            <p:nvPr/>
          </p:nvSpPr>
          <p:spPr>
            <a:xfrm rot="-5400000">
              <a:off x="2265051" y="3385407"/>
              <a:ext cx="2198642" cy="4359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 Narrow"/>
                <a:buNone/>
              </a:pPr>
              <a:r>
                <a:rPr lang="en-US" sz="2600" b="0" i="0" u="none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Memoria Principal</a:t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1260025" y="2421252"/>
              <a:ext cx="1368987" cy="646584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409011" y="2575782"/>
              <a:ext cx="282512" cy="319903"/>
            </a:xfrm>
            <a:prstGeom prst="ellipse">
              <a:avLst/>
            </a:prstGeom>
            <a:solidFill>
              <a:srgbClr val="525252"/>
            </a:solidFill>
            <a:ln w="12700" cap="flat" cmpd="sng">
              <a:solidFill>
                <a:srgbClr val="507E3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2256547" y="2564937"/>
              <a:ext cx="281106" cy="318547"/>
            </a:xfrm>
            <a:prstGeom prst="ellipse">
              <a:avLst/>
            </a:prstGeom>
            <a:solidFill>
              <a:srgbClr val="525252"/>
            </a:solidFill>
            <a:ln w="12700" cap="flat" cmpd="sng">
              <a:solidFill>
                <a:srgbClr val="507E3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260025" y="3883860"/>
              <a:ext cx="1368987" cy="649296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409011" y="4039746"/>
              <a:ext cx="282512" cy="318547"/>
            </a:xfrm>
            <a:prstGeom prst="ellipse">
              <a:avLst/>
            </a:prstGeom>
            <a:solidFill>
              <a:srgbClr val="525252"/>
            </a:solidFill>
            <a:ln w="12700" cap="flat" cmpd="sng">
              <a:solidFill>
                <a:srgbClr val="507E3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2256547" y="4028902"/>
              <a:ext cx="281106" cy="318547"/>
            </a:xfrm>
            <a:prstGeom prst="ellipse">
              <a:avLst/>
            </a:prstGeom>
            <a:solidFill>
              <a:srgbClr val="525252"/>
            </a:solidFill>
            <a:ln w="12700" cap="flat" cmpd="sng">
              <a:solidFill>
                <a:srgbClr val="507E3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3" name="Google Shape;233;p5"/>
            <p:cNvSpPr txBox="1"/>
            <p:nvPr/>
          </p:nvSpPr>
          <p:spPr>
            <a:xfrm>
              <a:off x="3955833" y="2292477"/>
              <a:ext cx="1727398" cy="2457563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4087953" y="2447007"/>
              <a:ext cx="1367582" cy="64794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4238345" y="2602892"/>
              <a:ext cx="281106" cy="317192"/>
            </a:xfrm>
            <a:prstGeom prst="ellipse">
              <a:avLst/>
            </a:prstGeom>
            <a:solidFill>
              <a:srgbClr val="525252"/>
            </a:solidFill>
            <a:ln w="12700" cap="flat" cmpd="sng">
              <a:solidFill>
                <a:srgbClr val="507E3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5084475" y="2590692"/>
              <a:ext cx="282511" cy="318548"/>
            </a:xfrm>
            <a:prstGeom prst="ellipse">
              <a:avLst/>
            </a:prstGeom>
            <a:solidFill>
              <a:srgbClr val="525252"/>
            </a:solidFill>
            <a:ln w="12700" cap="flat" cmpd="sng">
              <a:solidFill>
                <a:srgbClr val="507E3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4087953" y="3910971"/>
              <a:ext cx="1367582" cy="64794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4238345" y="4066856"/>
              <a:ext cx="281106" cy="317192"/>
            </a:xfrm>
            <a:prstGeom prst="ellipse">
              <a:avLst/>
            </a:prstGeom>
            <a:solidFill>
              <a:srgbClr val="525252"/>
            </a:solidFill>
            <a:ln w="12700" cap="flat" cmpd="sng">
              <a:solidFill>
                <a:srgbClr val="507E3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5084475" y="4053301"/>
              <a:ext cx="282511" cy="319903"/>
            </a:xfrm>
            <a:prstGeom prst="ellipse">
              <a:avLst/>
            </a:prstGeom>
            <a:solidFill>
              <a:srgbClr val="525252"/>
            </a:solidFill>
            <a:ln w="12700" cap="flat" cmpd="sng">
              <a:solidFill>
                <a:srgbClr val="507E3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40" name="Google Shape;240;p5"/>
          <p:cNvSpPr txBox="1"/>
          <p:nvPr/>
        </p:nvSpPr>
        <p:spPr>
          <a:xfrm rot="-5400000">
            <a:off x="7602538" y="3752057"/>
            <a:ext cx="7239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 L2</a:t>
            </a:r>
            <a:endParaRPr/>
          </a:p>
        </p:txBody>
      </p:sp>
      <p:sp>
        <p:nvSpPr>
          <p:cNvPr id="241" name="Google Shape;241;p5"/>
          <p:cNvSpPr txBox="1"/>
          <p:nvPr/>
        </p:nvSpPr>
        <p:spPr>
          <a:xfrm rot="-5400000">
            <a:off x="7668419" y="2017713"/>
            <a:ext cx="73501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 L2</a:t>
            </a:r>
            <a:endParaRPr/>
          </a:p>
        </p:txBody>
      </p:sp>
      <p:sp>
        <p:nvSpPr>
          <p:cNvPr id="242" name="Google Shape;242;p5"/>
          <p:cNvSpPr txBox="1"/>
          <p:nvPr/>
        </p:nvSpPr>
        <p:spPr>
          <a:xfrm rot="-5400000">
            <a:off x="4429125" y="1986757"/>
            <a:ext cx="79692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 L2</a:t>
            </a:r>
            <a:endParaRPr/>
          </a:p>
        </p:txBody>
      </p:sp>
      <p:sp>
        <p:nvSpPr>
          <p:cNvPr id="243" name="Google Shape;243;p5"/>
          <p:cNvSpPr txBox="1"/>
          <p:nvPr/>
        </p:nvSpPr>
        <p:spPr>
          <a:xfrm rot="-5400000">
            <a:off x="4517231" y="3673476"/>
            <a:ext cx="70326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 L2</a:t>
            </a:r>
            <a:endParaRPr/>
          </a:p>
        </p:txBody>
      </p:sp>
      <p:sp>
        <p:nvSpPr>
          <p:cNvPr id="244" name="Google Shape;244;p5"/>
          <p:cNvSpPr txBox="1"/>
          <p:nvPr/>
        </p:nvSpPr>
        <p:spPr>
          <a:xfrm>
            <a:off x="4498975" y="2817020"/>
            <a:ext cx="68738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2000"/>
              <a:buFont typeface="Arial Narrow"/>
              <a:buNone/>
            </a:pPr>
            <a:r>
              <a:rPr lang="en-US" sz="2000" b="0" i="0" u="none">
                <a:solidFill>
                  <a:srgbClr val="548135"/>
                </a:solidFill>
                <a:latin typeface="Arial Narrow"/>
                <a:ea typeface="Arial Narrow"/>
                <a:cs typeface="Arial Narrow"/>
                <a:sym typeface="Arial Narrow"/>
              </a:rPr>
              <a:t>M L3</a:t>
            </a:r>
            <a:endParaRPr/>
          </a:p>
        </p:txBody>
      </p:sp>
      <p:sp>
        <p:nvSpPr>
          <p:cNvPr id="245" name="Google Shape;245;p5"/>
          <p:cNvSpPr txBox="1"/>
          <p:nvPr/>
        </p:nvSpPr>
        <p:spPr>
          <a:xfrm>
            <a:off x="7705725" y="2820195"/>
            <a:ext cx="77946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2000"/>
              <a:buFont typeface="Arial Narrow"/>
              <a:buNone/>
            </a:pPr>
            <a:r>
              <a:rPr lang="en-US" sz="2000" b="0" i="0" u="none">
                <a:solidFill>
                  <a:srgbClr val="548135"/>
                </a:solidFill>
                <a:latin typeface="Arial Narrow"/>
                <a:ea typeface="Arial Narrow"/>
                <a:cs typeface="Arial Narrow"/>
                <a:sym typeface="Arial Narrow"/>
              </a:rPr>
              <a:t>M L3</a:t>
            </a:r>
            <a:endParaRPr/>
          </a:p>
        </p:txBody>
      </p:sp>
      <p:cxnSp>
        <p:nvCxnSpPr>
          <p:cNvPr id="246" name="Google Shape;246;p5"/>
          <p:cNvCxnSpPr/>
          <p:nvPr/>
        </p:nvCxnSpPr>
        <p:spPr>
          <a:xfrm rot="10800000" flipH="1">
            <a:off x="8662988" y="1837532"/>
            <a:ext cx="1798637" cy="385762"/>
          </a:xfrm>
          <a:prstGeom prst="straightConnector1">
            <a:avLst/>
          </a:prstGeom>
          <a:noFill/>
          <a:ln w="76200" cap="flat" cmpd="sng">
            <a:solidFill>
              <a:schemeClr val="tx2">
                <a:lumMod val="5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48" name="Google Shape;248;p5"/>
          <p:cNvCxnSpPr/>
          <p:nvPr/>
        </p:nvCxnSpPr>
        <p:spPr>
          <a:xfrm>
            <a:off x="8342313" y="3088482"/>
            <a:ext cx="1636712" cy="177800"/>
          </a:xfrm>
          <a:prstGeom prst="straightConnector1">
            <a:avLst/>
          </a:prstGeom>
          <a:noFill/>
          <a:ln w="76200" cap="flat" cmpd="sng">
            <a:solidFill>
              <a:schemeClr val="tx2">
                <a:lumMod val="5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50" name="Google Shape;250;p5"/>
          <p:cNvCxnSpPr/>
          <p:nvPr/>
        </p:nvCxnSpPr>
        <p:spPr>
          <a:xfrm>
            <a:off x="7989207" y="4298952"/>
            <a:ext cx="2133600" cy="871537"/>
          </a:xfrm>
          <a:prstGeom prst="straightConnector1">
            <a:avLst/>
          </a:prstGeom>
          <a:noFill/>
          <a:ln w="76200" cap="flat" cmpd="sng">
            <a:solidFill>
              <a:schemeClr val="tx2">
                <a:lumMod val="5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51" name="Google Shape;251;p5"/>
          <p:cNvSpPr txBox="1"/>
          <p:nvPr/>
        </p:nvSpPr>
        <p:spPr>
          <a:xfrm>
            <a:off x="2069193" y="5053865"/>
            <a:ext cx="3429000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 Narrow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alibri" panose="020F0502020204030204" pitchFamily="34" charset="0"/>
                <a:ea typeface="Arial Narrow"/>
                <a:cs typeface="Calibri" panose="020F0502020204030204" pitchFamily="34" charset="0"/>
                <a:sym typeface="Arial Narrow"/>
              </a:rPr>
              <a:t>MEMORIA LOCAL</a:t>
            </a:r>
            <a:endParaRPr sz="1800" b="0" i="0" u="none" dirty="0">
              <a:solidFill>
                <a:schemeClr val="dk1"/>
              </a:solidFill>
              <a:latin typeface="Calibri" panose="020F0502020204030204" pitchFamily="34" charset="0"/>
              <a:ea typeface="Tahoma"/>
              <a:cs typeface="Calibri" panose="020F0502020204030204" pitchFamily="34" charset="0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 Narrow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alibri" panose="020F0502020204030204" pitchFamily="34" charset="0"/>
                <a:ea typeface="Arial Narrow"/>
                <a:cs typeface="Calibri" panose="020F0502020204030204" pitchFamily="34" charset="0"/>
                <a:sym typeface="Arial Narrow"/>
              </a:rPr>
              <a:t>MEMORIA CACHE (</a:t>
            </a:r>
            <a:r>
              <a:rPr lang="en-US" sz="2000" b="0" i="0" u="none" dirty="0" err="1">
                <a:solidFill>
                  <a:srgbClr val="595959"/>
                </a:solidFill>
                <a:latin typeface="Calibri" panose="020F0502020204030204" pitchFamily="34" charset="0"/>
                <a:ea typeface="Arial Narrow"/>
                <a:cs typeface="Calibri" panose="020F0502020204030204" pitchFamily="34" charset="0"/>
                <a:sym typeface="Arial Narrow"/>
              </a:rPr>
              <a:t>nivel</a:t>
            </a:r>
            <a:r>
              <a:rPr lang="en-US" sz="2000" b="0" i="0" u="none" dirty="0">
                <a:solidFill>
                  <a:srgbClr val="595959"/>
                </a:solidFill>
                <a:latin typeface="Calibri" panose="020F0502020204030204" pitchFamily="34" charset="0"/>
                <a:ea typeface="Arial Narrow"/>
                <a:cs typeface="Calibri" panose="020F0502020204030204" pitchFamily="34" charset="0"/>
                <a:sym typeface="Arial Narrow"/>
              </a:rPr>
              <a:t> 2)</a:t>
            </a:r>
            <a:endParaRPr sz="1800" b="0" i="0" u="none" dirty="0">
              <a:solidFill>
                <a:schemeClr val="dk1"/>
              </a:solidFill>
              <a:latin typeface="Calibri" panose="020F0502020204030204" pitchFamily="34" charset="0"/>
              <a:ea typeface="Tahoma"/>
              <a:cs typeface="Calibri" panose="020F0502020204030204" pitchFamily="34" charset="0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 Narrow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alibri" panose="020F0502020204030204" pitchFamily="34" charset="0"/>
                <a:ea typeface="Arial Narrow"/>
                <a:cs typeface="Calibri" panose="020F0502020204030204" pitchFamily="34" charset="0"/>
                <a:sym typeface="Arial Narrow"/>
              </a:rPr>
              <a:t>MEMORIA CACHE (</a:t>
            </a:r>
            <a:r>
              <a:rPr lang="en-US" sz="2000" b="0" i="0" u="none" dirty="0" err="1">
                <a:solidFill>
                  <a:srgbClr val="595959"/>
                </a:solidFill>
                <a:latin typeface="Calibri" panose="020F0502020204030204" pitchFamily="34" charset="0"/>
                <a:ea typeface="Arial Narrow"/>
                <a:cs typeface="Calibri" panose="020F0502020204030204" pitchFamily="34" charset="0"/>
                <a:sym typeface="Arial Narrow"/>
              </a:rPr>
              <a:t>nivel</a:t>
            </a:r>
            <a:r>
              <a:rPr lang="en-US" sz="2000" b="0" i="0" u="none" dirty="0">
                <a:solidFill>
                  <a:srgbClr val="595959"/>
                </a:solidFill>
                <a:latin typeface="Calibri" panose="020F0502020204030204" pitchFamily="34" charset="0"/>
                <a:ea typeface="Arial Narrow"/>
                <a:cs typeface="Calibri" panose="020F0502020204030204" pitchFamily="34" charset="0"/>
                <a:sym typeface="Arial Narrow"/>
              </a:rPr>
              <a:t> 3)</a:t>
            </a:r>
            <a:endParaRPr sz="1800" b="0" i="0" u="none" dirty="0">
              <a:solidFill>
                <a:schemeClr val="dk1"/>
              </a:solidFill>
              <a:latin typeface="Calibri" panose="020F0502020204030204" pitchFamily="34" charset="0"/>
              <a:ea typeface="Tahoma"/>
              <a:cs typeface="Calibri" panose="020F0502020204030204" pitchFamily="34" charset="0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 Narrow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alibri" panose="020F0502020204030204" pitchFamily="34" charset="0"/>
                <a:ea typeface="Arial Narrow"/>
                <a:cs typeface="Calibri" panose="020F0502020204030204" pitchFamily="34" charset="0"/>
                <a:sym typeface="Arial Narrow"/>
              </a:rPr>
              <a:t>MEMORIA PRINCIPAL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3" name="Google Shape;253;p5"/>
          <p:cNvSpPr txBox="1"/>
          <p:nvPr/>
        </p:nvSpPr>
        <p:spPr>
          <a:xfrm>
            <a:off x="189366" y="5427161"/>
            <a:ext cx="1913617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lang="en-US" sz="2200" b="1" i="0" u="none" dirty="0">
                <a:solidFill>
                  <a:schemeClr val="accent2"/>
                </a:solidFill>
                <a:latin typeface="Calibri" panose="020F0502020204030204" pitchFamily="34" charset="0"/>
                <a:ea typeface="Tahoma"/>
                <a:cs typeface="Calibri" panose="020F0502020204030204" pitchFamily="34" charset="0"/>
                <a:sym typeface="Tahoma"/>
              </a:rPr>
              <a:t>VELOCIDAD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5" name="Google Shape;255;p5"/>
          <p:cNvSpPr txBox="1"/>
          <p:nvPr/>
        </p:nvSpPr>
        <p:spPr>
          <a:xfrm>
            <a:off x="5300664" y="5438730"/>
            <a:ext cx="2017997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lang="en-US" sz="2200" b="1" i="0" u="none" dirty="0">
                <a:solidFill>
                  <a:schemeClr val="accent2"/>
                </a:solidFill>
                <a:latin typeface="Calibri" panose="020F0502020204030204" pitchFamily="34" charset="0"/>
                <a:ea typeface="Tahoma"/>
                <a:cs typeface="Calibri" panose="020F0502020204030204" pitchFamily="34" charset="0"/>
                <a:sym typeface="Tahoma"/>
              </a:rPr>
              <a:t>CAPACIDAD</a:t>
            </a:r>
          </a:p>
        </p:txBody>
      </p:sp>
      <p:sp>
        <p:nvSpPr>
          <p:cNvPr id="2" name="Google Shape;178;p3">
            <a:extLst>
              <a:ext uri="{FF2B5EF4-FFF2-40B4-BE49-F238E27FC236}">
                <a16:creationId xmlns:a16="http://schemas.microsoft.com/office/drawing/2014/main" id="{3DB89C77-DB25-930D-945E-30909BB6FFE9}"/>
              </a:ext>
            </a:extLst>
          </p:cNvPr>
          <p:cNvSpPr txBox="1"/>
          <p:nvPr/>
        </p:nvSpPr>
        <p:spPr>
          <a:xfrm>
            <a:off x="10244138" y="1536052"/>
            <a:ext cx="190590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3200"/>
              <a:buFont typeface="Calibri"/>
              <a:buNone/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Calibri"/>
                <a:cs typeface="Calibri"/>
                <a:sym typeface="Calibri"/>
              </a:rPr>
              <a:t>NÚCLEO</a:t>
            </a:r>
            <a:endParaRPr sz="3200" b="1" dirty="0">
              <a:solidFill>
                <a:schemeClr val="tx2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Google Shape;178;p3">
            <a:extLst>
              <a:ext uri="{FF2B5EF4-FFF2-40B4-BE49-F238E27FC236}">
                <a16:creationId xmlns:a16="http://schemas.microsoft.com/office/drawing/2014/main" id="{6338300A-022F-9B8C-D378-D20255770030}"/>
              </a:ext>
            </a:extLst>
          </p:cNvPr>
          <p:cNvSpPr txBox="1"/>
          <p:nvPr/>
        </p:nvSpPr>
        <p:spPr>
          <a:xfrm>
            <a:off x="9877424" y="2481472"/>
            <a:ext cx="212725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3200"/>
              <a:buFont typeface="Calibri"/>
              <a:buNone/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Calibri"/>
                <a:cs typeface="Calibri"/>
                <a:sym typeface="Calibri"/>
              </a:rPr>
              <a:t>MEMORIA CACHE (nivel3)</a:t>
            </a:r>
            <a:endParaRPr sz="3200" b="1" dirty="0">
              <a:solidFill>
                <a:schemeClr val="tx2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Google Shape;178;p3">
            <a:extLst>
              <a:ext uri="{FF2B5EF4-FFF2-40B4-BE49-F238E27FC236}">
                <a16:creationId xmlns:a16="http://schemas.microsoft.com/office/drawing/2014/main" id="{B3946E3D-3290-679E-9D09-DB7BFF2FE985}"/>
              </a:ext>
            </a:extLst>
          </p:cNvPr>
          <p:cNvSpPr txBox="1"/>
          <p:nvPr/>
        </p:nvSpPr>
        <p:spPr>
          <a:xfrm>
            <a:off x="9940245" y="4385679"/>
            <a:ext cx="212725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3200"/>
              <a:buFont typeface="Calibri"/>
              <a:buNone/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Calibri"/>
                <a:cs typeface="Calibri"/>
                <a:sym typeface="Calibri"/>
              </a:rPr>
              <a:t>MEMORIA CACHE (nivel2)</a:t>
            </a:r>
            <a:endParaRPr sz="3200" b="1" dirty="0">
              <a:solidFill>
                <a:schemeClr val="tx2">
                  <a:lumMod val="50000"/>
                </a:schemeClr>
              </a:solidFill>
              <a:latin typeface="Calibri"/>
              <a:cs typeface="Calibri"/>
            </a:endParaRPr>
          </a:p>
        </p:txBody>
      </p:sp>
      <p:cxnSp>
        <p:nvCxnSpPr>
          <p:cNvPr id="5" name="Google Shape;246;p5">
            <a:extLst>
              <a:ext uri="{FF2B5EF4-FFF2-40B4-BE49-F238E27FC236}">
                <a16:creationId xmlns:a16="http://schemas.microsoft.com/office/drawing/2014/main" id="{49EC1D55-FD5E-8648-986F-B37BE7CB3626}"/>
              </a:ext>
            </a:extLst>
          </p:cNvPr>
          <p:cNvCxnSpPr>
            <a:cxnSpLocks/>
          </p:cNvCxnSpPr>
          <p:nvPr/>
        </p:nvCxnSpPr>
        <p:spPr>
          <a:xfrm>
            <a:off x="1956821" y="5193145"/>
            <a:ext cx="1" cy="1045413"/>
          </a:xfrm>
          <a:prstGeom prst="straightConnector1">
            <a:avLst/>
          </a:prstGeom>
          <a:noFill/>
          <a:ln w="76200" cap="flat" cmpd="sng">
            <a:solidFill>
              <a:schemeClr val="tx2">
                <a:lumMod val="5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" name="Cruz 6">
            <a:extLst>
              <a:ext uri="{FF2B5EF4-FFF2-40B4-BE49-F238E27FC236}">
                <a16:creationId xmlns:a16="http://schemas.microsoft.com/office/drawing/2014/main" id="{48B3BBD3-B980-57DF-E68D-C7202070EE69}"/>
              </a:ext>
            </a:extLst>
          </p:cNvPr>
          <p:cNvSpPr/>
          <p:nvPr/>
        </p:nvSpPr>
        <p:spPr>
          <a:xfrm>
            <a:off x="1547473" y="5040072"/>
            <a:ext cx="272596" cy="289718"/>
          </a:xfrm>
          <a:prstGeom prst="plus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Cruz 7">
            <a:extLst>
              <a:ext uri="{FF2B5EF4-FFF2-40B4-BE49-F238E27FC236}">
                <a16:creationId xmlns:a16="http://schemas.microsoft.com/office/drawing/2014/main" id="{8211F505-2AF7-FD3A-D917-077F4F1D0A9C}"/>
              </a:ext>
            </a:extLst>
          </p:cNvPr>
          <p:cNvSpPr/>
          <p:nvPr/>
        </p:nvSpPr>
        <p:spPr>
          <a:xfrm>
            <a:off x="5278097" y="6040197"/>
            <a:ext cx="272596" cy="289718"/>
          </a:xfrm>
          <a:prstGeom prst="plus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" name="Google Shape;246;p5">
            <a:extLst>
              <a:ext uri="{FF2B5EF4-FFF2-40B4-BE49-F238E27FC236}">
                <a16:creationId xmlns:a16="http://schemas.microsoft.com/office/drawing/2014/main" id="{D2CB895B-C9E2-F442-8028-10A9C9F5C04E}"/>
              </a:ext>
            </a:extLst>
          </p:cNvPr>
          <p:cNvCxnSpPr>
            <a:cxnSpLocks/>
          </p:cNvCxnSpPr>
          <p:nvPr/>
        </p:nvCxnSpPr>
        <p:spPr>
          <a:xfrm flipV="1">
            <a:off x="5149851" y="5053865"/>
            <a:ext cx="0" cy="956899"/>
          </a:xfrm>
          <a:prstGeom prst="straightConnector1">
            <a:avLst/>
          </a:prstGeom>
          <a:noFill/>
          <a:ln w="76200" cap="flat" cmpd="sng">
            <a:solidFill>
              <a:schemeClr val="tx2">
                <a:lumMod val="5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10E0CFB-660E-DD35-DD01-7C82B199B3AB}"/>
              </a:ext>
            </a:extLst>
          </p:cNvPr>
          <p:cNvSpPr/>
          <p:nvPr/>
        </p:nvSpPr>
        <p:spPr>
          <a:xfrm>
            <a:off x="1547473" y="6088122"/>
            <a:ext cx="211589" cy="15377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F1DEE10-7275-33FB-1187-8AAD844CB92F}"/>
              </a:ext>
            </a:extLst>
          </p:cNvPr>
          <p:cNvSpPr/>
          <p:nvPr/>
        </p:nvSpPr>
        <p:spPr>
          <a:xfrm>
            <a:off x="5308601" y="5099849"/>
            <a:ext cx="211589" cy="15377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Google Shape;211;p4">
            <a:extLst>
              <a:ext uri="{FF2B5EF4-FFF2-40B4-BE49-F238E27FC236}">
                <a16:creationId xmlns:a16="http://schemas.microsoft.com/office/drawing/2014/main" id="{72E7EFA6-55A7-C467-EFED-7B205EB56E97}"/>
              </a:ext>
            </a:extLst>
          </p:cNvPr>
          <p:cNvSpPr txBox="1"/>
          <p:nvPr/>
        </p:nvSpPr>
        <p:spPr>
          <a:xfrm>
            <a:off x="949485" y="2620017"/>
            <a:ext cx="2637867" cy="890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3000"/>
              <a:buFont typeface="Calibri"/>
              <a:buNone/>
            </a:pPr>
            <a:r>
              <a:rPr lang="en-US" sz="36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8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3000"/>
              <a:buFont typeface="Calibri"/>
              <a:buNone/>
            </a:pPr>
            <a:r>
              <a:rPr lang="en-US" sz="36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NÚCLEOS</a:t>
            </a:r>
            <a:endParaRPr sz="3600" b="1" dirty="0">
              <a:solidFill>
                <a:srgbClr val="33CCCC"/>
              </a:solidFill>
              <a:latin typeface="Aptos Narrow" panose="020B0004020202020204" pitchFamily="34" charset="0"/>
              <a:cs typeface="Calibri"/>
            </a:endParaRPr>
          </a:p>
        </p:txBody>
      </p:sp>
      <p:sp>
        <p:nvSpPr>
          <p:cNvPr id="6" name="Google Shape;150;p1">
            <a:extLst>
              <a:ext uri="{FF2B5EF4-FFF2-40B4-BE49-F238E27FC236}">
                <a16:creationId xmlns:a16="http://schemas.microsoft.com/office/drawing/2014/main" id="{E1EC4882-A3D2-01E6-CA6F-30904B2BAA50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 – 1-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62" name="Google Shape;262;p6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6"/>
          <p:cNvSpPr txBox="1"/>
          <p:nvPr/>
        </p:nvSpPr>
        <p:spPr>
          <a:xfrm>
            <a:off x="1146175" y="273050"/>
            <a:ext cx="35687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CONCURRENCIA</a:t>
            </a:r>
            <a:endParaRPr/>
          </a:p>
        </p:txBody>
      </p:sp>
      <p:pic>
        <p:nvPicPr>
          <p:cNvPr id="264" name="Google Shape;264;p6" descr="Un dibujo de una cara feliz&#10;&#10;Descripción generada automáticamente con confianza me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0813" y="1781625"/>
            <a:ext cx="936104" cy="818243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6"/>
          <p:cNvSpPr txBox="1"/>
          <p:nvPr/>
        </p:nvSpPr>
        <p:spPr>
          <a:xfrm>
            <a:off x="1086917" y="1314445"/>
            <a:ext cx="10705419" cy="186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32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lang="en-US" sz="32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programa</a:t>
            </a:r>
            <a:r>
              <a:rPr lang="en-US" sz="32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concurrente</a:t>
            </a:r>
            <a:r>
              <a:rPr lang="en-US" sz="32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se divide </a:t>
            </a:r>
            <a:r>
              <a:rPr lang="en-US" sz="32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32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tareas</a:t>
            </a:r>
            <a:r>
              <a:rPr lang="en-US" sz="32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(2 o </a:t>
            </a:r>
            <a:r>
              <a:rPr lang="en-US" sz="32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US" sz="32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), las </a:t>
            </a:r>
            <a:r>
              <a:rPr lang="en-US" sz="32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cuales</a:t>
            </a:r>
            <a:r>
              <a:rPr lang="en-US" sz="32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US" sz="32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ejecutan</a:t>
            </a:r>
            <a:r>
              <a:rPr lang="en-US" sz="32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al </a:t>
            </a:r>
            <a:r>
              <a:rPr lang="en-US" sz="32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mismo</a:t>
            </a:r>
            <a:r>
              <a:rPr lang="en-US" sz="32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tiempo</a:t>
            </a:r>
            <a:r>
              <a:rPr lang="en-US" sz="32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32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realizan</a:t>
            </a:r>
            <a:r>
              <a:rPr lang="en-US" sz="32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acciones</a:t>
            </a:r>
            <a:r>
              <a:rPr lang="en-US" sz="32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32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cumplir</a:t>
            </a:r>
            <a:r>
              <a:rPr lang="en-US" sz="32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32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r>
              <a:rPr lang="en-US" sz="32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común</a:t>
            </a:r>
            <a:r>
              <a:rPr lang="en-US" sz="32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 Para </a:t>
            </a:r>
            <a:r>
              <a:rPr lang="en-US" sz="32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esto</a:t>
            </a:r>
            <a:r>
              <a:rPr lang="en-US" sz="32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pueden</a:t>
            </a:r>
            <a:r>
              <a:rPr lang="en-US" sz="32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lang="en-US" sz="32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compartir</a:t>
            </a:r>
            <a:r>
              <a:rPr lang="en-US" sz="32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recursos</a:t>
            </a:r>
            <a:r>
              <a:rPr lang="en-US" sz="32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2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coordinarse</a:t>
            </a:r>
            <a:r>
              <a:rPr lang="en-US" sz="32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32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cooperar</a:t>
            </a:r>
            <a:r>
              <a:rPr lang="en-US" sz="32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266" name="Google Shape;266;p6"/>
          <p:cNvSpPr txBox="1"/>
          <p:nvPr/>
        </p:nvSpPr>
        <p:spPr>
          <a:xfrm>
            <a:off x="8171089" y="4597511"/>
            <a:ext cx="3171825" cy="10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200"/>
              <a:buFont typeface="Calibri"/>
              <a:buNone/>
            </a:pPr>
            <a:r>
              <a:rPr lang="en-US" sz="3200" b="1" i="0" u="none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COMUNICACIÓN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70AD47"/>
              </a:buClr>
              <a:buSzPts val="3200"/>
              <a:buFont typeface="Calibri"/>
              <a:buNone/>
            </a:pPr>
            <a:r>
              <a:rPr lang="en-US" sz="3200" b="1" i="0" u="none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SINCRONIZACION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54119171-A913-FFBE-A69F-E5EDA8C156C2}"/>
              </a:ext>
            </a:extLst>
          </p:cNvPr>
          <p:cNvGrpSpPr/>
          <p:nvPr/>
        </p:nvGrpSpPr>
        <p:grpSpPr>
          <a:xfrm>
            <a:off x="579175" y="4442561"/>
            <a:ext cx="6014926" cy="1563687"/>
            <a:chOff x="579175" y="4442561"/>
            <a:chExt cx="6014926" cy="1563687"/>
          </a:xfrm>
        </p:grpSpPr>
        <p:sp>
          <p:nvSpPr>
            <p:cNvPr id="268" name="Google Shape;268;p6"/>
            <p:cNvSpPr txBox="1"/>
            <p:nvPr/>
          </p:nvSpPr>
          <p:spPr>
            <a:xfrm>
              <a:off x="579175" y="4442561"/>
              <a:ext cx="6014926" cy="8182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800"/>
                <a:buFont typeface="Calibri"/>
                <a:buNone/>
              </a:pPr>
              <a:r>
                <a:rPr lang="en-US" sz="28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Concepto</a:t>
              </a:r>
              <a:r>
                <a:rPr lang="en-US" sz="28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clave </a:t>
              </a:r>
              <a:r>
                <a:rPr lang="en-US" sz="28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en</a:t>
              </a:r>
              <a:r>
                <a:rPr lang="en-US" sz="28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la </a:t>
              </a:r>
              <a:r>
                <a:rPr lang="en-US" sz="28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Ciencia</a:t>
              </a:r>
              <a:r>
                <a:rPr lang="en-US" sz="28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de la </a:t>
              </a:r>
              <a:r>
                <a:rPr lang="en-US" sz="28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Computación</a:t>
              </a:r>
              <a:endParaRPr dirty="0"/>
            </a:p>
          </p:txBody>
        </p:sp>
        <p:sp>
          <p:nvSpPr>
            <p:cNvPr id="269" name="Google Shape;269;p6"/>
            <p:cNvSpPr txBox="1"/>
            <p:nvPr/>
          </p:nvSpPr>
          <p:spPr>
            <a:xfrm>
              <a:off x="579175" y="5495073"/>
              <a:ext cx="6014926" cy="511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800"/>
                <a:buFont typeface="Calibri"/>
                <a:buNone/>
              </a:pPr>
              <a:r>
                <a:rPr lang="en-US" sz="28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Cambios</a:t>
              </a:r>
              <a:r>
                <a:rPr lang="en-US" sz="28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8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en</a:t>
              </a:r>
              <a:r>
                <a:rPr lang="en-US" sz="28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HARDWARE y SOFTWARE</a:t>
              </a:r>
              <a:endParaRPr dirty="0"/>
            </a:p>
          </p:txBody>
        </p:sp>
      </p:grpSp>
      <p:sp>
        <p:nvSpPr>
          <p:cNvPr id="3" name="Google Shape;62;p4">
            <a:extLst>
              <a:ext uri="{FF2B5EF4-FFF2-40B4-BE49-F238E27FC236}">
                <a16:creationId xmlns:a16="http://schemas.microsoft.com/office/drawing/2014/main" id="{C59A8242-7135-ADD4-C193-34E75C9B0E84}"/>
              </a:ext>
            </a:extLst>
          </p:cNvPr>
          <p:cNvSpPr txBox="1"/>
          <p:nvPr/>
        </p:nvSpPr>
        <p:spPr>
          <a:xfrm>
            <a:off x="1534766" y="3568661"/>
            <a:ext cx="3842665" cy="64629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36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CARACTERISTICAS</a:t>
            </a:r>
            <a:endParaRPr sz="3600" b="1" i="0" u="none" strike="noStrike" cap="none" dirty="0">
              <a:solidFill>
                <a:srgbClr val="00B0F0"/>
              </a:solidFill>
              <a:sym typeface="Arial"/>
            </a:endParaRPr>
          </a:p>
        </p:txBody>
      </p:sp>
      <p:sp>
        <p:nvSpPr>
          <p:cNvPr id="4" name="Google Shape;62;p4">
            <a:extLst>
              <a:ext uri="{FF2B5EF4-FFF2-40B4-BE49-F238E27FC236}">
                <a16:creationId xmlns:a16="http://schemas.microsoft.com/office/drawing/2014/main" id="{3D33F0D5-EBEC-F493-0A55-72402E2FEB4E}"/>
              </a:ext>
            </a:extLst>
          </p:cNvPr>
          <p:cNvSpPr txBox="1"/>
          <p:nvPr/>
        </p:nvSpPr>
        <p:spPr>
          <a:xfrm>
            <a:off x="7757432" y="3583900"/>
            <a:ext cx="3842665" cy="64629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36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CONCEPTOS</a:t>
            </a:r>
            <a:endParaRPr sz="3600" b="1" i="0" u="none" strike="noStrike" cap="none" dirty="0">
              <a:solidFill>
                <a:srgbClr val="00B0F0"/>
              </a:solidFill>
              <a:sym typeface="Arial"/>
            </a:endParaRPr>
          </a:p>
        </p:txBody>
      </p:sp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94CFF2A5-7AA0-492C-2C1C-EA4C5A82F1EE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 – 1-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2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93" name="Google Shape;293;p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8"/>
          <p:cNvSpPr txBox="1"/>
          <p:nvPr/>
        </p:nvSpPr>
        <p:spPr>
          <a:xfrm>
            <a:off x="1146175" y="273050"/>
            <a:ext cx="59690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CONCURRENCIA -  Ejemplos</a:t>
            </a:r>
            <a:endParaRPr/>
          </a:p>
        </p:txBody>
      </p:sp>
      <p:sp>
        <p:nvSpPr>
          <p:cNvPr id="295" name="Google Shape;295;p8"/>
          <p:cNvSpPr txBox="1"/>
          <p:nvPr/>
        </p:nvSpPr>
        <p:spPr>
          <a:xfrm>
            <a:off x="119062" y="1412875"/>
            <a:ext cx="5545137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n-US" sz="28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Supongamos</a:t>
            </a:r>
            <a:r>
              <a:rPr lang="en-US" sz="28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8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sz="28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pareja Paula y Juan </a:t>
            </a:r>
            <a:r>
              <a:rPr lang="en-US" sz="28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comparten</a:t>
            </a:r>
            <a:r>
              <a:rPr lang="en-US" sz="28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sz="28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cuenta</a:t>
            </a:r>
            <a:r>
              <a:rPr lang="en-US" sz="28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bancaria</a:t>
            </a:r>
            <a:r>
              <a:rPr lang="en-US" sz="28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/>
          </a:p>
        </p:txBody>
      </p:sp>
      <p:pic>
        <p:nvPicPr>
          <p:cNvPr id="296" name="Google Shape;296;p8"/>
          <p:cNvPicPr preferRelativeResize="0"/>
          <p:nvPr/>
        </p:nvPicPr>
        <p:blipFill rotWithShape="1">
          <a:blip r:embed="rId4">
            <a:alphaModFix/>
          </a:blip>
          <a:srcRect l="7186" t="14915" r="69017" b="12767"/>
          <a:stretch/>
        </p:blipFill>
        <p:spPr>
          <a:xfrm>
            <a:off x="6869112" y="1192212"/>
            <a:ext cx="355600" cy="1084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8"/>
          <p:cNvPicPr preferRelativeResize="0"/>
          <p:nvPr/>
        </p:nvPicPr>
        <p:blipFill rotWithShape="1">
          <a:blip r:embed="rId4">
            <a:alphaModFix/>
          </a:blip>
          <a:srcRect l="72971" t="16760" r="3233" b="14942"/>
          <a:stretch/>
        </p:blipFill>
        <p:spPr>
          <a:xfrm>
            <a:off x="6037262" y="1219200"/>
            <a:ext cx="357187" cy="10239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8"/>
          <p:cNvGrpSpPr/>
          <p:nvPr/>
        </p:nvGrpSpPr>
        <p:grpSpPr>
          <a:xfrm>
            <a:off x="119062" y="2479300"/>
            <a:ext cx="11430000" cy="1999037"/>
            <a:chOff x="119063" y="2479301"/>
            <a:chExt cx="11430000" cy="1999037"/>
          </a:xfrm>
        </p:grpSpPr>
        <p:sp>
          <p:nvSpPr>
            <p:cNvPr id="299" name="Google Shape;299;p8"/>
            <p:cNvSpPr txBox="1"/>
            <p:nvPr/>
          </p:nvSpPr>
          <p:spPr>
            <a:xfrm>
              <a:off x="119063" y="3181350"/>
              <a:ext cx="5545137" cy="12969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800"/>
                <a:buFont typeface="Calibri"/>
                <a:buNone/>
              </a:pPr>
              <a:r>
                <a:rPr lang="en-US" sz="28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En </a:t>
              </a:r>
              <a:r>
                <a:rPr lang="en-US" sz="28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algún</a:t>
              </a:r>
              <a:r>
                <a:rPr lang="en-US" sz="28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8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momento</a:t>
              </a:r>
              <a:r>
                <a:rPr lang="en-US" sz="28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ambos </a:t>
              </a:r>
              <a:r>
                <a:rPr lang="en-US" sz="28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salen</a:t>
              </a:r>
              <a:r>
                <a:rPr lang="en-US" sz="28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a sus </a:t>
              </a:r>
              <a:r>
                <a:rPr lang="en-US" sz="28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trabajos</a:t>
              </a:r>
              <a:r>
                <a:rPr lang="en-US" sz="28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y </a:t>
              </a:r>
              <a:r>
                <a:rPr lang="en-US" sz="28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deciden</a:t>
              </a:r>
              <a:r>
                <a:rPr lang="en-US" sz="28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8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detenerse</a:t>
              </a:r>
              <a:r>
                <a:rPr lang="en-US" sz="28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8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en</a:t>
              </a:r>
              <a:r>
                <a:rPr lang="en-US" sz="28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un </a:t>
              </a:r>
              <a:r>
                <a:rPr lang="en-US" sz="28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cajero</a:t>
              </a:r>
              <a:r>
                <a:rPr lang="en-US" sz="28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para </a:t>
              </a:r>
              <a:r>
                <a:rPr lang="en-US" sz="28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extraer</a:t>
              </a:r>
              <a:r>
                <a:rPr lang="en-US" sz="28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1000 pesos</a:t>
              </a:r>
              <a:endParaRPr dirty="0"/>
            </a:p>
          </p:txBody>
        </p:sp>
        <p:pic>
          <p:nvPicPr>
            <p:cNvPr id="300" name="Google Shape;300;p8" descr="Horno de microondas&#10;&#10;Descripción generada automáticamente con confianza baja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926944" y="3048000"/>
              <a:ext cx="1493838" cy="1295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8"/>
            <p:cNvPicPr preferRelativeResize="0"/>
            <p:nvPr/>
          </p:nvPicPr>
          <p:blipFill rotWithShape="1">
            <a:blip r:embed="rId4">
              <a:alphaModFix/>
            </a:blip>
            <a:srcRect l="72971" t="16760" r="3233" b="14942"/>
            <a:stretch/>
          </p:blipFill>
          <p:spPr>
            <a:xfrm>
              <a:off x="8652557" y="2979738"/>
              <a:ext cx="452437" cy="1295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8"/>
            <p:cNvPicPr preferRelativeResize="0"/>
            <p:nvPr/>
          </p:nvPicPr>
          <p:blipFill rotWithShape="1">
            <a:blip r:embed="rId4">
              <a:alphaModFix/>
            </a:blip>
            <a:srcRect l="7186" t="14915" r="69017" b="12767"/>
            <a:stretch/>
          </p:blipFill>
          <p:spPr>
            <a:xfrm>
              <a:off x="9532938" y="2911475"/>
              <a:ext cx="450850" cy="137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8" descr="Horno de microondas&#10;&#10;Descripción generada automáticamente con confianza baja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053638" y="2979738"/>
              <a:ext cx="1495425" cy="1295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4" name="Google Shape;304;p8"/>
            <p:cNvSpPr txBox="1"/>
            <p:nvPr/>
          </p:nvSpPr>
          <p:spPr>
            <a:xfrm>
              <a:off x="7809820" y="2479301"/>
              <a:ext cx="3119437" cy="4873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CCCC"/>
                </a:buClr>
                <a:buSzPts val="2800"/>
                <a:buFont typeface="Calibri"/>
                <a:buNone/>
              </a:pPr>
              <a:r>
                <a:rPr lang="en-US" sz="2800" b="1" i="0" u="none" dirty="0">
                  <a:solidFill>
                    <a:srgbClr val="33CCCC"/>
                  </a:solidFill>
                  <a:latin typeface="Aptos Narrow" panose="020B0004020202020204" pitchFamily="34" charset="0"/>
                  <a:ea typeface="Calibri"/>
                  <a:cs typeface="Calibri"/>
                  <a:sym typeface="Calibri"/>
                </a:rPr>
                <a:t>CUENTA BANCARIA</a:t>
              </a:r>
              <a:endParaRPr dirty="0">
                <a:latin typeface="Aptos Narrow" panose="020B0004020202020204" pitchFamily="34" charset="0"/>
              </a:endParaRPr>
            </a:p>
          </p:txBody>
        </p:sp>
      </p:grpSp>
      <p:sp>
        <p:nvSpPr>
          <p:cNvPr id="305" name="Google Shape;305;p8"/>
          <p:cNvSpPr txBox="1"/>
          <p:nvPr/>
        </p:nvSpPr>
        <p:spPr>
          <a:xfrm>
            <a:off x="141287" y="4956175"/>
            <a:ext cx="5545137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n-US" sz="28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Si </a:t>
            </a:r>
            <a:r>
              <a:rPr lang="en-US" sz="28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8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28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cuenta</a:t>
            </a:r>
            <a:r>
              <a:rPr lang="en-US" sz="28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hay 50000 pesos es de </a:t>
            </a:r>
            <a:r>
              <a:rPr lang="en-US" sz="28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esperar</a:t>
            </a:r>
            <a:r>
              <a:rPr lang="en-US" sz="28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8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después</a:t>
            </a:r>
            <a:r>
              <a:rPr lang="en-US" sz="28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 las dos </a:t>
            </a:r>
            <a:r>
              <a:rPr lang="en-US" sz="28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extracciones</a:t>
            </a:r>
            <a:r>
              <a:rPr lang="en-US" sz="28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queden</a:t>
            </a:r>
            <a:r>
              <a:rPr lang="en-US" sz="28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48000.</a:t>
            </a:r>
            <a:endParaRPr dirty="0"/>
          </a:p>
        </p:txBody>
      </p:sp>
      <p:sp>
        <p:nvSpPr>
          <p:cNvPr id="306" name="Google Shape;306;p8"/>
          <p:cNvSpPr txBox="1"/>
          <p:nvPr/>
        </p:nvSpPr>
        <p:spPr>
          <a:xfrm>
            <a:off x="7276759" y="4506163"/>
            <a:ext cx="4512356" cy="125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3000"/>
              <a:buFont typeface="Calibri"/>
              <a:buNone/>
            </a:pPr>
            <a:r>
              <a:rPr lang="en-US" sz="3000" b="1" dirty="0" err="1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Podría</a:t>
            </a:r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3000" b="1" dirty="0" err="1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ocurrir</a:t>
            </a:r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que ambos </a:t>
            </a:r>
            <a:r>
              <a:rPr lang="en-US" sz="3000" b="1" dirty="0" err="1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accedan</a:t>
            </a:r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a la </a:t>
            </a:r>
            <a:r>
              <a:rPr lang="en-US" sz="3000" b="1" dirty="0" err="1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cuenta</a:t>
            </a:r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3000" b="1" dirty="0" err="1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en</a:t>
            </a:r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3000" b="1" dirty="0" err="1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el</a:t>
            </a:r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3000" b="1" dirty="0" err="1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mismo</a:t>
            </a:r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3000" b="1" dirty="0" err="1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instante</a:t>
            </a:r>
            <a:endParaRPr dirty="0">
              <a:solidFill>
                <a:schemeClr val="tx2">
                  <a:lumMod val="50000"/>
                </a:schemeClr>
              </a:solidFill>
              <a:latin typeface="Aptos Narrow" panose="020B0004020202020204" pitchFamily="34" charset="0"/>
            </a:endParaRPr>
          </a:p>
        </p:txBody>
      </p:sp>
      <p:sp>
        <p:nvSpPr>
          <p:cNvPr id="307" name="Google Shape;307;p8"/>
          <p:cNvSpPr txBox="1"/>
          <p:nvPr/>
        </p:nvSpPr>
        <p:spPr>
          <a:xfrm>
            <a:off x="7794605" y="6043613"/>
            <a:ext cx="3927514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200"/>
              <a:buFont typeface="Calibri"/>
              <a:buNone/>
            </a:pPr>
            <a:r>
              <a:rPr lang="en-US" sz="3800" b="1" i="0" u="none" dirty="0">
                <a:solidFill>
                  <a:srgbClr val="70AD47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CONCURRENCIA</a:t>
            </a:r>
            <a:endParaRPr sz="3800" dirty="0">
              <a:latin typeface="Aptos Narrow" panose="020B0004020202020204" pitchFamily="34" charset="0"/>
            </a:endParaRPr>
          </a:p>
        </p:txBody>
      </p:sp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79C28650-543E-C653-5A9B-ECA09E62FA69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 – 1-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" grpId="0"/>
      <p:bldP spid="306" grpId="0"/>
      <p:bldP spid="30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C72345F9-5E74-7D21-6EC0-D4FC14898154}"/>
              </a:ext>
            </a:extLst>
          </p:cNvPr>
          <p:cNvSpPr/>
          <p:nvPr/>
        </p:nvSpPr>
        <p:spPr>
          <a:xfrm>
            <a:off x="6725536" y="1228950"/>
            <a:ext cx="1198357" cy="576263"/>
          </a:xfrm>
          <a:prstGeom prst="ellipse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3" name="Google Shape;313;p9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14" name="Google Shape;314;p9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9"/>
          <p:cNvSpPr txBox="1"/>
          <p:nvPr/>
        </p:nvSpPr>
        <p:spPr>
          <a:xfrm>
            <a:off x="1146175" y="273050"/>
            <a:ext cx="59690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CONCURRENCIA -  Ejemplos</a:t>
            </a:r>
            <a:endParaRPr/>
          </a:p>
        </p:txBody>
      </p:sp>
      <p:pic>
        <p:nvPicPr>
          <p:cNvPr id="316" name="Google Shape;316;p9"/>
          <p:cNvPicPr preferRelativeResize="0"/>
          <p:nvPr/>
        </p:nvPicPr>
        <p:blipFill rotWithShape="1">
          <a:blip r:embed="rId4">
            <a:alphaModFix/>
          </a:blip>
          <a:srcRect l="7186" t="14915" r="69017" b="12767"/>
          <a:stretch/>
        </p:blipFill>
        <p:spPr>
          <a:xfrm>
            <a:off x="11715750" y="2400300"/>
            <a:ext cx="357187" cy="1084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9"/>
          <p:cNvPicPr preferRelativeResize="0"/>
          <p:nvPr/>
        </p:nvPicPr>
        <p:blipFill rotWithShape="1">
          <a:blip r:embed="rId4">
            <a:alphaModFix/>
          </a:blip>
          <a:srcRect l="72971" t="16760" r="3233" b="14942"/>
          <a:stretch/>
        </p:blipFill>
        <p:spPr>
          <a:xfrm>
            <a:off x="192087" y="2439987"/>
            <a:ext cx="357187" cy="1023937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9"/>
          <p:cNvSpPr txBox="1"/>
          <p:nvPr/>
        </p:nvSpPr>
        <p:spPr>
          <a:xfrm>
            <a:off x="3450771" y="1268412"/>
            <a:ext cx="4640716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2800"/>
              <a:buFont typeface="Calibri"/>
              <a:buNone/>
            </a:pPr>
            <a:r>
              <a:rPr lang="en-US" sz="30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CUENTA BANCARIA:   </a:t>
            </a:r>
            <a:r>
              <a:rPr lang="en-US" sz="30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saldo</a:t>
            </a:r>
            <a:endParaRPr sz="3000" dirty="0">
              <a:latin typeface="Aptos Narrow" panose="020B0004020202020204" pitchFamily="34" charset="0"/>
            </a:endParaRPr>
          </a:p>
        </p:txBody>
      </p:sp>
      <p:sp>
        <p:nvSpPr>
          <p:cNvPr id="319" name="Google Shape;319;p9"/>
          <p:cNvSpPr txBox="1"/>
          <p:nvPr/>
        </p:nvSpPr>
        <p:spPr>
          <a:xfrm>
            <a:off x="7910265" y="1349375"/>
            <a:ext cx="3332162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VARIABLE COMPARTIDA</a:t>
            </a:r>
            <a:endParaRPr dirty="0"/>
          </a:p>
        </p:txBody>
      </p:sp>
      <p:sp>
        <p:nvSpPr>
          <p:cNvPr id="321" name="Google Shape;321;p9"/>
          <p:cNvSpPr txBox="1"/>
          <p:nvPr/>
        </p:nvSpPr>
        <p:spPr>
          <a:xfrm>
            <a:off x="623887" y="2100262"/>
            <a:ext cx="3760787" cy="16319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Integrante</a:t>
            </a: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1:</a:t>
            </a:r>
            <a:endParaRPr sz="2000" b="0" i="0" u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 b="0" i="0" u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ingresa</a:t>
            </a: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la clave </a:t>
            </a:r>
            <a:endParaRPr sz="2000" b="0" i="0" u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saldo</a:t>
            </a: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:= </a:t>
            </a:r>
            <a:r>
              <a:rPr lang="en-US" sz="20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saldo</a:t>
            </a: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- 1000;</a:t>
            </a:r>
            <a:endParaRPr sz="2000" b="0" i="0" u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  <p:sp>
        <p:nvSpPr>
          <p:cNvPr id="322" name="Google Shape;322;p9"/>
          <p:cNvSpPr txBox="1"/>
          <p:nvPr/>
        </p:nvSpPr>
        <p:spPr>
          <a:xfrm>
            <a:off x="7880350" y="2101850"/>
            <a:ext cx="3760787" cy="163036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Integrante</a:t>
            </a: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2:</a:t>
            </a:r>
            <a:endParaRPr sz="2000" b="0" i="0" u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 b="0" i="0" u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ingresa</a:t>
            </a: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la clave</a:t>
            </a:r>
            <a:endParaRPr sz="2000" b="0" i="0" u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saldo</a:t>
            </a: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:= </a:t>
            </a:r>
            <a:r>
              <a:rPr lang="en-US" sz="20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saldo</a:t>
            </a: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- 1000;</a:t>
            </a:r>
            <a:endParaRPr sz="2000" b="0" i="0" u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  <p:sp>
        <p:nvSpPr>
          <p:cNvPr id="324" name="Google Shape;324;p9"/>
          <p:cNvSpPr txBox="1"/>
          <p:nvPr/>
        </p:nvSpPr>
        <p:spPr>
          <a:xfrm>
            <a:off x="31407" y="4221944"/>
            <a:ext cx="4640716" cy="169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Calibri"/>
              <a:buNone/>
            </a:pPr>
            <a:r>
              <a:rPr lang="en-US" sz="26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Cualquier</a:t>
            </a:r>
            <a:r>
              <a:rPr lang="en-US" sz="26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lenguaje</a:t>
            </a:r>
            <a:r>
              <a:rPr lang="en-US" sz="26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6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brinde</a:t>
            </a:r>
            <a:r>
              <a:rPr lang="en-US" sz="26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concurrencia</a:t>
            </a:r>
            <a:r>
              <a:rPr lang="en-US" sz="26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debe</a:t>
            </a:r>
            <a:r>
              <a:rPr lang="en-US" sz="26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proveer</a:t>
            </a:r>
            <a:r>
              <a:rPr lang="en-US" sz="26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mecanismos</a:t>
            </a:r>
            <a:r>
              <a:rPr lang="en-US" sz="26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600" b="1" i="0" u="none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comunicar</a:t>
            </a:r>
            <a:r>
              <a:rPr lang="en-US" sz="2600" b="0" i="0" u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n-US" sz="2600" b="1" i="0" u="none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sincronizar</a:t>
            </a:r>
            <a:r>
              <a:rPr lang="en-US" sz="2600" b="0" i="0" u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procesos</a:t>
            </a:r>
            <a:r>
              <a:rPr lang="en-US" sz="26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01CD1A4-A9FA-79FC-CC8C-EB4ACD4627EC}"/>
              </a:ext>
            </a:extLst>
          </p:cNvPr>
          <p:cNvGrpSpPr/>
          <p:nvPr/>
        </p:nvGrpSpPr>
        <p:grpSpPr>
          <a:xfrm>
            <a:off x="4530999" y="1755774"/>
            <a:ext cx="3079200" cy="2093834"/>
            <a:chOff x="4530999" y="1755774"/>
            <a:chExt cx="3079200" cy="2093834"/>
          </a:xfrm>
        </p:grpSpPr>
        <p:pic>
          <p:nvPicPr>
            <p:cNvPr id="323" name="Google Shape;323;p9" descr="Icono&#10;&#10;Descripción generada automáticament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341937" y="1755774"/>
              <a:ext cx="1508125" cy="1508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5" name="Google Shape;325;p9"/>
            <p:cNvSpPr txBox="1"/>
            <p:nvPr/>
          </p:nvSpPr>
          <p:spPr>
            <a:xfrm>
              <a:off x="4530999" y="2871696"/>
              <a:ext cx="3079200" cy="9779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3000"/>
                <a:buFont typeface="Calibri"/>
                <a:buNone/>
              </a:pPr>
              <a:r>
                <a:rPr lang="en-US" sz="3000" b="1" dirty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¿</a:t>
              </a:r>
              <a:r>
                <a:rPr lang="en-US" sz="3000" b="1" i="0" u="none" dirty="0" err="1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Cómo</a:t>
              </a:r>
              <a:r>
                <a:rPr lang="en-US" sz="3000" b="1" i="0" u="none" dirty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 se </a:t>
              </a:r>
              <a:r>
                <a:rPr lang="en-US" sz="3000" b="1" i="0" u="none" dirty="0">
                  <a:solidFill>
                    <a:srgbClr val="7F7F7F"/>
                  </a:solidFill>
                  <a:latin typeface="Aptos Narrow" panose="020B0004020202020204" pitchFamily="34" charset="0"/>
                  <a:ea typeface="Calibri"/>
                  <a:cs typeface="Calibri"/>
                  <a:sym typeface="Calibri"/>
                </a:rPr>
                <a:t>protege</a:t>
              </a:r>
              <a:r>
                <a:rPr lang="en-US" sz="3000" b="1" i="0" u="none" dirty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 la variable </a:t>
              </a:r>
              <a:r>
                <a:rPr lang="en-US" sz="3000" b="1" i="0" u="none" dirty="0" err="1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saldo</a:t>
              </a:r>
              <a:r>
                <a:rPr lang="en-US" sz="3000" b="1" i="0" u="none" dirty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 dirty="0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7D3EFE67-47C0-B6A3-F694-C8EB703A2F62}"/>
              </a:ext>
            </a:extLst>
          </p:cNvPr>
          <p:cNvGrpSpPr/>
          <p:nvPr/>
        </p:nvGrpSpPr>
        <p:grpSpPr>
          <a:xfrm>
            <a:off x="4545639" y="4119565"/>
            <a:ext cx="7363332" cy="1955701"/>
            <a:chOff x="4545639" y="4119565"/>
            <a:chExt cx="7363332" cy="1955701"/>
          </a:xfrm>
        </p:grpSpPr>
        <p:pic>
          <p:nvPicPr>
            <p:cNvPr id="326" name="Google Shape;326;p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672123" y="4119565"/>
              <a:ext cx="935037" cy="9826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7" name="Google Shape;327;p9"/>
            <p:cNvSpPr txBox="1"/>
            <p:nvPr/>
          </p:nvSpPr>
          <p:spPr>
            <a:xfrm>
              <a:off x="5566227" y="4363861"/>
              <a:ext cx="6342744" cy="12926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600"/>
                <a:buFont typeface="Calibri"/>
                <a:buNone/>
              </a:pPr>
              <a:r>
                <a:rPr lang="en-US" sz="26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En </a:t>
              </a:r>
              <a:r>
                <a:rPr lang="en-US" sz="26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este</a:t>
              </a:r>
              <a:r>
                <a:rPr lang="en-US" sz="26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6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caso</a:t>
              </a:r>
              <a:r>
                <a:rPr lang="en-US" sz="26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6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quiero</a:t>
              </a:r>
              <a:r>
                <a:rPr lang="en-US" sz="26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600" b="1" i="0" u="none" dirty="0" err="1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proteger</a:t>
              </a:r>
              <a:r>
                <a:rPr lang="en-US" sz="2600" b="0" i="0" u="none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6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el</a:t>
              </a:r>
              <a:r>
                <a:rPr lang="en-US" sz="26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6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acceso</a:t>
              </a:r>
              <a:r>
                <a:rPr lang="en-US" sz="26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a la variable </a:t>
              </a:r>
              <a:r>
                <a:rPr lang="en-US" sz="26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compartida</a:t>
              </a:r>
              <a:r>
                <a:rPr lang="en-US" sz="26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(dos </a:t>
              </a:r>
              <a:r>
                <a:rPr lang="en-US" sz="26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procesos</a:t>
              </a:r>
              <a:r>
                <a:rPr lang="en-US" sz="26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no </a:t>
              </a:r>
              <a:r>
                <a:rPr lang="en-US" sz="26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accedan</a:t>
              </a:r>
              <a:r>
                <a:rPr lang="en-US" sz="26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al </a:t>
              </a:r>
              <a:r>
                <a:rPr lang="en-US" sz="26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mismo</a:t>
              </a:r>
              <a:r>
                <a:rPr lang="en-US" sz="26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6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tiempo</a:t>
              </a:r>
              <a:r>
                <a:rPr lang="en-US" sz="26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lang="en-US" sz="26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sincronicen</a:t>
              </a:r>
              <a:r>
                <a:rPr lang="en-US" sz="26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dirty="0"/>
            </a:p>
          </p:txBody>
        </p:sp>
        <p:pic>
          <p:nvPicPr>
            <p:cNvPr id="328" name="Google Shape;328;p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1133167">
              <a:off x="4545639" y="4994179"/>
              <a:ext cx="1030287" cy="10810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9" name="Google Shape;329;p9"/>
          <p:cNvSpPr txBox="1"/>
          <p:nvPr/>
        </p:nvSpPr>
        <p:spPr>
          <a:xfrm>
            <a:off x="7108577" y="5607270"/>
            <a:ext cx="413385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/>
              </a:buClr>
              <a:buSzPts val="2400"/>
              <a:buFont typeface="Consolas"/>
              <a:buNone/>
            </a:pPr>
            <a:r>
              <a:rPr lang="en-US" sz="2400" b="1" i="0" u="none" dirty="0" err="1">
                <a:solidFill>
                  <a:schemeClr val="tx2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Semáforos</a:t>
            </a:r>
            <a:r>
              <a:rPr lang="en-US" sz="2400" b="1" i="0" u="none" dirty="0">
                <a:solidFill>
                  <a:schemeClr val="tx2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(P y V)</a:t>
            </a:r>
            <a:endParaRPr sz="2400" b="1" i="0" u="none" dirty="0">
              <a:solidFill>
                <a:schemeClr val="tx2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/>
              </a:buClr>
              <a:buSzPts val="2400"/>
              <a:buFont typeface="Consolas"/>
              <a:buNone/>
            </a:pPr>
            <a:r>
              <a:rPr lang="en-US" sz="2400" b="1" i="0" u="none" dirty="0" err="1">
                <a:solidFill>
                  <a:schemeClr val="tx2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Monitores</a:t>
            </a:r>
            <a:endParaRPr sz="2400" b="1" i="0" u="none" dirty="0">
              <a:solidFill>
                <a:schemeClr val="tx2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/>
              </a:buClr>
              <a:buSzPts val="2400"/>
              <a:buFont typeface="Consolas"/>
              <a:buNone/>
            </a:pPr>
            <a:r>
              <a:rPr lang="en-US" sz="2400" b="1" i="0" u="none" dirty="0" err="1">
                <a:solidFill>
                  <a:schemeClr val="tx2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Pasaje</a:t>
            </a:r>
            <a:r>
              <a:rPr lang="en-US" sz="2400" b="1" i="0" u="none" dirty="0">
                <a:solidFill>
                  <a:schemeClr val="tx2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de </a:t>
            </a:r>
            <a:r>
              <a:rPr lang="en-US" sz="2400" b="1" i="0" u="none" dirty="0" err="1">
                <a:solidFill>
                  <a:schemeClr val="tx2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Mensajes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Google Shape;150;p1">
            <a:extLst>
              <a:ext uri="{FF2B5EF4-FFF2-40B4-BE49-F238E27FC236}">
                <a16:creationId xmlns:a16="http://schemas.microsoft.com/office/drawing/2014/main" id="{D9DDA9DE-D8E1-9433-7C86-F18C469FD364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 – 1-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75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" grpId="0"/>
      <p:bldP spid="3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0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6" name="Google Shape;336;p10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0"/>
          <p:cNvSpPr txBox="1"/>
          <p:nvPr/>
        </p:nvSpPr>
        <p:spPr>
          <a:xfrm>
            <a:off x="1146175" y="273050"/>
            <a:ext cx="59690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CONCURRENCIA -  Ejemplos</a:t>
            </a:r>
            <a:endParaRPr/>
          </a:p>
        </p:txBody>
      </p:sp>
      <p:pic>
        <p:nvPicPr>
          <p:cNvPr id="338" name="Google Shape;338;p10"/>
          <p:cNvPicPr preferRelativeResize="0"/>
          <p:nvPr/>
        </p:nvPicPr>
        <p:blipFill rotWithShape="1">
          <a:blip r:embed="rId4">
            <a:alphaModFix/>
          </a:blip>
          <a:srcRect l="7186" t="14915" r="69017" b="12767"/>
          <a:stretch/>
        </p:blipFill>
        <p:spPr>
          <a:xfrm>
            <a:off x="11715750" y="2400300"/>
            <a:ext cx="357187" cy="1084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10"/>
          <p:cNvPicPr preferRelativeResize="0"/>
          <p:nvPr/>
        </p:nvPicPr>
        <p:blipFill rotWithShape="1">
          <a:blip r:embed="rId4">
            <a:alphaModFix/>
          </a:blip>
          <a:srcRect l="72971" t="16760" r="3233" b="14942"/>
          <a:stretch/>
        </p:blipFill>
        <p:spPr>
          <a:xfrm>
            <a:off x="192087" y="2439987"/>
            <a:ext cx="357187" cy="1023937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0"/>
          <p:cNvSpPr txBox="1"/>
          <p:nvPr/>
        </p:nvSpPr>
        <p:spPr>
          <a:xfrm>
            <a:off x="623887" y="2100262"/>
            <a:ext cx="3760787" cy="347783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Integrante</a:t>
            </a: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1:</a:t>
            </a:r>
            <a:endParaRPr sz="2200" b="0" i="0" u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{</a:t>
            </a:r>
            <a:endParaRPr sz="2200" dirty="0">
              <a:latin typeface="Consolas" panose="020B06090202040302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P(</a:t>
            </a:r>
            <a:r>
              <a:rPr lang="en-US" sz="22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saldo</a:t>
            </a: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endParaRPr sz="2200" b="0" i="0" u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ingresa</a:t>
            </a:r>
            <a:r>
              <a:rPr lang="en-US" sz="2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clave</a:t>
            </a:r>
            <a:endParaRPr sz="2200" b="0" i="0" u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endParaRPr lang="en-US" sz="2200" b="0" i="0" u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2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saldo</a:t>
            </a: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</a:t>
            </a:r>
            <a:r>
              <a:rPr lang="en-US" sz="22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saldo</a:t>
            </a: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- 1000;</a:t>
            </a:r>
            <a:endParaRPr sz="2200" dirty="0">
              <a:latin typeface="Consolas" panose="020B06090202040302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endParaRPr lang="en-US" sz="2200" b="0" i="0" u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V(</a:t>
            </a:r>
            <a:r>
              <a:rPr lang="en-US" sz="22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saldo</a:t>
            </a: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endParaRPr sz="2200" b="0" i="0" u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  <a:endParaRPr sz="2200" dirty="0">
              <a:latin typeface="Consolas" panose="020B0609020204030204" pitchFamily="49" charset="0"/>
            </a:endParaRPr>
          </a:p>
        </p:txBody>
      </p:sp>
      <p:sp>
        <p:nvSpPr>
          <p:cNvPr id="346" name="Google Shape;346;p10"/>
          <p:cNvSpPr txBox="1"/>
          <p:nvPr/>
        </p:nvSpPr>
        <p:spPr>
          <a:xfrm>
            <a:off x="4848620" y="2847754"/>
            <a:ext cx="2433638" cy="127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Calibri"/>
              <a:buNone/>
            </a:pPr>
            <a:r>
              <a:rPr lang="en-US" sz="3000" b="1" dirty="0">
                <a:solidFill>
                  <a:srgbClr val="7F7F7F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¿</a:t>
            </a:r>
            <a:r>
              <a:rPr lang="en-US" sz="3000" b="1" i="0" u="none" dirty="0" err="1">
                <a:solidFill>
                  <a:srgbClr val="7F7F7F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Cómo</a:t>
            </a:r>
            <a:r>
              <a:rPr lang="en-US" sz="3000" b="1" i="0" u="none" dirty="0">
                <a:solidFill>
                  <a:srgbClr val="7F7F7F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3000" b="1" i="0" u="none" dirty="0" err="1">
                <a:solidFill>
                  <a:srgbClr val="7F7F7F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funciona</a:t>
            </a:r>
            <a:r>
              <a:rPr lang="en-US" sz="3000" b="1" i="0" u="none" dirty="0">
                <a:solidFill>
                  <a:srgbClr val="7F7F7F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?</a:t>
            </a:r>
            <a:endParaRPr sz="3000" dirty="0">
              <a:latin typeface="Consolas" panose="020B0609020204030204" pitchFamily="49" charset="0"/>
            </a:endParaRPr>
          </a:p>
        </p:txBody>
      </p:sp>
      <p:sp>
        <p:nvSpPr>
          <p:cNvPr id="353" name="Google Shape;353;p10"/>
          <p:cNvSpPr txBox="1"/>
          <p:nvPr/>
        </p:nvSpPr>
        <p:spPr>
          <a:xfrm>
            <a:off x="1020015" y="3484562"/>
            <a:ext cx="2343672" cy="368981"/>
          </a:xfrm>
          <a:prstGeom prst="rect">
            <a:avLst/>
          </a:prstGeom>
          <a:solidFill>
            <a:schemeClr val="accent2">
              <a:alpha val="19607"/>
            </a:schemeClr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7" name="Google Shape;357;p10"/>
          <p:cNvSpPr txBox="1"/>
          <p:nvPr/>
        </p:nvSpPr>
        <p:spPr>
          <a:xfrm>
            <a:off x="4181520" y="5859159"/>
            <a:ext cx="3946526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Calibri"/>
              <a:buNone/>
            </a:pPr>
            <a:r>
              <a:rPr lang="en-US" sz="30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¿Este </a:t>
            </a:r>
            <a:r>
              <a:rPr lang="en-US" sz="30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código</a:t>
            </a:r>
            <a:r>
              <a:rPr lang="en-US" sz="30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</a:t>
            </a:r>
            <a:r>
              <a:rPr lang="en-US" sz="30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puede</a:t>
            </a:r>
            <a:r>
              <a:rPr lang="en-US" sz="30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ser </a:t>
            </a:r>
            <a:r>
              <a:rPr lang="en-US" sz="30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más</a:t>
            </a:r>
            <a:r>
              <a:rPr lang="en-US" sz="30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</a:t>
            </a:r>
            <a:r>
              <a:rPr lang="en-US" sz="30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eficiente</a:t>
            </a:r>
            <a:r>
              <a:rPr lang="en-US" sz="30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?</a:t>
            </a:r>
            <a:endParaRPr sz="3000" b="1" dirty="0">
              <a:solidFill>
                <a:srgbClr val="33CCCC"/>
              </a:solidFill>
              <a:latin typeface="Aptos Narrow" panose="020B0004020202020204" pitchFamily="34" charset="0"/>
              <a:cs typeface="Calibri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374180E5-DBEC-850B-5CE4-1E4B41D33AB8}"/>
              </a:ext>
            </a:extLst>
          </p:cNvPr>
          <p:cNvSpPr/>
          <p:nvPr/>
        </p:nvSpPr>
        <p:spPr>
          <a:xfrm>
            <a:off x="6355669" y="1236775"/>
            <a:ext cx="1198357" cy="576263"/>
          </a:xfrm>
          <a:prstGeom prst="ellipse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Google Shape;318;p9">
            <a:extLst>
              <a:ext uri="{FF2B5EF4-FFF2-40B4-BE49-F238E27FC236}">
                <a16:creationId xmlns:a16="http://schemas.microsoft.com/office/drawing/2014/main" id="{2A57753B-FA9D-CCDB-B642-3F0B8CF4C09A}"/>
              </a:ext>
            </a:extLst>
          </p:cNvPr>
          <p:cNvSpPr txBox="1"/>
          <p:nvPr/>
        </p:nvSpPr>
        <p:spPr>
          <a:xfrm>
            <a:off x="3080904" y="1276237"/>
            <a:ext cx="4640716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2800"/>
              <a:buFont typeface="Calibri"/>
              <a:buNone/>
            </a:pPr>
            <a:r>
              <a:rPr lang="en-US" sz="30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CUENTA BANCARIA:   </a:t>
            </a:r>
            <a:r>
              <a:rPr lang="en-US" sz="30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saldo</a:t>
            </a:r>
            <a:endParaRPr sz="3000" dirty="0">
              <a:latin typeface="Aptos Narrow" panose="020B0004020202020204" pitchFamily="34" charset="0"/>
            </a:endParaRPr>
          </a:p>
        </p:txBody>
      </p:sp>
      <p:sp>
        <p:nvSpPr>
          <p:cNvPr id="4" name="Google Shape;319;p9">
            <a:extLst>
              <a:ext uri="{FF2B5EF4-FFF2-40B4-BE49-F238E27FC236}">
                <a16:creationId xmlns:a16="http://schemas.microsoft.com/office/drawing/2014/main" id="{BCFBD2F7-17EC-43FC-6D8A-1C62128EE462}"/>
              </a:ext>
            </a:extLst>
          </p:cNvPr>
          <p:cNvSpPr txBox="1"/>
          <p:nvPr/>
        </p:nvSpPr>
        <p:spPr>
          <a:xfrm>
            <a:off x="7540398" y="1357200"/>
            <a:ext cx="3332162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VARIABLE COMPARTIDA</a:t>
            </a:r>
            <a:endParaRPr dirty="0"/>
          </a:p>
        </p:txBody>
      </p:sp>
      <p:sp>
        <p:nvSpPr>
          <p:cNvPr id="5" name="Google Shape;353;p10">
            <a:extLst>
              <a:ext uri="{FF2B5EF4-FFF2-40B4-BE49-F238E27FC236}">
                <a16:creationId xmlns:a16="http://schemas.microsoft.com/office/drawing/2014/main" id="{90AC2E5B-1375-E3B4-3C66-2183F6BB8A31}"/>
              </a:ext>
            </a:extLst>
          </p:cNvPr>
          <p:cNvSpPr txBox="1"/>
          <p:nvPr/>
        </p:nvSpPr>
        <p:spPr>
          <a:xfrm>
            <a:off x="958102" y="4134605"/>
            <a:ext cx="3319984" cy="368981"/>
          </a:xfrm>
          <a:prstGeom prst="rect">
            <a:avLst/>
          </a:prstGeom>
          <a:solidFill>
            <a:schemeClr val="accent2">
              <a:alpha val="19607"/>
            </a:schemeClr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" name="Google Shape;353;p10">
            <a:extLst>
              <a:ext uri="{FF2B5EF4-FFF2-40B4-BE49-F238E27FC236}">
                <a16:creationId xmlns:a16="http://schemas.microsoft.com/office/drawing/2014/main" id="{043CEDA6-2740-E4F0-D307-A79C8C4259BA}"/>
              </a:ext>
            </a:extLst>
          </p:cNvPr>
          <p:cNvSpPr txBox="1"/>
          <p:nvPr/>
        </p:nvSpPr>
        <p:spPr>
          <a:xfrm>
            <a:off x="958102" y="2789651"/>
            <a:ext cx="2343672" cy="368981"/>
          </a:xfrm>
          <a:prstGeom prst="rect">
            <a:avLst/>
          </a:prstGeom>
          <a:solidFill>
            <a:schemeClr val="accent2">
              <a:alpha val="19607"/>
            </a:schemeClr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" name="Google Shape;353;p10">
            <a:extLst>
              <a:ext uri="{FF2B5EF4-FFF2-40B4-BE49-F238E27FC236}">
                <a16:creationId xmlns:a16="http://schemas.microsoft.com/office/drawing/2014/main" id="{9044C912-153E-0A68-7174-EF6D7B6B2E96}"/>
              </a:ext>
            </a:extLst>
          </p:cNvPr>
          <p:cNvSpPr txBox="1"/>
          <p:nvPr/>
        </p:nvSpPr>
        <p:spPr>
          <a:xfrm>
            <a:off x="958102" y="4806005"/>
            <a:ext cx="2343672" cy="368981"/>
          </a:xfrm>
          <a:prstGeom prst="rect">
            <a:avLst/>
          </a:prstGeom>
          <a:solidFill>
            <a:schemeClr val="accent2">
              <a:alpha val="19607"/>
            </a:schemeClr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" name="Google Shape;343;p10">
            <a:extLst>
              <a:ext uri="{FF2B5EF4-FFF2-40B4-BE49-F238E27FC236}">
                <a16:creationId xmlns:a16="http://schemas.microsoft.com/office/drawing/2014/main" id="{D5DE6E4D-6C71-A9B3-2210-AF170FB7FB9A}"/>
              </a:ext>
            </a:extLst>
          </p:cNvPr>
          <p:cNvSpPr txBox="1"/>
          <p:nvPr/>
        </p:nvSpPr>
        <p:spPr>
          <a:xfrm>
            <a:off x="7793831" y="2203109"/>
            <a:ext cx="3760787" cy="347783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Integrante</a:t>
            </a: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2:</a:t>
            </a:r>
            <a:endParaRPr sz="2200" b="0" i="0" u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{</a:t>
            </a:r>
            <a:endParaRPr sz="2200" dirty="0">
              <a:latin typeface="Consolas" panose="020B06090202040302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P(</a:t>
            </a:r>
            <a:r>
              <a:rPr lang="en-US" sz="22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saldo</a:t>
            </a: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endParaRPr sz="2200" b="0" i="0" u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ingresa</a:t>
            </a:r>
            <a:r>
              <a:rPr lang="en-US" sz="2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clave</a:t>
            </a:r>
            <a:endParaRPr sz="2200" b="0" i="0" u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endParaRPr lang="en-US" sz="2200" b="0" i="0" u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2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saldo</a:t>
            </a: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</a:t>
            </a:r>
            <a:r>
              <a:rPr lang="en-US" sz="22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saldo</a:t>
            </a: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- 1000;</a:t>
            </a:r>
            <a:endParaRPr sz="2200" dirty="0">
              <a:latin typeface="Consolas" panose="020B06090202040302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endParaRPr lang="en-US" sz="2200" b="0" i="0" u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V(</a:t>
            </a:r>
            <a:r>
              <a:rPr lang="en-US" sz="22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saldo</a:t>
            </a: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endParaRPr sz="2200" b="0" i="0" u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  <a:endParaRPr sz="2200" dirty="0">
              <a:latin typeface="Consolas" panose="020B0609020204030204" pitchFamily="49" charset="0"/>
            </a:endParaRPr>
          </a:p>
        </p:txBody>
      </p:sp>
      <p:sp>
        <p:nvSpPr>
          <p:cNvPr id="9" name="Google Shape;353;p10">
            <a:extLst>
              <a:ext uri="{FF2B5EF4-FFF2-40B4-BE49-F238E27FC236}">
                <a16:creationId xmlns:a16="http://schemas.microsoft.com/office/drawing/2014/main" id="{3442C8EC-11AF-9245-451B-FB4C540FB15F}"/>
              </a:ext>
            </a:extLst>
          </p:cNvPr>
          <p:cNvSpPr txBox="1"/>
          <p:nvPr/>
        </p:nvSpPr>
        <p:spPr>
          <a:xfrm>
            <a:off x="8189959" y="3587409"/>
            <a:ext cx="2343672" cy="368981"/>
          </a:xfrm>
          <a:prstGeom prst="rect">
            <a:avLst/>
          </a:prstGeom>
          <a:solidFill>
            <a:schemeClr val="accent5">
              <a:lumMod val="60000"/>
              <a:lumOff val="40000"/>
              <a:alpha val="19607"/>
            </a:schemeClr>
          </a:solidFill>
          <a:ln w="127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" name="Google Shape;353;p10">
            <a:extLst>
              <a:ext uri="{FF2B5EF4-FFF2-40B4-BE49-F238E27FC236}">
                <a16:creationId xmlns:a16="http://schemas.microsoft.com/office/drawing/2014/main" id="{F516C731-43A3-BF2A-521F-FC895F70C535}"/>
              </a:ext>
            </a:extLst>
          </p:cNvPr>
          <p:cNvSpPr txBox="1"/>
          <p:nvPr/>
        </p:nvSpPr>
        <p:spPr>
          <a:xfrm>
            <a:off x="8128046" y="4237452"/>
            <a:ext cx="3319984" cy="368981"/>
          </a:xfrm>
          <a:prstGeom prst="rect">
            <a:avLst/>
          </a:prstGeom>
          <a:solidFill>
            <a:schemeClr val="accent5">
              <a:lumMod val="60000"/>
              <a:lumOff val="40000"/>
              <a:alpha val="19607"/>
            </a:schemeClr>
          </a:solidFill>
          <a:ln w="127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353;p10">
            <a:extLst>
              <a:ext uri="{FF2B5EF4-FFF2-40B4-BE49-F238E27FC236}">
                <a16:creationId xmlns:a16="http://schemas.microsoft.com/office/drawing/2014/main" id="{AA16B277-6532-AE34-D736-E2463E30A65E}"/>
              </a:ext>
            </a:extLst>
          </p:cNvPr>
          <p:cNvSpPr txBox="1"/>
          <p:nvPr/>
        </p:nvSpPr>
        <p:spPr>
          <a:xfrm>
            <a:off x="8128046" y="2901610"/>
            <a:ext cx="2343672" cy="368981"/>
          </a:xfrm>
          <a:prstGeom prst="rect">
            <a:avLst/>
          </a:prstGeom>
          <a:solidFill>
            <a:schemeClr val="accent5">
              <a:lumMod val="60000"/>
              <a:lumOff val="40000"/>
              <a:alpha val="19607"/>
            </a:schemeClr>
          </a:solidFill>
          <a:ln w="127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Google Shape;353;p10">
            <a:extLst>
              <a:ext uri="{FF2B5EF4-FFF2-40B4-BE49-F238E27FC236}">
                <a16:creationId xmlns:a16="http://schemas.microsoft.com/office/drawing/2014/main" id="{B60A5D56-DB7C-82C7-77BB-558499B63896}"/>
              </a:ext>
            </a:extLst>
          </p:cNvPr>
          <p:cNvSpPr txBox="1"/>
          <p:nvPr/>
        </p:nvSpPr>
        <p:spPr>
          <a:xfrm>
            <a:off x="8128046" y="4908852"/>
            <a:ext cx="2343672" cy="368981"/>
          </a:xfrm>
          <a:prstGeom prst="rect">
            <a:avLst/>
          </a:prstGeom>
          <a:solidFill>
            <a:schemeClr val="accent5">
              <a:lumMod val="60000"/>
              <a:lumOff val="40000"/>
              <a:alpha val="19607"/>
            </a:schemeClr>
          </a:solidFill>
          <a:ln w="127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50;p1">
            <a:extLst>
              <a:ext uri="{FF2B5EF4-FFF2-40B4-BE49-F238E27FC236}">
                <a16:creationId xmlns:a16="http://schemas.microsoft.com/office/drawing/2014/main" id="{741E62A8-3FB5-369A-373F-E9C0F6E1DF62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 – 1-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CC3351E3-E545-3E88-913F-BF9CFB21136B}"/>
              </a:ext>
            </a:extLst>
          </p:cNvPr>
          <p:cNvSpPr/>
          <p:nvPr/>
        </p:nvSpPr>
        <p:spPr>
          <a:xfrm rot="8165849">
            <a:off x="10104957" y="2122514"/>
            <a:ext cx="978408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" grpId="0" animBg="1"/>
      <p:bldP spid="357" grpId="0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theme/theme1.xml><?xml version="1.0" encoding="utf-8"?>
<a:theme xmlns:a="http://schemas.openxmlformats.org/drawingml/2006/main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969</Words>
  <Application>Microsoft Office PowerPoint</Application>
  <PresentationFormat>Panorámica</PresentationFormat>
  <Paragraphs>227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11</vt:i4>
      </vt:variant>
      <vt:variant>
        <vt:lpstr>Títulos de diapositiva</vt:lpstr>
      </vt:variant>
      <vt:variant>
        <vt:i4>16</vt:i4>
      </vt:variant>
    </vt:vector>
  </HeadingPairs>
  <TitlesOfParts>
    <vt:vector size="35" baseType="lpstr">
      <vt:lpstr>Aptos Narrow</vt:lpstr>
      <vt:lpstr>Times New Roman</vt:lpstr>
      <vt:lpstr>Arial Narrow</vt:lpstr>
      <vt:lpstr>Calibri</vt:lpstr>
      <vt:lpstr>Arial</vt:lpstr>
      <vt:lpstr>Tahoma</vt:lpstr>
      <vt:lpstr>Consolas</vt:lpstr>
      <vt:lpstr>Noto Sans Symbols</vt:lpstr>
      <vt:lpstr>1_HDOfficeLightV0</vt:lpstr>
      <vt:lpstr>2_HDOfficeLightV0</vt:lpstr>
      <vt:lpstr>HDOfficeLightV0</vt:lpstr>
      <vt:lpstr>3_HDOfficeLightV0</vt:lpstr>
      <vt:lpstr>4_HDOfficeLightV0</vt:lpstr>
      <vt:lpstr>5_HDOfficeLightV0</vt:lpstr>
      <vt:lpstr>6_HDOfficeLightV0</vt:lpstr>
      <vt:lpstr>7_HDOfficeLightV0</vt:lpstr>
      <vt:lpstr>8_HDOfficeLightV0</vt:lpstr>
      <vt:lpstr>9_HDOfficeLightV0</vt:lpstr>
      <vt:lpstr>10_HDOfficeLightV0</vt:lpstr>
      <vt:lpstr>Taller de  Programación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 Programación</dc:title>
  <dc:creator>Cecilia Verónica Sanz</dc:creator>
  <cp:lastModifiedBy>Laura Cristina De Giusti</cp:lastModifiedBy>
  <cp:revision>16</cp:revision>
  <dcterms:created xsi:type="dcterms:W3CDTF">2004-03-08T16:29:06Z</dcterms:created>
  <dcterms:modified xsi:type="dcterms:W3CDTF">2023-10-14T12:35:22Z</dcterms:modified>
</cp:coreProperties>
</file>