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1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86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4" r:id="rId27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IPdHOEs5S2PA3b8OZGGh+zKr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4BD2B4-C656-42CA-AF79-31C11DCC5942}">
  <a:tblStyle styleId="{374BD2B4-C656-42CA-AF79-31C11DCC594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291" name="Google Shape;291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3" name="Google Shape;413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4" name="Google Shape;41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15" name="Google Shape;415;p1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16" name="Google Shape;416;p1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17" name="Google Shape;417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7" name="Google Shape;427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29" name="Google Shape;429;p1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30" name="Google Shape;430;p1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31" name="Google Shape;431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5" name="Google Shape;455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57" name="Google Shape;457;p1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58" name="Google Shape;458;p1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59" name="Google Shape;459;p1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9" name="Google Shape;469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71" name="Google Shape;471;p1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72" name="Google Shape;472;p1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73" name="Google Shape;473;p1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2" name="Google Shape;4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9494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6" name="Google Shape;5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4" name="Google Shape;5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3" name="Google Shape;5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0" name="Google Shape;5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5" name="Google Shape;605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2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6" name="Google Shape;616;p2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617" name="Google Shape;617;p2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618" name="Google Shape;618;p2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619" name="Google Shape;619;p2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6954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8" name="Google Shape;62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28" name="Google Shape;328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30" name="Google Shape;330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31" name="Google Shape;331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32" name="Google Shape;332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45" name="Google Shape;345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47" name="Google Shape;347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57" name="Google Shape;357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59" name="Google Shape;359;p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60" name="Google Shape;360;p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61" name="Google Shape;361;p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1" name="Google Shape;371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73" name="Google Shape;373;p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74" name="Google Shape;374;p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75" name="Google Shape;375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5" name="Google Shape;38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87" name="Google Shape;387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88" name="Google Shape;388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89" name="Google Shape;389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8" name="Google Shape;398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00" name="Google Shape;400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01" name="Google Shape;401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02" name="Google Shape;402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2095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815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921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42640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763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21576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52782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25803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2380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41470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38a1e40217_0_9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138a1e40217_0_91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8" name="Google Shape;38;g138a1e40217_0_91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39" name="Google Shape;39;g138a1e40217_0_91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40" name="Google Shape;40;g138a1e40217_0_9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988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11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38a1e40217_0_1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38a1e40217_0_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4" name="Google Shape;44;g138a1e40217_0_1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2023</a:t>
            </a:r>
            <a:endParaRPr/>
          </a:p>
        </p:txBody>
      </p:sp>
      <p:sp>
        <p:nvSpPr>
          <p:cNvPr id="45" name="Google Shape;45;g138a1e40217_0_1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  <a:endParaRPr/>
          </a:p>
        </p:txBody>
      </p:sp>
      <p:sp>
        <p:nvSpPr>
          <p:cNvPr id="46" name="Google Shape;46;g138a1e40217_0_1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79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6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3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0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</p:spTree>
    <p:extLst>
      <p:ext uri="{BB962C8B-B14F-4D97-AF65-F5344CB8AC3E}">
        <p14:creationId xmlns:p14="http://schemas.microsoft.com/office/powerpoint/2010/main" val="34777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/>
              <a:t>2023</a:t>
            </a:r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AR"/>
              <a:t>Ingeniería de Software I</a:t>
            </a:r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9848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2024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400869719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1" r:id="rId19"/>
    <p:sldLayoutId id="2147483702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"/>
          <p:cNvSpPr txBox="1">
            <a:spLocks noGrp="1"/>
          </p:cNvSpPr>
          <p:nvPr>
            <p:ph type="title"/>
          </p:nvPr>
        </p:nvSpPr>
        <p:spPr>
          <a:xfrm>
            <a:off x="324194" y="4317824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n-US" dirty="0" err="1">
                <a:solidFill>
                  <a:schemeClr val="dk1"/>
                </a:solidFill>
              </a:rPr>
              <a:t>Ingeniería</a:t>
            </a:r>
            <a:r>
              <a:rPr lang="en-US" dirty="0">
                <a:solidFill>
                  <a:schemeClr val="dk1"/>
                </a:solidFill>
              </a:rPr>
              <a:t> de Software I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98" name="Google Shape;298;p1"/>
          <p:cNvSpPr txBox="1">
            <a:spLocks noGrp="1"/>
          </p:cNvSpPr>
          <p:nvPr>
            <p:ph type="body" idx="1"/>
          </p:nvPr>
        </p:nvSpPr>
        <p:spPr>
          <a:xfrm>
            <a:off x="833858" y="5158104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 err="1">
                <a:solidFill>
                  <a:schemeClr val="tx1"/>
                </a:solidFill>
              </a:rPr>
              <a:t>Técnicas</a:t>
            </a:r>
            <a:r>
              <a:rPr lang="en-US" sz="3200" b="1" dirty="0">
                <a:solidFill>
                  <a:schemeClr val="tx1"/>
                </a:solidFill>
              </a:rPr>
              <a:t> de </a:t>
            </a:r>
            <a:r>
              <a:rPr lang="en-US" sz="3200" b="1" dirty="0" err="1">
                <a:solidFill>
                  <a:schemeClr val="tx1"/>
                </a:solidFill>
              </a:rPr>
              <a:t>Especificación</a:t>
            </a:r>
            <a:r>
              <a:rPr lang="en-US" sz="3200" b="1" dirty="0">
                <a:solidFill>
                  <a:schemeClr val="tx1"/>
                </a:solidFill>
              </a:rPr>
              <a:t> de </a:t>
            </a:r>
            <a:r>
              <a:rPr lang="en-US" sz="3200" b="1" dirty="0" err="1">
                <a:solidFill>
                  <a:schemeClr val="tx1"/>
                </a:solidFill>
              </a:rPr>
              <a:t>Requerimientos</a:t>
            </a:r>
            <a:r>
              <a:rPr lang="en-US" sz="3200" b="1" dirty="0">
                <a:solidFill>
                  <a:schemeClr val="tx1"/>
                </a:solidFill>
              </a:rPr>
              <a:t>- Casos de USO</a:t>
            </a:r>
            <a:endParaRPr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20" name="Google Shape;420;p11"/>
          <p:cNvSpPr txBox="1">
            <a:spLocks noGrp="1"/>
          </p:cNvSpPr>
          <p:nvPr>
            <p:ph type="body" idx="1"/>
          </p:nvPr>
        </p:nvSpPr>
        <p:spPr>
          <a:xfrm>
            <a:off x="5783288" y="2204864"/>
            <a:ext cx="6408712" cy="366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b="1"/>
              <a:t>Extensiones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extiende la funcionalidad de otro CU.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puede tener muchos CU extensiones.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Los CU extensiones sólo son iniciados por un CU.</a:t>
            </a:r>
            <a:endParaRPr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sp>
        <p:nvSpPr>
          <p:cNvPr id="422" name="Google Shape;422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10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23" name="Google Shape;42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204864"/>
            <a:ext cx="5064813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3;p9">
            <a:extLst>
              <a:ext uri="{FF2B5EF4-FFF2-40B4-BE49-F238E27FC236}">
                <a16:creationId xmlns:a16="http://schemas.microsoft.com/office/drawing/2014/main" id="{2A1F8551-91F6-F228-4BE0-9BD5557AB76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434" name="Google Shape;434;p12"/>
          <p:cNvSpPr txBox="1">
            <a:spLocks noGrp="1"/>
          </p:cNvSpPr>
          <p:nvPr>
            <p:ph type="body" idx="1"/>
          </p:nvPr>
        </p:nvSpPr>
        <p:spPr>
          <a:xfrm>
            <a:off x="191344" y="1892172"/>
            <a:ext cx="561662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Uso o inclusión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Reduce la redundancia entre dos o más CU al combinar los pasos comunes de los CU</a:t>
            </a:r>
            <a:endParaRPr/>
          </a:p>
        </p:txBody>
      </p:sp>
      <p:sp>
        <p:nvSpPr>
          <p:cNvPr id="437" name="Google Shape;437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11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38" name="Google Shape;4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144" y="1988840"/>
            <a:ext cx="3991193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393;p9">
            <a:extLst>
              <a:ext uri="{FF2B5EF4-FFF2-40B4-BE49-F238E27FC236}">
                <a16:creationId xmlns:a16="http://schemas.microsoft.com/office/drawing/2014/main" id="{F8864759-01AA-61D9-FC45-D4FC11F28851}"/>
              </a:ext>
            </a:extLst>
          </p:cNvPr>
          <p:cNvSpPr txBox="1">
            <a:spLocks/>
          </p:cNvSpPr>
          <p:nvPr/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 eaLnBrk="1" hangingPunct="1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394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Calibri"/>
              <a:buNone/>
              <a:defRPr sz="1394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 eaLnBrk="1" hangingPunct="1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Char char=" 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8580" indent="-68580">
              <a:spcBef>
                <a:spcPts val="0"/>
              </a:spcBef>
            </a:pPr>
            <a:r>
              <a:rPr lang="en-US"/>
              <a:t>Whitten y Bentley </a:t>
            </a:r>
          </a:p>
          <a:p>
            <a:pPr marL="68580" indent="-68580">
              <a:spcBef>
                <a:spcPts val="975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62" name="Google Shape;462;p14"/>
          <p:cNvSpPr txBox="1">
            <a:spLocks noGrp="1"/>
          </p:cNvSpPr>
          <p:nvPr>
            <p:ph type="body" idx="1"/>
          </p:nvPr>
        </p:nvSpPr>
        <p:spPr>
          <a:xfrm>
            <a:off x="6672064" y="2060685"/>
            <a:ext cx="482453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Herencia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actores donde un actor hereda las funcionalidades de uno o varios actores.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64" name="Google Shape;46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12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465" name="Google Shape;4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1916833"/>
            <a:ext cx="6007500" cy="40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3;p9">
            <a:extLst>
              <a:ext uri="{FF2B5EF4-FFF2-40B4-BE49-F238E27FC236}">
                <a16:creationId xmlns:a16="http://schemas.microsoft.com/office/drawing/2014/main" id="{1D7DA273-0337-A162-299F-A9FCB4F1A8E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Escenarios</a:t>
            </a:r>
            <a:endParaRPr sz="4400" b="1"/>
          </a:p>
        </p:txBody>
      </p:sp>
      <p:sp>
        <p:nvSpPr>
          <p:cNvPr id="476" name="Google Shape;476;p15"/>
          <p:cNvSpPr txBox="1">
            <a:spLocks noGrp="1"/>
          </p:cNvSpPr>
          <p:nvPr>
            <p:ph type="body" idx="1"/>
          </p:nvPr>
        </p:nvSpPr>
        <p:spPr>
          <a:xfrm>
            <a:off x="1631504" y="2132856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En el escenario se describen: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La interacción del escenario</a:t>
            </a:r>
            <a:endParaRPr/>
          </a:p>
          <a:p>
            <a:pPr marL="1409700" lvl="4" indent="-1905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Eventos alternativos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79" name="Google Shape;47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13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" name="Google Shape;393;p9">
            <a:extLst>
              <a:ext uri="{FF2B5EF4-FFF2-40B4-BE49-F238E27FC236}">
                <a16:creationId xmlns:a16="http://schemas.microsoft.com/office/drawing/2014/main" id="{4B47249A-28EC-63E6-1545-8F231242AA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"/>
          <p:cNvSpPr txBox="1">
            <a:spLocks noGrp="1"/>
          </p:cNvSpPr>
          <p:nvPr>
            <p:ph type="title"/>
          </p:nvPr>
        </p:nvSpPr>
        <p:spPr>
          <a:xfrm>
            <a:off x="879993" y="-803855"/>
            <a:ext cx="9727047" cy="279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b="1"/>
              <a:t>Casos de Uso  -  Ejemplo de escenario</a:t>
            </a:r>
            <a:endParaRPr b="1"/>
          </a:p>
        </p:txBody>
      </p:sp>
      <p:sp>
        <p:nvSpPr>
          <p:cNvPr id="485" name="Google Shape;485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14</a:t>
            </a:fld>
            <a:endParaRPr sz="7694" dirty="0">
              <a:solidFill>
                <a:srgbClr val="FFFFFF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265E285-CF7C-7713-5D58-638A3A2A5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86034"/>
              </p:ext>
            </p:extLst>
          </p:nvPr>
        </p:nvGraphicFramePr>
        <p:xfrm>
          <a:off x="1457630" y="2129648"/>
          <a:ext cx="8127999" cy="3113732"/>
        </p:xfrm>
        <a:graphic>
          <a:graphicData uri="http://schemas.openxmlformats.org/drawingml/2006/table">
            <a:tbl>
              <a:tblPr firstRow="1" bandRow="1">
                <a:tableStyleId>{374BD2B4-C656-42CA-AF79-31C11DCC5942}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40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99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4813239"/>
                    </a:ext>
                  </a:extLst>
                </a:gridCol>
              </a:tblGrid>
              <a:tr h="517852">
                <a:tc>
                  <a:txBody>
                    <a:bodyPr/>
                    <a:lstStyle/>
                    <a:p>
                      <a:r>
                        <a:rPr lang="es-ES" dirty="0"/>
                        <a:t>Nombre del caso de uso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6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Precondiciones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706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Curso Normal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Acción del Actor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Acciones del Sistema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97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Curso Alterno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5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Postcondición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251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486" name="Google Shape;48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15</a:t>
            </a:fld>
            <a:endParaRPr sz="7694" dirty="0">
              <a:solidFill>
                <a:srgbClr val="FFFFFF"/>
              </a:solidFill>
            </a:endParaRPr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A265E285-CF7C-7713-5D58-638A3A2A5C1B}"/>
              </a:ext>
            </a:extLst>
          </p:cNvPr>
          <p:cNvGraphicFramePr>
            <a:graphicFrameLocks noGrp="1"/>
          </p:cNvGraphicFramePr>
          <p:nvPr/>
        </p:nvGraphicFramePr>
        <p:xfrm>
          <a:off x="1457630" y="2129648"/>
          <a:ext cx="8127999" cy="3113732"/>
        </p:xfrm>
        <a:graphic>
          <a:graphicData uri="http://schemas.openxmlformats.org/drawingml/2006/table">
            <a:tbl>
              <a:tblPr firstRow="1" bandRow="1">
                <a:tableStyleId>{374BD2B4-C656-42CA-AF79-31C11DCC5942}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90402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7993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4813239"/>
                    </a:ext>
                  </a:extLst>
                </a:gridCol>
              </a:tblGrid>
              <a:tr h="517852">
                <a:tc>
                  <a:txBody>
                    <a:bodyPr/>
                    <a:lstStyle/>
                    <a:p>
                      <a:r>
                        <a:rPr lang="es-ES" dirty="0"/>
                        <a:t>Nombre del caso de uso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46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Descripción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13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Actores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Precondiciones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47063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s-ES" dirty="0"/>
                        <a:t>Curso Normal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Acción del Actor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Acciones del Sistema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977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46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Curso Alterno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15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Postcondición</a:t>
                      </a:r>
                      <a:endParaRPr lang="es-AR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25156"/>
                  </a:ext>
                </a:extLst>
              </a:tr>
            </a:tbl>
          </a:graphicData>
        </a:graphic>
      </p:graphicFrame>
      <p:sp>
        <p:nvSpPr>
          <p:cNvPr id="3" name="Google Shape;490;p16">
            <a:extLst>
              <a:ext uri="{FF2B5EF4-FFF2-40B4-BE49-F238E27FC236}">
                <a16:creationId xmlns:a16="http://schemas.microsoft.com/office/drawing/2014/main" id="{15C89BF3-1023-5BFE-A2D2-F21969600CBF}"/>
              </a:ext>
            </a:extLst>
          </p:cNvPr>
          <p:cNvSpPr/>
          <p:nvPr/>
        </p:nvSpPr>
        <p:spPr>
          <a:xfrm>
            <a:off x="3271175" y="408598"/>
            <a:ext cx="2250454" cy="954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7753" y="112878"/>
                </a:moveTo>
                <a:lnTo>
                  <a:pt x="22307" y="247390"/>
                </a:lnTo>
              </a:path>
            </a:pathLst>
          </a:cu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 CU,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debe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comenzar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con un verbo y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representar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la meta del CU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495;p16">
            <a:extLst>
              <a:ext uri="{FF2B5EF4-FFF2-40B4-BE49-F238E27FC236}">
                <a16:creationId xmlns:a16="http://schemas.microsoft.com/office/drawing/2014/main" id="{06F07D15-D83B-0295-6C5E-32B8638B86E1}"/>
              </a:ext>
            </a:extLst>
          </p:cNvPr>
          <p:cNvSpPr/>
          <p:nvPr/>
        </p:nvSpPr>
        <p:spPr>
          <a:xfrm>
            <a:off x="4513878" y="2659700"/>
            <a:ext cx="194429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corta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precisa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del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del CU</a:t>
            </a: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95;p16">
            <a:extLst>
              <a:ext uri="{FF2B5EF4-FFF2-40B4-BE49-F238E27FC236}">
                <a16:creationId xmlns:a16="http://schemas.microsoft.com/office/drawing/2014/main" id="{556B5E14-2FFB-A853-F972-22362FB57783}"/>
              </a:ext>
            </a:extLst>
          </p:cNvPr>
          <p:cNvSpPr/>
          <p:nvPr/>
        </p:nvSpPr>
        <p:spPr>
          <a:xfrm>
            <a:off x="8058254" y="4070623"/>
            <a:ext cx="4020970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2225" cap="flat" cmpd="sng">
            <a:solidFill>
              <a:schemeClr val="tx2">
                <a:lumMod val="2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Secuencia normal (sin errores ni condiciones) realizada por los actores y el sistema.</a:t>
            </a:r>
            <a:endParaRPr lang="es-ES" dirty="0"/>
          </a:p>
          <a:p>
            <a:pPr lvl="0">
              <a:buSzPts val="1400"/>
            </a:pPr>
            <a:r>
              <a:rPr lang="es-ES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Debe representar la interacción entre el actor y el sistema.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95;p16">
            <a:extLst>
              <a:ext uri="{FF2B5EF4-FFF2-40B4-BE49-F238E27FC236}">
                <a16:creationId xmlns:a16="http://schemas.microsoft.com/office/drawing/2014/main" id="{932F7FC0-CDEB-DDF9-5151-BF9EEE0138EB}"/>
              </a:ext>
            </a:extLst>
          </p:cNvPr>
          <p:cNvSpPr/>
          <p:nvPr/>
        </p:nvSpPr>
        <p:spPr>
          <a:xfrm>
            <a:off x="5373075" y="4500726"/>
            <a:ext cx="2628367" cy="95410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2222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es-ES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Describen el comportamiento si ocurre una excepción o variación del curso típico.</a:t>
            </a:r>
            <a:endParaRPr lang="es-ES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3F645C-779D-47FB-A926-139F39B5FA75}"/>
              </a:ext>
            </a:extLst>
          </p:cNvPr>
          <p:cNvSpPr txBox="1"/>
          <p:nvPr/>
        </p:nvSpPr>
        <p:spPr>
          <a:xfrm>
            <a:off x="2989208" y="5296378"/>
            <a:ext cx="2049467" cy="95410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lvl="0">
              <a:buSzPts val="1400"/>
            </a:pPr>
            <a:r>
              <a:rPr lang="es-E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 del estado del sistema después de la finalización exitosa del CU </a:t>
            </a:r>
            <a:endParaRPr lang="es-ES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7B5FF4F8-63BC-4D31-823A-2115F546099B}"/>
              </a:ext>
            </a:extLst>
          </p:cNvPr>
          <p:cNvCxnSpPr/>
          <p:nvPr/>
        </p:nvCxnSpPr>
        <p:spPr>
          <a:xfrm>
            <a:off x="2706624" y="5059522"/>
            <a:ext cx="384048" cy="23947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09F88A-2BFB-41E6-8F22-7435657D449D}"/>
              </a:ext>
            </a:extLst>
          </p:cNvPr>
          <p:cNvSpPr txBox="1"/>
          <p:nvPr/>
        </p:nvSpPr>
        <p:spPr>
          <a:xfrm>
            <a:off x="167721" y="1427919"/>
            <a:ext cx="1779952" cy="52322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 principal que se beneficia del CU</a:t>
            </a: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E8828D3-C7C7-45B5-B0E5-B5BFD91B08EA}"/>
              </a:ext>
            </a:extLst>
          </p:cNvPr>
          <p:cNvCxnSpPr>
            <a:stCxn id="21" idx="2"/>
          </p:cNvCxnSpPr>
          <p:nvPr/>
        </p:nvCxnSpPr>
        <p:spPr>
          <a:xfrm>
            <a:off x="1057697" y="1951139"/>
            <a:ext cx="478495" cy="11852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BDF156-3DEA-46B5-BA37-980DB9F529E8}"/>
              </a:ext>
            </a:extLst>
          </p:cNvPr>
          <p:cNvSpPr txBox="1"/>
          <p:nvPr/>
        </p:nvSpPr>
        <p:spPr>
          <a:xfrm>
            <a:off x="7905009" y="2495632"/>
            <a:ext cx="2465791" cy="11695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restricción del estado del  sistema antes de la ejecución del CU ( por ejemplo otro CU que debe ejecutarse previamente)</a:t>
            </a:r>
            <a:endParaRPr lang="es-ES"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43697B0-1AF2-4D90-AA5D-5E0EF5964F89}"/>
              </a:ext>
            </a:extLst>
          </p:cNvPr>
          <p:cNvCxnSpPr/>
          <p:nvPr/>
        </p:nvCxnSpPr>
        <p:spPr>
          <a:xfrm flipV="1">
            <a:off x="3271175" y="3537295"/>
            <a:ext cx="4592665" cy="3226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5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29" name="Google Shape;529;p19"/>
          <p:cNvSpPr txBox="1">
            <a:spLocks noGrp="1"/>
          </p:cNvSpPr>
          <p:nvPr>
            <p:ph type="body" idx="1"/>
          </p:nvPr>
        </p:nvSpPr>
        <p:spPr>
          <a:xfrm>
            <a:off x="1775520" y="2420888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Pasos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los CU para los requerimientos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30" name="Google Shape;530;p19"/>
          <p:cNvSpPr txBox="1">
            <a:spLocks noGrp="1"/>
          </p:cNvSpPr>
          <p:nvPr>
            <p:ph type="body" idx="2"/>
          </p:nvPr>
        </p:nvSpPr>
        <p:spPr>
          <a:xfrm>
            <a:off x="6793273" y="649121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16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38" name="Google Shape;538;p20"/>
          <p:cNvSpPr txBox="1">
            <a:spLocks noGrp="1"/>
          </p:cNvSpPr>
          <p:nvPr>
            <p:ph type="body" idx="1"/>
          </p:nvPr>
        </p:nvSpPr>
        <p:spPr>
          <a:xfrm>
            <a:off x="1343471" y="1844824"/>
            <a:ext cx="9929131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 dirty="0" err="1"/>
              <a:t>Identificar</a:t>
            </a:r>
            <a:r>
              <a:rPr lang="en-US" sz="2400" b="1" dirty="0"/>
              <a:t> a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actores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 dirty="0"/>
              <a:t>¿</a:t>
            </a:r>
            <a:r>
              <a:rPr lang="en-US" sz="2400" b="1" dirty="0" err="1"/>
              <a:t>Dónde</a:t>
            </a:r>
            <a:r>
              <a:rPr lang="en-US" sz="2400" b="1" dirty="0"/>
              <a:t> </a:t>
            </a:r>
            <a:r>
              <a:rPr lang="en-US" sz="2400" b="1" dirty="0" err="1"/>
              <a:t>buscar</a:t>
            </a:r>
            <a:r>
              <a:rPr lang="en-US" sz="2400" b="1" dirty="0"/>
              <a:t> </a:t>
            </a:r>
            <a:r>
              <a:rPr lang="en-US" sz="2400" b="1" dirty="0" err="1"/>
              <a:t>actores</a:t>
            </a:r>
            <a:r>
              <a:rPr lang="en-US" sz="2400" b="1" dirty="0"/>
              <a:t> </a:t>
            </a:r>
            <a:r>
              <a:rPr lang="en-US" sz="2400" b="1" dirty="0" err="1"/>
              <a:t>potenciales</a:t>
            </a:r>
            <a:r>
              <a:rPr lang="en-US" sz="2400" b="1" dirty="0"/>
              <a:t>?</a:t>
            </a:r>
            <a:endParaRPr b="1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Documentación</a:t>
            </a:r>
            <a:r>
              <a:rPr lang="en-US" sz="2400" dirty="0"/>
              <a:t> o </a:t>
            </a:r>
            <a:r>
              <a:rPr lang="en-US" sz="2400" dirty="0" err="1"/>
              <a:t>manuales</a:t>
            </a:r>
            <a:r>
              <a:rPr lang="en-US" sz="2400" dirty="0"/>
              <a:t> </a:t>
            </a:r>
            <a:r>
              <a:rPr lang="en-US" sz="2400" dirty="0" err="1"/>
              <a:t>existentes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Minutas</a:t>
            </a:r>
            <a:r>
              <a:rPr lang="en-US" sz="2400" dirty="0"/>
              <a:t> de </a:t>
            </a:r>
            <a:r>
              <a:rPr lang="en-US" sz="2400" dirty="0" err="1"/>
              <a:t>reunión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Documentos</a:t>
            </a:r>
            <a:r>
              <a:rPr lang="en-US" sz="2400" dirty="0"/>
              <a:t> de </a:t>
            </a:r>
            <a:r>
              <a:rPr lang="en-US" sz="2400" dirty="0" err="1"/>
              <a:t>requerimientos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 dirty="0"/>
              <a:t>Responder a:</a:t>
            </a:r>
            <a:endParaRPr b="1"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/>
              <a:t>¿</a:t>
            </a:r>
            <a:r>
              <a:rPr lang="en-US" sz="2400" dirty="0" err="1"/>
              <a:t>Quién</a:t>
            </a:r>
            <a:r>
              <a:rPr lang="en-US" sz="2400" dirty="0"/>
              <a:t> o 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proporciona</a:t>
            </a:r>
            <a:r>
              <a:rPr lang="en-US" sz="2400" dirty="0"/>
              <a:t> las entradas al </a:t>
            </a:r>
            <a:r>
              <a:rPr lang="en-US" sz="2400" dirty="0" err="1"/>
              <a:t>sistema</a:t>
            </a:r>
            <a:r>
              <a:rPr lang="en-US" sz="2400" dirty="0"/>
              <a:t>?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/>
              <a:t>¿</a:t>
            </a:r>
            <a:r>
              <a:rPr lang="en-US" sz="2400" dirty="0" err="1"/>
              <a:t>Quién</a:t>
            </a:r>
            <a:r>
              <a:rPr lang="en-US" sz="2400" dirty="0"/>
              <a:t> o 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recibe</a:t>
            </a:r>
            <a:r>
              <a:rPr lang="en-US" sz="2400" dirty="0"/>
              <a:t> las </a:t>
            </a:r>
            <a:r>
              <a:rPr lang="en-US" sz="2400" dirty="0" err="1"/>
              <a:t>salidas</a:t>
            </a:r>
            <a:r>
              <a:rPr lang="en-US" sz="2400" dirty="0"/>
              <a:t> del </a:t>
            </a:r>
            <a:r>
              <a:rPr lang="en-US" sz="2400" dirty="0" err="1"/>
              <a:t>sistema</a:t>
            </a:r>
            <a:r>
              <a:rPr lang="en-US" sz="2400" dirty="0"/>
              <a:t>?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/>
              <a:t>¿Se </a:t>
            </a:r>
            <a:r>
              <a:rPr lang="en-US" sz="2400" dirty="0" err="1"/>
              <a:t>requieren</a:t>
            </a:r>
            <a:r>
              <a:rPr lang="en-US" sz="2400" dirty="0"/>
              <a:t> interfaces con </a:t>
            </a:r>
            <a:r>
              <a:rPr lang="en-US" sz="2400" dirty="0" err="1"/>
              <a:t>otros</a:t>
            </a:r>
            <a:r>
              <a:rPr lang="en-US" sz="2400" dirty="0"/>
              <a:t> </a:t>
            </a:r>
            <a:r>
              <a:rPr lang="en-US" sz="2400" dirty="0" err="1"/>
              <a:t>sistemas</a:t>
            </a:r>
            <a:r>
              <a:rPr lang="en-US" sz="2400" dirty="0"/>
              <a:t>?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/>
              <a:t>¿</a:t>
            </a:r>
            <a:r>
              <a:rPr lang="en-US" sz="2400" dirty="0" err="1"/>
              <a:t>Quién</a:t>
            </a:r>
            <a:r>
              <a:rPr lang="en-US" sz="2400" dirty="0"/>
              <a:t> </a:t>
            </a:r>
            <a:r>
              <a:rPr lang="en-US" sz="2400" dirty="0" err="1"/>
              <a:t>mantendrá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sistema</a:t>
            </a:r>
            <a:r>
              <a:rPr lang="en-US" sz="2400" dirty="0"/>
              <a:t>?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endParaRPr lang="en-US" sz="2400" dirty="0">
              <a:solidFill>
                <a:srgbClr val="0070C0"/>
              </a:solidFill>
            </a:endParaRPr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>
                <a:solidFill>
                  <a:srgbClr val="C00000"/>
                </a:solidFill>
              </a:rPr>
              <a:t>Deberán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nombrarse</a:t>
            </a:r>
            <a:r>
              <a:rPr lang="en-US" sz="2400" dirty="0">
                <a:solidFill>
                  <a:srgbClr val="C00000"/>
                </a:solidFill>
              </a:rPr>
              <a:t> con un </a:t>
            </a:r>
            <a:r>
              <a:rPr lang="en-US" sz="2400" dirty="0" err="1">
                <a:solidFill>
                  <a:srgbClr val="C00000"/>
                </a:solidFill>
              </a:rPr>
              <a:t>sustantivo</a:t>
            </a:r>
            <a:r>
              <a:rPr lang="en-US" sz="2400" dirty="0">
                <a:solidFill>
                  <a:srgbClr val="C00000"/>
                </a:solidFill>
              </a:rPr>
              <a:t> o </a:t>
            </a:r>
            <a:r>
              <a:rPr lang="en-US" sz="2400" dirty="0" err="1">
                <a:solidFill>
                  <a:srgbClr val="C00000"/>
                </a:solidFill>
              </a:rPr>
              <a:t>frase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sustantiva</a:t>
            </a:r>
            <a:endParaRPr dirty="0">
              <a:solidFill>
                <a:srgbClr val="C00000"/>
              </a:solidFill>
            </a:endParaRPr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sp>
        <p:nvSpPr>
          <p:cNvPr id="540" name="Google Shape;540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547" name="Google Shape;547;p21"/>
          <p:cNvSpPr txBox="1">
            <a:spLocks noGrp="1"/>
          </p:cNvSpPr>
          <p:nvPr>
            <p:ph type="body" idx="1"/>
          </p:nvPr>
        </p:nvSpPr>
        <p:spPr>
          <a:xfrm>
            <a:off x="1516728" y="183858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los CU para los requerimientos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Responder a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¿Cuáles son las principales tareas del actor?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necesita el actor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proporciona el actor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sistema informar al actor de eventos o cambios ocurridos?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actor informar al sistema de eventos o cambios ocurridos?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49" name="Google Shape;549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Características importantes</a:t>
            </a:r>
            <a:endParaRPr sz="4400" b="1"/>
          </a:p>
        </p:txBody>
      </p:sp>
      <p:sp>
        <p:nvSpPr>
          <p:cNvPr id="556" name="Google Shape;556;p22"/>
          <p:cNvSpPr txBox="1">
            <a:spLocks noGrp="1"/>
          </p:cNvSpPr>
          <p:nvPr>
            <p:ph type="body" idx="1"/>
          </p:nvPr>
        </p:nvSpPr>
        <p:spPr>
          <a:xfrm>
            <a:off x="983432" y="2132856"/>
            <a:ext cx="986509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329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Un CU debe representar una funcionalidad concreta. 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 descripción de los pasos en los escenarios debe contener más de un paso, para representar la interacción entre los componentes.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El uso de condicionales en el curso normal, es limitado a la invocación de excepciones, ya que este flujo representa la ejecución del caso sin alteraciones.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Las pre-condiciones no deben representarse en los cursos alternativos, ya que al ser una pre-condición no va a ocurrir.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Los “uses” deben ser accedidos por lo menos desde dos CU.</a:t>
            </a:r>
            <a:endParaRPr sz="2400"/>
          </a:p>
        </p:txBody>
      </p:sp>
      <p:sp>
        <p:nvSpPr>
          <p:cNvPr id="558" name="Google Shape;558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19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"/>
          <p:cNvSpPr txBox="1">
            <a:spLocks noGrp="1"/>
          </p:cNvSpPr>
          <p:nvPr>
            <p:ph type="title"/>
          </p:nvPr>
        </p:nvSpPr>
        <p:spPr>
          <a:xfrm>
            <a:off x="767408" y="404664"/>
            <a:ext cx="83529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Definición</a:t>
            </a:r>
            <a:endParaRPr sz="4400" b="1"/>
          </a:p>
        </p:txBody>
      </p:sp>
      <p:sp>
        <p:nvSpPr>
          <p:cNvPr id="313" name="Google Shape;313;p3"/>
          <p:cNvSpPr txBox="1">
            <a:spLocks noGrp="1"/>
          </p:cNvSpPr>
          <p:nvPr>
            <p:ph type="body" idx="1"/>
          </p:nvPr>
        </p:nvSpPr>
        <p:spPr>
          <a:xfrm>
            <a:off x="623392" y="1846265"/>
            <a:ext cx="103691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Proceso de modelado de las “funcionalidades” del sistema en término de los eventos que interactúan entre los usuarios y el sistema.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Tiene sus orígenes en el modelado orientado a objetos (Jacobson 1992) pero su eficiencia en modelado de requerimientos hizo que se independice de la técnica de diseño utilizada, siendo aplicable a cualquier metodología de desarrollo.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El uso de CU facilita y alienta la participación de los usuarios.</a:t>
            </a:r>
            <a:endParaRPr/>
          </a:p>
        </p:txBody>
      </p:sp>
      <p:sp>
        <p:nvSpPr>
          <p:cNvPr id="314" name="Google Shape;314;p3"/>
          <p:cNvSpPr txBox="1">
            <a:spLocks noGrp="1"/>
          </p:cNvSpPr>
          <p:nvPr>
            <p:ph type="body" idx="2"/>
          </p:nvPr>
        </p:nvSpPr>
        <p:spPr>
          <a:xfrm>
            <a:off x="7024836" y="6453336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16" name="Google Shape;316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565" name="Google Shape;565;p23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67" name="Google Shape;567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20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- Actores</a:t>
            </a:r>
            <a:endParaRPr sz="4400" b="1"/>
          </a:p>
        </p:txBody>
      </p:sp>
      <p:sp>
        <p:nvSpPr>
          <p:cNvPr id="573" name="Google Shape;573;p24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75" name="Google Shape;575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21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76" name="Google Shape;576;p24"/>
          <p:cNvSpPr/>
          <p:nvPr/>
        </p:nvSpPr>
        <p:spPr>
          <a:xfrm>
            <a:off x="1127448" y="2713829"/>
            <a:ext cx="1541270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24"/>
          <p:cNvSpPr/>
          <p:nvPr/>
        </p:nvSpPr>
        <p:spPr>
          <a:xfrm>
            <a:off x="2983739" y="2713829"/>
            <a:ext cx="1382434" cy="2964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4"/>
          <p:cNvSpPr/>
          <p:nvPr/>
        </p:nvSpPr>
        <p:spPr>
          <a:xfrm>
            <a:off x="6744072" y="3356992"/>
            <a:ext cx="2232248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– Casos de Uso </a:t>
            </a:r>
            <a:endParaRPr sz="4400" b="1"/>
          </a:p>
        </p:txBody>
      </p:sp>
      <p:sp>
        <p:nvSpPr>
          <p:cNvPr id="584" name="Google Shape;584;p25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586" name="Google Shape;586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22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587" name="Google Shape;587;p25"/>
          <p:cNvSpPr/>
          <p:nvPr/>
        </p:nvSpPr>
        <p:spPr>
          <a:xfrm>
            <a:off x="9984432" y="2756464"/>
            <a:ext cx="648072" cy="240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25"/>
          <p:cNvSpPr/>
          <p:nvPr/>
        </p:nvSpPr>
        <p:spPr>
          <a:xfrm>
            <a:off x="1199456" y="2996952"/>
            <a:ext cx="2880320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5"/>
          <p:cNvSpPr/>
          <p:nvPr/>
        </p:nvSpPr>
        <p:spPr>
          <a:xfrm>
            <a:off x="2207568" y="3371096"/>
            <a:ext cx="1936941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25"/>
          <p:cNvSpPr/>
          <p:nvPr/>
        </p:nvSpPr>
        <p:spPr>
          <a:xfrm>
            <a:off x="4655840" y="4221088"/>
            <a:ext cx="136815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25"/>
          <p:cNvSpPr/>
          <p:nvPr/>
        </p:nvSpPr>
        <p:spPr>
          <a:xfrm>
            <a:off x="5159896" y="5301208"/>
            <a:ext cx="388843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597" name="Google Shape;597;p26"/>
          <p:cNvSpPr txBox="1">
            <a:spLocks noGrp="1"/>
          </p:cNvSpPr>
          <p:nvPr>
            <p:ph type="body" idx="1"/>
          </p:nvPr>
        </p:nvSpPr>
        <p:spPr>
          <a:xfrm>
            <a:off x="407368" y="1916832"/>
            <a:ext cx="109728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 err="1"/>
              <a:t>Identificar</a:t>
            </a:r>
            <a:r>
              <a:rPr lang="en-US" sz="2000" b="1" dirty="0"/>
              <a:t> los </a:t>
            </a:r>
            <a:r>
              <a:rPr lang="en-US" sz="2000" b="1" dirty="0" err="1"/>
              <a:t>actores</a:t>
            </a:r>
            <a:r>
              <a:rPr lang="en-US" sz="2000" b="1" dirty="0"/>
              <a:t>: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Anónimo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Usuario</a:t>
            </a:r>
            <a:r>
              <a:rPr lang="en-US" sz="2000" dirty="0"/>
              <a:t> </a:t>
            </a:r>
            <a:r>
              <a:rPr lang="en-US" sz="2000" dirty="0" err="1"/>
              <a:t>Registrado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Servidor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(Banco)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Char char=" "/>
            </a:pPr>
            <a:r>
              <a:rPr lang="en-US" sz="2000" b="1" dirty="0" err="1"/>
              <a:t>Identificar</a:t>
            </a:r>
            <a:r>
              <a:rPr lang="en-US" sz="2000" b="1" dirty="0"/>
              <a:t> </a:t>
            </a:r>
            <a:r>
              <a:rPr lang="en-US" sz="2000" b="1" dirty="0" err="1"/>
              <a:t>casos</a:t>
            </a:r>
            <a:r>
              <a:rPr lang="en-US" sz="2000" b="1" dirty="0"/>
              <a:t> de </a:t>
            </a:r>
            <a:r>
              <a:rPr lang="en-US" sz="2000" b="1" dirty="0" err="1"/>
              <a:t>uso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/>
              <a:t>Leer </a:t>
            </a:r>
            <a:r>
              <a:rPr lang="en-US" sz="2000" dirty="0" err="1"/>
              <a:t>Artículo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Descargar</a:t>
            </a:r>
            <a:r>
              <a:rPr lang="en-US" sz="2000" dirty="0"/>
              <a:t> </a:t>
            </a:r>
            <a:r>
              <a:rPr lang="en-US" sz="2000" dirty="0" err="1"/>
              <a:t>Artículo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Registrarse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Modificar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Personales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Iniciar</a:t>
            </a:r>
            <a:r>
              <a:rPr lang="en-US" sz="2000" dirty="0"/>
              <a:t> </a:t>
            </a:r>
            <a:r>
              <a:rPr lang="en-US" sz="2000" dirty="0" err="1"/>
              <a:t>Sesión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Cerrar</a:t>
            </a:r>
            <a:r>
              <a:rPr lang="en-US" sz="2000" dirty="0"/>
              <a:t> </a:t>
            </a:r>
            <a:r>
              <a:rPr lang="en-US" sz="2000" dirty="0" err="1"/>
              <a:t>Sesión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 dirty="0" err="1"/>
              <a:t>Verificar</a:t>
            </a:r>
            <a:r>
              <a:rPr lang="en-US" sz="2000" dirty="0"/>
              <a:t> </a:t>
            </a:r>
            <a:r>
              <a:rPr lang="en-US" sz="2000" dirty="0" err="1"/>
              <a:t>Tarjeta</a:t>
            </a:r>
            <a:endParaRPr dirty="0"/>
          </a:p>
        </p:txBody>
      </p:sp>
      <p:sp>
        <p:nvSpPr>
          <p:cNvPr id="599" name="Google Shape;599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23</a:t>
            </a:fld>
            <a:endParaRPr sz="1046">
              <a:solidFill>
                <a:srgbClr val="FFFFFF"/>
              </a:solidFill>
            </a:endParaRPr>
          </a:p>
        </p:txBody>
      </p:sp>
      <p:sp>
        <p:nvSpPr>
          <p:cNvPr id="600" name="Google Shape;600;p26"/>
          <p:cNvSpPr/>
          <p:nvPr/>
        </p:nvSpPr>
        <p:spPr>
          <a:xfrm>
            <a:off x="695400" y="2852936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6"/>
          <p:cNvSpPr/>
          <p:nvPr/>
        </p:nvSpPr>
        <p:spPr>
          <a:xfrm>
            <a:off x="691983" y="5517232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7"/>
          <p:cNvSpPr txBox="1">
            <a:spLocks noGrp="1"/>
          </p:cNvSpPr>
          <p:nvPr>
            <p:ph type="title"/>
          </p:nvPr>
        </p:nvSpPr>
        <p:spPr>
          <a:xfrm>
            <a:off x="793873" y="208557"/>
            <a:ext cx="8744022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 - Diagrama</a:t>
            </a:r>
            <a:endParaRPr sz="4000" b="1"/>
          </a:p>
        </p:txBody>
      </p:sp>
      <p:sp>
        <p:nvSpPr>
          <p:cNvPr id="610" name="Google Shape;61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24</a:t>
            </a:fld>
            <a:endParaRPr sz="1046">
              <a:solidFill>
                <a:srgbClr val="FFFFFF"/>
              </a:solidFill>
            </a:endParaRPr>
          </a:p>
        </p:txBody>
      </p:sp>
      <p:pic>
        <p:nvPicPr>
          <p:cNvPr id="611" name="Google Shape;61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6016" y="2031152"/>
            <a:ext cx="4313272" cy="374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>
            <a:spLocks noGrp="1"/>
          </p:cNvSpPr>
          <p:nvPr>
            <p:ph type="title"/>
          </p:nvPr>
        </p:nvSpPr>
        <p:spPr>
          <a:xfrm>
            <a:off x="1097280" y="331230"/>
            <a:ext cx="10568771" cy="7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dirty="0"/>
              <a:t>Casos de </a:t>
            </a:r>
            <a:r>
              <a:rPr lang="en-US" sz="4000" b="1" dirty="0" err="1"/>
              <a:t>uso</a:t>
            </a:r>
            <a:r>
              <a:rPr lang="en-US" sz="4000" b="1" dirty="0"/>
              <a:t> – </a:t>
            </a:r>
            <a:r>
              <a:rPr lang="en-US" sz="4000" b="1" dirty="0" err="1"/>
              <a:t>Ejemplo</a:t>
            </a:r>
            <a:r>
              <a:rPr lang="en-US" sz="4000" b="1" dirty="0"/>
              <a:t>- </a:t>
            </a:r>
            <a:r>
              <a:rPr lang="en-US" sz="4000" b="1" dirty="0" err="1"/>
              <a:t>Escenarios</a:t>
            </a:r>
            <a:endParaRPr sz="4000" b="1" dirty="0"/>
          </a:p>
        </p:txBody>
      </p:sp>
      <p:sp>
        <p:nvSpPr>
          <p:cNvPr id="623" name="Google Shape;623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25</a:t>
            </a:fld>
            <a:endParaRPr sz="1046">
              <a:solidFill>
                <a:srgbClr val="FFFFFF"/>
              </a:solidFill>
            </a:endParaRPr>
          </a:p>
        </p:txBody>
      </p:sp>
      <p:graphicFrame>
        <p:nvGraphicFramePr>
          <p:cNvPr id="624" name="Google Shape;624;p28"/>
          <p:cNvGraphicFramePr/>
          <p:nvPr>
            <p:extLst>
              <p:ext uri="{D42A27DB-BD31-4B8C-83A1-F6EECF244321}">
                <p14:modId xmlns:p14="http://schemas.microsoft.com/office/powerpoint/2010/main" val="2592624750"/>
              </p:ext>
            </p:extLst>
          </p:nvPr>
        </p:nvGraphicFramePr>
        <p:xfrm>
          <a:off x="2440601" y="1284517"/>
          <a:ext cx="7882130" cy="4871483"/>
        </p:xfrm>
        <a:graphic>
          <a:graphicData uri="http://schemas.openxmlformats.org/drawingml/2006/table">
            <a:tbl>
              <a:tblPr>
                <a:noFill/>
                <a:tableStyleId>{374BD2B4-C656-42CA-AF79-31C11DCC5942}</a:tableStyleId>
              </a:tblPr>
              <a:tblGrid>
                <a:gridCol w="2169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6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554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Iniciar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</a:t>
                      </a:r>
                      <a:endParaRPr sz="12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231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 uso describe el evento en el que un usuario registrado inicia sesión con su nombre de usuario y contraseña.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449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---</a:t>
                      </a:r>
                      <a:endParaRPr sz="1200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808">
                <a:tc row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 sz="1200" b="1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4903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selecciona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opción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iniciar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ingresa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</a:t>
                      </a:r>
                      <a:r>
                        <a:rPr lang="en-US" sz="1200" u="none" strike="noStrike" cap="none" baseline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</a:t>
                      </a:r>
                      <a:r>
                        <a:rPr lang="en-US" sz="1200" u="none" strike="noStrike" cap="none" baseline="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contraseña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presenta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pantalla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donde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solicita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contraseña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verifica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de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contraseña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sistema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</a:t>
                      </a:r>
                      <a:r>
                        <a:rPr lang="en-US" sz="1200" u="none" strike="noStrike" cap="none" baseline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</a:t>
                      </a:r>
                      <a:r>
                        <a:rPr lang="en-US" sz="1200" u="none" strike="noStrike" cap="none" baseline="0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</a:t>
                      </a:r>
                      <a:r>
                        <a:rPr lang="en-US" sz="1200" u="none" strike="noStrike" cap="none" baseline="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presenta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pantalla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principal.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</a:t>
                      </a:r>
                      <a:r>
                        <a:rPr lang="en-US" sz="1200" b="1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alternativo</a:t>
                      </a:r>
                      <a:r>
                        <a:rPr lang="en-US" sz="1200" b="1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4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o la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contraseña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no son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válidas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 Se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notifica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la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discrepancia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Vuelve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al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2.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022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 dirty="0" err="1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</a:t>
                      </a:r>
                      <a:r>
                        <a:rPr lang="en-US" sz="1200" b="1" u="none" strike="noStrike" cap="none" dirty="0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sesión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ha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sido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iniciada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exitosamente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y las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opciones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para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registrados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aparecen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r>
                        <a:rPr lang="en-US" sz="1200" u="none" strike="noStrike" cap="none" dirty="0" err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habilitadas</a:t>
                      </a:r>
                      <a:r>
                        <a:rPr lang="en-US" sz="1200" u="none" strike="noStrike" cap="none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.</a:t>
                      </a:r>
                      <a:endParaRPr sz="1200" u="none" strike="noStrike" cap="none" dirty="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28575" marR="28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51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9"/>
          <p:cNvSpPr txBox="1">
            <a:spLocks noGrp="1"/>
          </p:cNvSpPr>
          <p:nvPr>
            <p:ph type="title"/>
          </p:nvPr>
        </p:nvSpPr>
        <p:spPr>
          <a:xfrm>
            <a:off x="1385400" y="403532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Bibliografía</a:t>
            </a:r>
            <a:endParaRPr sz="4400" b="1"/>
          </a:p>
        </p:txBody>
      </p:sp>
      <p:sp>
        <p:nvSpPr>
          <p:cNvPr id="631" name="Google Shape;631;p29"/>
          <p:cNvSpPr txBox="1">
            <a:spLocks noGrp="1"/>
          </p:cNvSpPr>
          <p:nvPr>
            <p:ph type="body" idx="1"/>
          </p:nvPr>
        </p:nvSpPr>
        <p:spPr>
          <a:xfrm>
            <a:off x="1847529" y="1845734"/>
            <a:ext cx="804323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Libros Utilizados</a:t>
            </a:r>
            <a:endParaRPr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Sommerville Ian,  Capítulos 4, Ingeniería de software, Addison Wesley 2011</a:t>
            </a: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Whitten y Bentley, Análisis de Sistemas Diseño y Métodos, Capítulo 6, Mc Graw Hill 2008.</a:t>
            </a:r>
            <a:endParaRPr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</p:txBody>
      </p:sp>
      <p:sp>
        <p:nvSpPr>
          <p:cNvPr id="633" name="Google Shape;633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26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"/>
          <p:cNvSpPr txBox="1">
            <a:spLocks noGrp="1"/>
          </p:cNvSpPr>
          <p:nvPr>
            <p:ph type="title"/>
          </p:nvPr>
        </p:nvSpPr>
        <p:spPr>
          <a:xfrm>
            <a:off x="911424" y="332656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 dirty="0"/>
              <a:t>Casos de </a:t>
            </a:r>
            <a:r>
              <a:rPr lang="en-US" sz="4400" b="1" dirty="0" err="1"/>
              <a:t>Uso</a:t>
            </a:r>
            <a:r>
              <a:rPr lang="en-US" sz="4400" b="1" dirty="0"/>
              <a:t> - </a:t>
            </a:r>
            <a:r>
              <a:rPr lang="en-US" sz="4400" b="1" dirty="0" err="1"/>
              <a:t>Beneficios</a:t>
            </a:r>
            <a:endParaRPr sz="4400" b="1" dirty="0"/>
          </a:p>
        </p:txBody>
      </p:sp>
      <p:sp>
        <p:nvSpPr>
          <p:cNvPr id="322" name="Google Shape;322;p4"/>
          <p:cNvSpPr txBox="1">
            <a:spLocks noGrp="1"/>
          </p:cNvSpPr>
          <p:nvPr>
            <p:ph type="body" idx="1"/>
          </p:nvPr>
        </p:nvSpPr>
        <p:spPr>
          <a:xfrm>
            <a:off x="839416" y="1772817"/>
            <a:ext cx="1058517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 err="1"/>
              <a:t>Herramienta</a:t>
            </a:r>
            <a:r>
              <a:rPr lang="en-US" sz="2400" i="0" dirty="0"/>
              <a:t> para </a:t>
            </a:r>
            <a:r>
              <a:rPr lang="en-US" sz="2400" i="0" dirty="0" err="1"/>
              <a:t>capturar</a:t>
            </a:r>
            <a:r>
              <a:rPr lang="en-US" sz="2400" i="0" dirty="0"/>
              <a:t> </a:t>
            </a:r>
            <a:r>
              <a:rPr lang="en-US" sz="2400" i="0" dirty="0" err="1"/>
              <a:t>requerimientos</a:t>
            </a:r>
            <a:r>
              <a:rPr lang="en-US" sz="2400" i="0" dirty="0"/>
              <a:t> </a:t>
            </a:r>
            <a:r>
              <a:rPr lang="en-US" sz="2400" i="0" dirty="0" err="1"/>
              <a:t>funcionales</a:t>
            </a:r>
            <a:r>
              <a:rPr lang="en-US" sz="2400" i="0" dirty="0"/>
              <a:t>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 err="1"/>
              <a:t>Descompone</a:t>
            </a:r>
            <a:r>
              <a:rPr lang="en-US" sz="2400" i="0" dirty="0"/>
              <a:t> </a:t>
            </a:r>
            <a:r>
              <a:rPr lang="en-US" sz="2400" i="0" dirty="0" err="1"/>
              <a:t>el</a:t>
            </a:r>
            <a:r>
              <a:rPr lang="en-US" sz="2400" i="0" dirty="0"/>
              <a:t> </a:t>
            </a:r>
            <a:r>
              <a:rPr lang="en-US" sz="2400" i="0" dirty="0" err="1"/>
              <a:t>alcance</a:t>
            </a:r>
            <a:r>
              <a:rPr lang="en-US" sz="2400" i="0" dirty="0"/>
              <a:t> del </a:t>
            </a:r>
            <a:r>
              <a:rPr lang="en-US" sz="2400" i="0" dirty="0" err="1"/>
              <a:t>sistema</a:t>
            </a:r>
            <a:r>
              <a:rPr lang="en-US" sz="2400" i="0" dirty="0"/>
              <a:t> </a:t>
            </a:r>
            <a:r>
              <a:rPr lang="en-US" sz="2400" i="0" dirty="0" err="1"/>
              <a:t>en</a:t>
            </a:r>
            <a:r>
              <a:rPr lang="en-US" sz="2400" i="0" dirty="0"/>
              <a:t> </a:t>
            </a:r>
            <a:r>
              <a:rPr lang="en-US" sz="2400" i="0" dirty="0" err="1"/>
              <a:t>piezas</a:t>
            </a:r>
            <a:r>
              <a:rPr lang="en-US" sz="2400" i="0" dirty="0"/>
              <a:t> </a:t>
            </a:r>
            <a:r>
              <a:rPr lang="en-US" sz="2400" i="0" dirty="0" err="1"/>
              <a:t>más</a:t>
            </a:r>
            <a:r>
              <a:rPr lang="en-US" sz="2400" i="0" dirty="0"/>
              <a:t> </a:t>
            </a:r>
            <a:r>
              <a:rPr lang="en-US" sz="2400" i="0" dirty="0" err="1"/>
              <a:t>manejables</a:t>
            </a:r>
            <a:r>
              <a:rPr lang="en-US" sz="2400" i="0" dirty="0"/>
              <a:t>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/>
              <a:t>Medio de </a:t>
            </a:r>
            <a:r>
              <a:rPr lang="en-US" sz="2400" i="0" dirty="0" err="1"/>
              <a:t>comunicación</a:t>
            </a:r>
            <a:r>
              <a:rPr lang="en-US" sz="2400" i="0" dirty="0"/>
              <a:t> con los </a:t>
            </a:r>
            <a:r>
              <a:rPr lang="en-US" sz="2400" i="0" dirty="0" err="1"/>
              <a:t>usuarios</a:t>
            </a:r>
            <a:r>
              <a:rPr lang="en-US" sz="2400" i="0" dirty="0"/>
              <a:t>.</a:t>
            </a:r>
            <a:endParaRPr dirty="0"/>
          </a:p>
          <a:p>
            <a:pPr marL="450850" lvl="3" indent="-450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dirty="0" err="1"/>
              <a:t>Utiliza</a:t>
            </a:r>
            <a:r>
              <a:rPr lang="en-US" sz="2400" dirty="0"/>
              <a:t> </a:t>
            </a:r>
            <a:r>
              <a:rPr lang="en-US" sz="2400" dirty="0" err="1"/>
              <a:t>lenguaje</a:t>
            </a:r>
            <a:r>
              <a:rPr lang="en-US" sz="2400" dirty="0"/>
              <a:t> </a:t>
            </a:r>
            <a:r>
              <a:rPr lang="en-US" sz="2400" dirty="0" err="1"/>
              <a:t>común</a:t>
            </a:r>
            <a:r>
              <a:rPr lang="en-US" sz="2400" dirty="0"/>
              <a:t> y </a:t>
            </a:r>
            <a:r>
              <a:rPr lang="en-US" sz="2400" dirty="0" err="1"/>
              <a:t>fácil</a:t>
            </a:r>
            <a:r>
              <a:rPr lang="en-US" sz="2400" dirty="0"/>
              <a:t> de </a:t>
            </a:r>
            <a:r>
              <a:rPr lang="en-US" sz="2400" dirty="0" err="1"/>
              <a:t>entender</a:t>
            </a:r>
            <a:r>
              <a:rPr lang="en-US" sz="2400" dirty="0"/>
              <a:t> por las </a:t>
            </a:r>
            <a:r>
              <a:rPr lang="en-US" sz="2400" dirty="0" err="1"/>
              <a:t>partes</a:t>
            </a:r>
            <a:r>
              <a:rPr lang="en-US" sz="2400" dirty="0"/>
              <a:t>.</a:t>
            </a:r>
            <a:endParaRPr dirty="0"/>
          </a:p>
          <a:p>
            <a:pPr marL="355600" lvl="2" indent="-355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 err="1"/>
              <a:t>Permite</a:t>
            </a:r>
            <a:r>
              <a:rPr lang="en-US" sz="2400" i="0" dirty="0"/>
              <a:t> </a:t>
            </a:r>
            <a:r>
              <a:rPr lang="en-US" sz="2400" i="0" dirty="0" err="1"/>
              <a:t>estimar</a:t>
            </a:r>
            <a:r>
              <a:rPr lang="en-US" sz="2400" i="0" dirty="0"/>
              <a:t> </a:t>
            </a:r>
            <a:r>
              <a:rPr lang="en-US" sz="2400" i="0" dirty="0" err="1"/>
              <a:t>el</a:t>
            </a:r>
            <a:r>
              <a:rPr lang="en-US" sz="2400" i="0" dirty="0"/>
              <a:t> </a:t>
            </a:r>
            <a:r>
              <a:rPr lang="en-US" sz="2400" i="0" dirty="0" err="1"/>
              <a:t>alcance</a:t>
            </a:r>
            <a:r>
              <a:rPr lang="en-US" sz="2400" i="0" dirty="0"/>
              <a:t> del </a:t>
            </a:r>
            <a:r>
              <a:rPr lang="en-US" sz="2400" i="0" dirty="0" err="1"/>
              <a:t>proyecto</a:t>
            </a:r>
            <a:r>
              <a:rPr lang="en-US" sz="2400" i="0" dirty="0"/>
              <a:t> y </a:t>
            </a:r>
            <a:r>
              <a:rPr lang="en-US" sz="2400" i="0" dirty="0" err="1"/>
              <a:t>el</a:t>
            </a:r>
            <a:r>
              <a:rPr lang="en-US" sz="2400" i="0" dirty="0"/>
              <a:t> </a:t>
            </a:r>
            <a:r>
              <a:rPr lang="en-US" sz="2400" i="0" dirty="0" err="1"/>
              <a:t>esfuerzo</a:t>
            </a:r>
            <a:r>
              <a:rPr lang="en-US" sz="2400" i="0" dirty="0"/>
              <a:t> a </a:t>
            </a:r>
            <a:r>
              <a:rPr lang="en-US" sz="2400" i="0" dirty="0" err="1"/>
              <a:t>realizar</a:t>
            </a:r>
            <a:r>
              <a:rPr lang="en-US" sz="2400" i="0" dirty="0"/>
              <a:t>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/>
              <a:t>Define una </a:t>
            </a:r>
            <a:r>
              <a:rPr lang="en-US" sz="2400" i="0" dirty="0" err="1"/>
              <a:t>línea</a:t>
            </a:r>
            <a:r>
              <a:rPr lang="en-US" sz="2400" i="0" dirty="0"/>
              <a:t> base para la </a:t>
            </a:r>
            <a:r>
              <a:rPr lang="en-US" sz="2400" i="0" dirty="0" err="1"/>
              <a:t>definición</a:t>
            </a:r>
            <a:r>
              <a:rPr lang="en-US" sz="2400" i="0" dirty="0"/>
              <a:t> de los planes de </a:t>
            </a:r>
            <a:r>
              <a:rPr lang="en-US" sz="2400" i="0" dirty="0" err="1"/>
              <a:t>prueba</a:t>
            </a:r>
            <a:r>
              <a:rPr lang="en-US" sz="2400" i="0" dirty="0"/>
              <a:t>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/>
              <a:t>Define una </a:t>
            </a:r>
            <a:r>
              <a:rPr lang="en-US" sz="2400" i="0" dirty="0" err="1"/>
              <a:t>línea</a:t>
            </a:r>
            <a:r>
              <a:rPr lang="en-US" sz="2400" i="0" dirty="0"/>
              <a:t> base para </a:t>
            </a:r>
            <a:r>
              <a:rPr lang="en-US" sz="2400" i="0" dirty="0" err="1"/>
              <a:t>toda</a:t>
            </a:r>
            <a:r>
              <a:rPr lang="en-US" sz="2400" i="0" dirty="0"/>
              <a:t> la </a:t>
            </a:r>
            <a:r>
              <a:rPr lang="en-US" sz="2400" i="0" dirty="0" err="1"/>
              <a:t>documentación</a:t>
            </a:r>
            <a:r>
              <a:rPr lang="en-US" sz="2400" i="0" dirty="0"/>
              <a:t> del </a:t>
            </a:r>
            <a:r>
              <a:rPr lang="en-US" sz="2400" i="0" dirty="0" err="1"/>
              <a:t>sistema</a:t>
            </a:r>
            <a:r>
              <a:rPr lang="en-US" sz="2400" i="0" dirty="0"/>
              <a:t>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 dirty="0" err="1"/>
              <a:t>Proporciona</a:t>
            </a:r>
            <a:r>
              <a:rPr lang="en-US" sz="2400" i="0" dirty="0"/>
              <a:t> una </a:t>
            </a:r>
            <a:r>
              <a:rPr lang="en-US" sz="2400" i="0" dirty="0" err="1"/>
              <a:t>herramienta</a:t>
            </a:r>
            <a:r>
              <a:rPr lang="en-US" sz="2400" i="0" dirty="0"/>
              <a:t> para </a:t>
            </a:r>
            <a:r>
              <a:rPr lang="en-US" sz="2400" i="0" dirty="0" err="1"/>
              <a:t>el</a:t>
            </a:r>
            <a:r>
              <a:rPr lang="en-US" sz="2400" i="0" dirty="0"/>
              <a:t> </a:t>
            </a:r>
            <a:r>
              <a:rPr lang="en-US" sz="2400" i="0" dirty="0" err="1"/>
              <a:t>seguimiento</a:t>
            </a:r>
            <a:r>
              <a:rPr lang="en-US" sz="2400" i="0" dirty="0"/>
              <a:t> de los </a:t>
            </a:r>
            <a:r>
              <a:rPr lang="en-US" sz="2400" i="0" dirty="0" err="1"/>
              <a:t>requisitos</a:t>
            </a:r>
            <a:r>
              <a:rPr lang="en-US" sz="2400" i="0" dirty="0"/>
              <a:t>.</a:t>
            </a:r>
            <a:endParaRPr dirty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i="0" dirty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sp>
        <p:nvSpPr>
          <p:cNvPr id="324" name="Google Shape;324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Componentes</a:t>
            </a:r>
            <a:endParaRPr sz="4400" b="1"/>
          </a:p>
        </p:txBody>
      </p:sp>
      <p:sp>
        <p:nvSpPr>
          <p:cNvPr id="335" name="Google Shape;335;p5"/>
          <p:cNvSpPr txBox="1">
            <a:spLocks noGrp="1"/>
          </p:cNvSpPr>
          <p:nvPr>
            <p:ph type="body" idx="1"/>
          </p:nvPr>
        </p:nvSpPr>
        <p:spPr>
          <a:xfrm>
            <a:off x="549932" y="19888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Ilustra las interacciones entre el sistema y los actores.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Escenarios (narración del CU)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Descripción de la interacción entre el actor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/>
              <a:t>    y el sistema para realizar la funcionalidad.</a:t>
            </a:r>
            <a:endParaRPr/>
          </a:p>
        </p:txBody>
      </p:sp>
      <p:sp>
        <p:nvSpPr>
          <p:cNvPr id="336" name="Google Shape;336;p5"/>
          <p:cNvSpPr txBox="1">
            <a:spLocks noGrp="1"/>
          </p:cNvSpPr>
          <p:nvPr>
            <p:ph type="body" idx="2"/>
          </p:nvPr>
        </p:nvSpPr>
        <p:spPr>
          <a:xfrm>
            <a:off x="7170424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38" name="Google Shape;3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39" name="Google Shape;33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6208" y="1160085"/>
            <a:ext cx="2452566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38244" y="2869598"/>
            <a:ext cx="2023864" cy="292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Diagrama</a:t>
            </a:r>
            <a:endParaRPr sz="4000" b="1"/>
          </a:p>
        </p:txBody>
      </p:sp>
      <p:sp>
        <p:nvSpPr>
          <p:cNvPr id="350" name="Google Shape;350;p6"/>
          <p:cNvSpPr txBox="1">
            <a:spLocks noGrp="1"/>
          </p:cNvSpPr>
          <p:nvPr>
            <p:ph type="body" idx="1"/>
          </p:nvPr>
        </p:nvSpPr>
        <p:spPr>
          <a:xfrm>
            <a:off x="1127448" y="1916832"/>
            <a:ext cx="9433048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Ejemplo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51" name="Google Shape;351;p6"/>
          <p:cNvSpPr txBox="1">
            <a:spLocks noGrp="1"/>
          </p:cNvSpPr>
          <p:nvPr>
            <p:ph type="body" idx="2"/>
          </p:nvPr>
        </p:nvSpPr>
        <p:spPr>
          <a:xfrm>
            <a:off x="7062569" y="6464259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53" name="Google Shape;353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5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54" name="Google Shape;35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889" y="1857375"/>
            <a:ext cx="4070180" cy="426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"/>
          <p:cNvSpPr txBox="1">
            <a:spLocks noGrp="1"/>
          </p:cNvSpPr>
          <p:nvPr>
            <p:ph type="title"/>
          </p:nvPr>
        </p:nvSpPr>
        <p:spPr>
          <a:xfrm>
            <a:off x="551384" y="404664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 - Diagrama </a:t>
            </a:r>
            <a:endParaRPr sz="4400" b="1"/>
          </a:p>
        </p:txBody>
      </p:sp>
      <p:sp>
        <p:nvSpPr>
          <p:cNvPr id="364" name="Google Shape;364;p7"/>
          <p:cNvSpPr txBox="1">
            <a:spLocks noGrp="1"/>
          </p:cNvSpPr>
          <p:nvPr>
            <p:ph type="body" idx="1"/>
          </p:nvPr>
        </p:nvSpPr>
        <p:spPr>
          <a:xfrm>
            <a:off x="4007768" y="1916832"/>
            <a:ext cx="590465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Caso de Uso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objetivo (funcionalidad) individual del sistema y describe la secuencia de actividades y de interacciones para alcanzarlo.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Para que el CU sea considerado un requerimiento debe estar acompañado de su respectivo escenario.</a:t>
            </a:r>
            <a:endParaRPr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65" name="Google Shape;365;p7"/>
          <p:cNvSpPr txBox="1">
            <a:spLocks noGrp="1"/>
          </p:cNvSpPr>
          <p:nvPr>
            <p:ph type="body" idx="2"/>
          </p:nvPr>
        </p:nvSpPr>
        <p:spPr>
          <a:xfrm>
            <a:off x="6960096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67" name="Google Shape;367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6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368" name="Google Shape;368;p7"/>
          <p:cNvSpPr/>
          <p:nvPr/>
        </p:nvSpPr>
        <p:spPr>
          <a:xfrm>
            <a:off x="839416" y="2492896"/>
            <a:ext cx="2592288" cy="1944216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 de Caso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78" name="Google Shape;378;p8"/>
          <p:cNvSpPr txBox="1">
            <a:spLocks noGrp="1"/>
          </p:cNvSpPr>
          <p:nvPr>
            <p:ph type="body" idx="1"/>
          </p:nvPr>
        </p:nvSpPr>
        <p:spPr>
          <a:xfrm>
            <a:off x="4511824" y="1844824"/>
            <a:ext cx="49685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Actores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Un actor inicia una actividad (CU) en el sistema.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papel desempeñado por un usuario que interactúa (rol).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Puede ser una persona, sistema externo o dispositivo externo que dispare un evento (sensor, reloj).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79" name="Google Shape;379;p8"/>
          <p:cNvSpPr txBox="1">
            <a:spLocks noGrp="1"/>
          </p:cNvSpPr>
          <p:nvPr>
            <p:ph type="body" idx="2"/>
          </p:nvPr>
        </p:nvSpPr>
        <p:spPr>
          <a:xfrm>
            <a:off x="6924251" y="644635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81" name="Google Shape;381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7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82" name="Google Shape;3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432" y="1988840"/>
            <a:ext cx="3096344" cy="387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>
            <a:spLocks noGrp="1"/>
          </p:cNvSpPr>
          <p:nvPr>
            <p:ph type="title"/>
          </p:nvPr>
        </p:nvSpPr>
        <p:spPr>
          <a:xfrm>
            <a:off x="1157968" y="475085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92" name="Google Shape;392;p9"/>
          <p:cNvSpPr txBox="1">
            <a:spLocks noGrp="1"/>
          </p:cNvSpPr>
          <p:nvPr>
            <p:ph type="body" idx="1"/>
          </p:nvPr>
        </p:nvSpPr>
        <p:spPr>
          <a:xfrm>
            <a:off x="1157968" y="20174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 dirty="0" err="1"/>
              <a:t>Relaciones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Asociaciones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Extensiones</a:t>
            </a:r>
            <a:r>
              <a:rPr lang="en-US" sz="2400" dirty="0"/>
              <a:t> (Extends)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Uso</a:t>
            </a:r>
            <a:r>
              <a:rPr lang="en-US" sz="2400" dirty="0"/>
              <a:t> o </a:t>
            </a:r>
            <a:r>
              <a:rPr lang="en-US" sz="2400" dirty="0" err="1"/>
              <a:t>Inclusión</a:t>
            </a:r>
            <a:r>
              <a:rPr lang="en-US" sz="2400" dirty="0"/>
              <a:t>  (Uses)</a:t>
            </a:r>
            <a:endParaRPr dirty="0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dirty="0" err="1"/>
              <a:t>Herencia</a:t>
            </a:r>
            <a:endParaRPr dirty="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sp>
        <p:nvSpPr>
          <p:cNvPr id="393" name="Google Shape;393;p9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95" name="Google Shape;39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405" name="Google Shape;405;p10"/>
          <p:cNvSpPr txBox="1">
            <a:spLocks noGrp="1"/>
          </p:cNvSpPr>
          <p:nvPr>
            <p:ph type="body" idx="1"/>
          </p:nvPr>
        </p:nvSpPr>
        <p:spPr>
          <a:xfrm>
            <a:off x="623392" y="2136874"/>
            <a:ext cx="576064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Asociaciones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un actor y un CU en el que interactúan entre sí.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407" name="Google Shape;407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9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7680176" y="4762997"/>
            <a:ext cx="3920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(1) El Actor inicia el caso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(2) El caso de uso interacciona con actor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1844824"/>
            <a:ext cx="54768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3;p9">
            <a:extLst>
              <a:ext uri="{FF2B5EF4-FFF2-40B4-BE49-F238E27FC236}">
                <a16:creationId xmlns:a16="http://schemas.microsoft.com/office/drawing/2014/main" id="{2B489DB4-40A8-C57C-C74F-9BB1B952D0B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Whitten y Bentley </a:t>
            </a:r>
            <a:endParaRPr dirty="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Patron2024 is1 (1)</Template>
  <TotalTime>125</TotalTime>
  <Words>1743</Words>
  <Application>Microsoft Office PowerPoint</Application>
  <PresentationFormat>Panorámica</PresentationFormat>
  <Paragraphs>275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Noto Sans Symbols</vt:lpstr>
      <vt:lpstr>Times New Roman</vt:lpstr>
      <vt:lpstr>Twentieth Century</vt:lpstr>
      <vt:lpstr>Verdana</vt:lpstr>
      <vt:lpstr>Retrospección</vt:lpstr>
      <vt:lpstr>Ingeniería de Software I </vt:lpstr>
      <vt:lpstr>Casos de Uso - Definición</vt:lpstr>
      <vt:lpstr>Casos de Uso - Beneficios</vt:lpstr>
      <vt:lpstr>Casos de Uso – Componentes</vt:lpstr>
      <vt:lpstr>Casos de Uso – Diagrama</vt:lpstr>
      <vt:lpstr>Casos de Uso  - Diagrama </vt:lpstr>
      <vt:lpstr>Casos de Uso – Diagrama</vt:lpstr>
      <vt:lpstr>Casos de Uso – Diagrama</vt:lpstr>
      <vt:lpstr>Casos de Uso - Diagrama</vt:lpstr>
      <vt:lpstr>Casos de Uso - Diagrama</vt:lpstr>
      <vt:lpstr>Casos de Uso – Diagrama</vt:lpstr>
      <vt:lpstr>Casos de Uso - Diagrama</vt:lpstr>
      <vt:lpstr>Casos de Uso - Escenarios</vt:lpstr>
      <vt:lpstr>Casos de Uso  -  Ejemplo de escenario</vt:lpstr>
      <vt:lpstr>Presentación de PowerPoint</vt:lpstr>
      <vt:lpstr>Casos de Uso – Proceso de modelado</vt:lpstr>
      <vt:lpstr>Casos de Uso – Proceso de modelado</vt:lpstr>
      <vt:lpstr>Casos de Uso – Proceso de modelado</vt:lpstr>
      <vt:lpstr>Casos de Uso – Características importantes</vt:lpstr>
      <vt:lpstr>Casos de Uso – Ejemplo</vt:lpstr>
      <vt:lpstr>Casos de Uso – Ejemplo - Actores</vt:lpstr>
      <vt:lpstr>Casos de Uso – Ejemplo – Casos de Uso </vt:lpstr>
      <vt:lpstr>Casos de Uso – Ejemplo</vt:lpstr>
      <vt:lpstr>Casos de uso – Ejemplo - Diagrama</vt:lpstr>
      <vt:lpstr>Casos de uso – Ejemplo- Escenarios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Ariel</dc:creator>
  <cp:lastModifiedBy>Matías Guaymas</cp:lastModifiedBy>
  <cp:revision>13</cp:revision>
  <dcterms:created xsi:type="dcterms:W3CDTF">2011-08-01T13:16:26Z</dcterms:created>
  <dcterms:modified xsi:type="dcterms:W3CDTF">2024-09-05T01:35:37Z</dcterms:modified>
</cp:coreProperties>
</file>