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5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623050" cy="981075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Oswald" panose="00000500000000000000" pitchFamily="2" charset="0"/>
      <p:regular r:id="rId15"/>
      <p:bold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Roboto Condensed" panose="02000000000000000000" pitchFamily="2" charset="0"/>
      <p:regular r:id="rId21"/>
      <p:bold r:id="rId22"/>
      <p:italic r:id="rId23"/>
      <p:boldItalic r:id="rId24"/>
    </p:embeddedFont>
    <p:embeddedFont>
      <p:font typeface="Roboto Condensed Light" panose="02000000000000000000" pitchFamily="2" charset="0"/>
      <p:regular r:id="rId25"/>
      <p:bold r:id="rId26"/>
      <p:italic r:id="rId27"/>
      <p:boldItalic r:id="rId28"/>
    </p:embeddedFont>
    <p:embeddedFont>
      <p:font typeface="Roboto Light" panose="02000000000000000000" pitchFamily="2" charset="0"/>
      <p:regular r:id="rId29"/>
      <p: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jBHbUdLfdJjIgbUsT9Td/ZqgT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29EAF-41C4-4F2F-A649-FE944AFAFDC6}">
  <a:tblStyle styleId="{8CC29EAF-41C4-4F2F-A649-FE944AFAFD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54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36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2" name="Google Shape;82;p3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3" name="Google Shape;83;p3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2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7" name="Google Shape;97;p4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4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3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5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9" name="Google Shape;119;p6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/>
              <a:t>5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900" cy="43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100" cy="4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 sz="1400" i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2" name="Google Shape;1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9475" y="758825"/>
            <a:ext cx="4865688" cy="36496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3"/>
          <p:cNvSpPr txBox="1">
            <a:spLocks noGrp="1"/>
          </p:cNvSpPr>
          <p:nvPr>
            <p:ph type="dt" idx="10"/>
          </p:nvPr>
        </p:nvSpPr>
        <p:spPr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13"/>
          <p:cNvSpPr txBox="1">
            <a:spLocks noGrp="1"/>
          </p:cNvSpPr>
          <p:nvPr>
            <p:ph type="ftr" idx="11"/>
          </p:nvPr>
        </p:nvSpPr>
        <p:spPr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sldNum" idx="12"/>
          </p:nvPr>
        </p:nvSpPr>
        <p:spPr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900"/>
              <a:buFont typeface="Times New Roman"/>
              <a:buNone/>
              <a:defRPr sz="900" b="0" i="0" u="none" strike="noStrike" cap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65860" y="2962656"/>
            <a:ext cx="6940296" cy="14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6000"/>
            </a:pP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Introducción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a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la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programación</a:t>
            </a:r>
            <a:br>
              <a:rPr lang="pt-BR" sz="2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Explicación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Práctica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1 - Parte 1</a:t>
            </a:r>
            <a:endParaRPr sz="4400" dirty="0">
              <a:solidFill>
                <a:schemeClr val="tx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23326" y="457934"/>
            <a:ext cx="1931956" cy="39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C00000"/>
              </a:buClr>
              <a:buSzPts val="3200"/>
            </a:pPr>
            <a:r>
              <a:rPr lang="pt-BR" sz="24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AyP1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5" name="Google Shape;68;p1">
            <a:extLst>
              <a:ext uri="{FF2B5EF4-FFF2-40B4-BE49-F238E27FC236}">
                <a16:creationId xmlns:a16="http://schemas.microsoft.com/office/drawing/2014/main" id="{ABB81A39-B3A2-A1BC-8473-4672A6E109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216"/>
          <a:stretch/>
        </p:blipFill>
        <p:spPr>
          <a:xfrm>
            <a:off x="5576745" y="309738"/>
            <a:ext cx="3313376" cy="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¿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Cómo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se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estructura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un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programa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Pascal?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87" name="Google Shape;87;p3"/>
          <p:cNvSpPr txBox="1">
            <a:spLocks noGrp="1"/>
          </p:cNvSpPr>
          <p:nvPr>
            <p:ph type="body" idx="2"/>
          </p:nvPr>
        </p:nvSpPr>
        <p:spPr>
          <a:xfrm>
            <a:off x="2013966" y="1945213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2480538" y="2909767"/>
            <a:ext cx="3886200" cy="18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-US" sz="1800" b="1" i="0" u="none" strike="noStrike" cap="none" dirty="0" err="1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ejemploPascal</a:t>
            </a: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8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{variables del </a:t>
            </a:r>
            <a:r>
              <a:rPr lang="en-US" sz="1800" b="0" i="1" u="none" strike="noStrike" cap="none" dirty="0" err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lang="en-US" sz="18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800" b="0" i="1" u="none" strike="noStrike" cap="none" dirty="0" err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cuerpo</a:t>
            </a:r>
            <a:r>
              <a:rPr lang="en-US" sz="18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US" sz="1800" b="0" i="1" u="none" strike="noStrike" cap="none" dirty="0" err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8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8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"/>
          <p:cNvSpPr txBox="1">
            <a:spLocks noGrp="1"/>
          </p:cNvSpPr>
          <p:nvPr>
            <p:ph type="title"/>
          </p:nvPr>
        </p:nvSpPr>
        <p:spPr>
          <a:xfrm>
            <a:off x="555650" y="669575"/>
            <a:ext cx="8276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¿Qué tipos de variables existen en Pascal?</a:t>
            </a:r>
            <a:endParaRPr sz="320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graphicFrame>
        <p:nvGraphicFramePr>
          <p:cNvPr id="101" name="Google Shape;101;p4"/>
          <p:cNvGraphicFramePr/>
          <p:nvPr>
            <p:extLst>
              <p:ext uri="{D42A27DB-BD31-4B8C-83A1-F6EECF244321}">
                <p14:modId xmlns:p14="http://schemas.microsoft.com/office/powerpoint/2010/main" val="1516760132"/>
              </p:ext>
            </p:extLst>
          </p:nvPr>
        </p:nvGraphicFramePr>
        <p:xfrm>
          <a:off x="2360168" y="3040617"/>
          <a:ext cx="4826000" cy="2011620"/>
        </p:xfrm>
        <a:graphic>
          <a:graphicData uri="http://schemas.openxmlformats.org/drawingml/2006/table">
            <a:tbl>
              <a:tblPr>
                <a:noFill/>
                <a:tableStyleId>{8CC29EAF-41C4-4F2F-A649-FE944AFAFDC6}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Tipo de variable</a:t>
                      </a:r>
                      <a:endParaRPr sz="1800" u="none" strike="noStrike" cap="non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>
                          <a:solidFill>
                            <a:srgbClr val="FFFFFF"/>
                          </a:solid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Datos </a:t>
                      </a:r>
                      <a:endParaRPr sz="1800" u="none" strike="noStrike" cap="none">
                        <a:solidFill>
                          <a:srgbClr val="FFFFFF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Integer</a:t>
                      </a:r>
                      <a:endParaRPr sz="18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Real</a:t>
                      </a:r>
                      <a:endParaRPr sz="18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Boolean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Char</a:t>
                      </a:r>
                      <a:endParaRPr sz="18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i="1" u="none" strike="noStrike" cap="none" dirty="0" err="1">
                          <a:solidFill>
                            <a:srgbClr val="7F7F7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Otros</a:t>
                      </a:r>
                      <a:r>
                        <a:rPr lang="en-US" sz="1800" i="1" u="none" strike="noStrike" cap="none" dirty="0">
                          <a:solidFill>
                            <a:srgbClr val="7F7F7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...</a:t>
                      </a:r>
                      <a:endParaRPr sz="1800" i="1" u="none" strike="noStrike" cap="none" dirty="0">
                        <a:solidFill>
                          <a:srgbClr val="7F7F7F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</a:t>
                      </a: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enteros</a:t>
                      </a:r>
                      <a:endParaRPr sz="18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Números</a:t>
                      </a: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 </a:t>
                      </a:r>
                      <a:r>
                        <a:rPr lang="en-US" sz="1800" u="none" strike="noStrike" cap="none" dirty="0" err="1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reales</a:t>
                      </a:r>
                      <a:endParaRPr sz="1800" u="none" strike="noStrike" cap="none" dirty="0"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True – False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AR" sz="1800" u="none" strike="noStrike" cap="none" noProof="0" dirty="0"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Caracteres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3" name="Google Shape;103;p4"/>
          <p:cNvSpPr txBox="1"/>
          <p:nvPr/>
        </p:nvSpPr>
        <p:spPr>
          <a:xfrm>
            <a:off x="1088250" y="3621534"/>
            <a:ext cx="1008900" cy="4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 b="0" i="0" u="none" strike="noStrike" cap="none" dirty="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title"/>
          </p:nvPr>
        </p:nvSpPr>
        <p:spPr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 Condensed"/>
              </a:rPr>
              <a:t>¿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Cómo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se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declaran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variables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Pascal?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111" name="Google Shape;111;p5"/>
          <p:cNvSpPr txBox="1">
            <a:spLocks noGrp="1"/>
          </p:cNvSpPr>
          <p:nvPr>
            <p:ph type="body" idx="2"/>
          </p:nvPr>
        </p:nvSpPr>
        <p:spPr>
          <a:xfrm>
            <a:off x="2251710" y="1926209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 dirty="0">
                <a:latin typeface="Oswald"/>
                <a:ea typeface="Oswald"/>
                <a:cs typeface="Oswald"/>
                <a:sym typeface="Oswald"/>
              </a:rPr>
              <a:t>Pascal</a:t>
            </a:r>
            <a:endParaRPr sz="2400" dirty="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13" name="Google Shape;113;p5"/>
          <p:cNvSpPr txBox="1"/>
          <p:nvPr/>
        </p:nvSpPr>
        <p:spPr>
          <a:xfrm>
            <a:off x="2990088" y="2913074"/>
            <a:ext cx="2825496" cy="2024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program </a:t>
            </a:r>
            <a:r>
              <a:rPr lang="en-US" sz="1600" b="1" i="0" u="none" strike="noStrike" cap="none" dirty="0" err="1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ejemploPascal</a:t>
            </a: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500" b="0" i="0" u="none" strike="noStrike" cap="none" dirty="0" err="1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nombre_variable</a:t>
            </a:r>
            <a:r>
              <a:rPr lang="en-US" sz="1500" b="0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-US" sz="1500" b="0" i="0" u="none" strike="noStrike" cap="none" dirty="0" err="1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tipo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75B6"/>
              </a:buClr>
              <a:buSzPts val="1600"/>
              <a:buFont typeface="Consolas"/>
              <a:buNone/>
            </a:pPr>
            <a:r>
              <a:rPr lang="en-US" sz="16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 {</a:t>
            </a:r>
            <a:r>
              <a:rPr lang="en-US" sz="1600" b="0" i="1" u="none" strike="noStrike" cap="none" dirty="0" err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cuerpo</a:t>
            </a:r>
            <a:r>
              <a:rPr lang="en-US" sz="16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 del </a:t>
            </a:r>
            <a:r>
              <a:rPr lang="en-US" sz="1600" b="0" i="1" u="none" strike="noStrike" cap="none" dirty="0" err="1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programa</a:t>
            </a:r>
            <a:r>
              <a:rPr lang="en-US" sz="1600" b="0" i="1" u="none" strike="noStrike" cap="none" dirty="0">
                <a:solidFill>
                  <a:srgbClr val="2E75B6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 dirty="0">
                <a:solidFill>
                  <a:srgbClr val="0D0D0D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>
            <a:spLocks noGrp="1"/>
          </p:cNvSpPr>
          <p:nvPr>
            <p:ph type="title"/>
          </p:nvPr>
        </p:nvSpPr>
        <p:spPr>
          <a:xfrm>
            <a:off x="675725" y="669575"/>
            <a:ext cx="823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¿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Cómo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se da valor a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una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variable?</a:t>
            </a:r>
            <a:endParaRPr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125" name="Google Shape;125;p6"/>
          <p:cNvSpPr txBox="1"/>
          <p:nvPr/>
        </p:nvSpPr>
        <p:spPr>
          <a:xfrm>
            <a:off x="751661" y="3369056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b="0" i="0" u="none" strike="noStrike" cap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26" name="Google Shape;126;p6"/>
          <p:cNvSpPr/>
          <p:nvPr/>
        </p:nvSpPr>
        <p:spPr>
          <a:xfrm>
            <a:off x="1593361" y="2848356"/>
            <a:ext cx="455700" cy="1440000"/>
          </a:xfrm>
          <a:prstGeom prst="leftBrace">
            <a:avLst>
              <a:gd name="adj1" fmla="val 29925"/>
              <a:gd name="adj2" fmla="val 50000"/>
            </a:avLst>
          </a:prstGeom>
          <a:noFill/>
          <a:ln w="381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979757" y="3064256"/>
            <a:ext cx="65805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Usando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operador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   </a:t>
            </a:r>
            <a:r>
              <a:rPr lang="en-US" sz="36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:=</a:t>
            </a:r>
            <a:endParaRPr sz="1400" b="0" i="0" u="none" strike="noStrike" cap="none" dirty="0">
              <a:solidFill>
                <a:srgbClr val="203864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 sz="2000" b="0" i="0" u="none" strike="noStrike" cap="none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lectura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n-US" sz="1800" b="0" i="0" u="none" strike="noStrike" cap="none" dirty="0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read(variable)</a:t>
            </a:r>
            <a:endParaRPr sz="1800" b="0" i="0" u="none" strike="noStrike" cap="none" dirty="0">
              <a:solidFill>
                <a:srgbClr val="20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599525" y="593375"/>
            <a:ext cx="8232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¿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Cómo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se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imprime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el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valor de </a:t>
            </a:r>
            <a:r>
              <a:rPr lang="en-US" sz="32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una</a:t>
            </a:r>
            <a:r>
              <a:rPr lang="en-US" sz="32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variable?</a:t>
            </a:r>
            <a:endParaRPr sz="32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137" name="Google Shape;137;p7"/>
          <p:cNvSpPr txBox="1"/>
          <p:nvPr/>
        </p:nvSpPr>
        <p:spPr>
          <a:xfrm>
            <a:off x="806525" y="3469640"/>
            <a:ext cx="1158000" cy="4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200"/>
              <a:buFont typeface="Calibri"/>
              <a:buNone/>
            </a:pPr>
            <a:r>
              <a:rPr lang="en-US" sz="2200" b="0" i="0" u="none" strike="noStrike" cap="none">
                <a:solidFill>
                  <a:srgbClr val="203864"/>
                </a:solidFill>
                <a:latin typeface="Oswald"/>
                <a:ea typeface="Oswald"/>
                <a:cs typeface="Oswald"/>
                <a:sym typeface="Oswald"/>
              </a:rPr>
              <a:t>Pascal</a:t>
            </a:r>
            <a:endParaRPr sz="1400" b="0" i="0" u="none" strike="noStrike" cap="none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1648225" y="3177540"/>
            <a:ext cx="455700" cy="1016100"/>
          </a:xfrm>
          <a:prstGeom prst="leftBrace">
            <a:avLst>
              <a:gd name="adj1" fmla="val 29925"/>
              <a:gd name="adj2" fmla="val 50000"/>
            </a:avLst>
          </a:prstGeom>
          <a:noFill/>
          <a:ln w="381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2103925" y="3195828"/>
            <a:ext cx="6929100" cy="10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Mediante la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operación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escritura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 </a:t>
            </a:r>
            <a:r>
              <a:rPr lang="en-US" sz="1800" b="0" i="0" u="none" strike="noStrike" cap="none" dirty="0">
                <a:solidFill>
                  <a:srgbClr val="203864"/>
                </a:solidFill>
                <a:latin typeface="Consolas"/>
                <a:ea typeface="Consolas"/>
                <a:cs typeface="Consolas"/>
                <a:sym typeface="Consolas"/>
              </a:rPr>
              <a:t>write(variable)</a:t>
            </a:r>
            <a:endParaRPr sz="1800" b="0" i="0" u="none" strike="noStrike" cap="none" dirty="0">
              <a:solidFill>
                <a:srgbClr val="20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68312" y="52497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Veamos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un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ejemplo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</a:t>
            </a:r>
            <a:r>
              <a:rPr lang="en-US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en</a:t>
            </a: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 Pascal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145" name="Google Shape;145;p8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4843462" y="3500437"/>
            <a:ext cx="4121100" cy="28083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program ejercicio;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-US"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num1, num2, suma: integer;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endParaRPr sz="1600" b="1" i="0" u="none" strike="noStrike" cap="none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read(num1);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read(num2);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suma := num1 + num2;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 write(‘El resultado es: ’, suma);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600"/>
              <a:buFont typeface="Consolas"/>
              <a:buNone/>
            </a:pPr>
            <a:r>
              <a:rPr lang="en-US" sz="1600" b="1" i="0" u="none" strike="noStrike" cap="none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8"/>
          <p:cNvSpPr txBox="1"/>
          <p:nvPr/>
        </p:nvSpPr>
        <p:spPr>
          <a:xfrm>
            <a:off x="721525" y="1884125"/>
            <a:ext cx="3994800" cy="17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Calibri"/>
              <a:buNone/>
            </a:pP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Implementar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un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programa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1" i="1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Pascal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que </a:t>
            </a:r>
            <a:r>
              <a:rPr lang="en-US" sz="2000" b="0" i="0" u="sng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lea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teclado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dos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números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enteros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,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realice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la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suma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de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mismos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e </a:t>
            </a:r>
            <a:r>
              <a:rPr lang="en-US" sz="2000" b="0" i="0" u="sng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imprima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pantalla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el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resultado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r>
              <a:rPr lang="en-US" sz="2000" b="0" i="0" u="none" strike="noStrike" cap="none" dirty="0" err="1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obtenido</a:t>
            </a:r>
            <a:r>
              <a:rPr lang="en-US" sz="2000" b="0" i="0" u="none" strike="noStrike" cap="none" dirty="0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48" name="Google Shape;148;p8"/>
          <p:cNvSpPr/>
          <p:nvPr/>
        </p:nvSpPr>
        <p:spPr>
          <a:xfrm rot="5400000">
            <a:off x="2720975" y="3560763"/>
            <a:ext cx="1296988" cy="1439862"/>
          </a:xfrm>
          <a:custGeom>
            <a:avLst/>
            <a:gdLst/>
            <a:ahLst/>
            <a:cxnLst/>
            <a:rect l="l" t="t" r="r" b="b"/>
            <a:pathLst>
              <a:path w="1296988" h="1439862" extrusionOk="0">
                <a:moveTo>
                  <a:pt x="0" y="1115615"/>
                </a:moveTo>
                <a:lnTo>
                  <a:pt x="810618" y="1115615"/>
                </a:lnTo>
                <a:lnTo>
                  <a:pt x="810618" y="324247"/>
                </a:lnTo>
                <a:lnTo>
                  <a:pt x="648494" y="324247"/>
                </a:lnTo>
                <a:lnTo>
                  <a:pt x="972741" y="0"/>
                </a:lnTo>
                <a:lnTo>
                  <a:pt x="1296988" y="324247"/>
                </a:lnTo>
                <a:lnTo>
                  <a:pt x="1134865" y="324247"/>
                </a:lnTo>
                <a:lnTo>
                  <a:pt x="1134865" y="1439862"/>
                </a:lnTo>
                <a:lnTo>
                  <a:pt x="0" y="1439862"/>
                </a:lnTo>
                <a:lnTo>
                  <a:pt x="0" y="1115615"/>
                </a:lnTo>
                <a:close/>
              </a:path>
            </a:pathLst>
          </a:custGeom>
          <a:solidFill>
            <a:srgbClr val="DAE3F3"/>
          </a:solidFill>
          <a:ln w="12700" cap="flat" cmpd="sng">
            <a:solidFill>
              <a:srgbClr val="DAE3F3"/>
            </a:solidFill>
            <a:prstDash val="solid"/>
            <a:miter lim="524288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"/>
          <p:cNvSpPr txBox="1">
            <a:spLocks noGrp="1"/>
          </p:cNvSpPr>
          <p:nvPr>
            <p:ph type="title"/>
          </p:nvPr>
        </p:nvSpPr>
        <p:spPr>
          <a:xfrm>
            <a:off x="735012" y="671225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Economica"/>
              </a:rPr>
              <a:t>PARA PENSAR</a:t>
            </a:r>
            <a:endParaRPr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Economica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8431212" y="88900"/>
            <a:ext cx="5334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fld id="{00000000-1234-1234-1234-123412341234}" type="slidenum">
              <a:rPr lang="en-US" sz="16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1056725" y="2273400"/>
            <a:ext cx="7234200" cy="11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lang="en-US" sz="2000" b="0" i="0" u="none" strike="noStrike" cap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¿Qué modificaciones deberían hacerse en el programa si se quisiera informar, además del resultado obtenido, los números que fueron sumados?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1056725" y="3715625"/>
            <a:ext cx="7374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3864"/>
              </a:buClr>
              <a:buSzPts val="2000"/>
              <a:buFont typeface="Roboto Condensed"/>
              <a:buChar char="-"/>
            </a:pPr>
            <a:r>
              <a:rPr lang="en-US" sz="2000" b="0" i="0" u="none" strike="noStrike" cap="none">
                <a:solidFill>
                  <a:srgbClr val="203864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¿Y si se quisiera informar el doble del resultado obtenido?</a:t>
            </a:r>
            <a:endParaRPr sz="1400" b="0" i="0" u="none" strike="noStrike" cap="none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l="5940" t="41426" r="70271" b="22138"/>
          <a:stretch/>
        </p:blipFill>
        <p:spPr>
          <a:xfrm>
            <a:off x="3710150" y="4751325"/>
            <a:ext cx="1896500" cy="174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2070275" y="6570850"/>
            <a:ext cx="7062600" cy="2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 err="1">
                <a:solidFill>
                  <a:srgbClr val="88888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Ilustración</a:t>
            </a:r>
            <a:r>
              <a:rPr lang="en-US" sz="1100" b="0" i="0" u="none" strike="noStrike" cap="none" dirty="0">
                <a:solidFill>
                  <a:srgbClr val="88888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rPr>
              <a:t> rawpixel.com - www.freepik.es&lt;/a&gt;</a:t>
            </a:r>
            <a:endParaRPr sz="1100" b="0" i="0" u="none" strike="noStrike" cap="none" dirty="0">
              <a:solidFill>
                <a:srgbClr val="888888"/>
              </a:solidFill>
              <a:latin typeface="Roboto Condensed Light"/>
              <a:ea typeface="Roboto Condensed Light"/>
              <a:cs typeface="Roboto Condensed Light"/>
              <a:sym typeface="Roboto Condense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279</Words>
  <Application>Microsoft Office PowerPoint</Application>
  <PresentationFormat>Presentación en pantalla (4:3)</PresentationFormat>
  <Paragraphs>63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Oswald</vt:lpstr>
      <vt:lpstr>Times New Roman</vt:lpstr>
      <vt:lpstr>Arial</vt:lpstr>
      <vt:lpstr>Roboto Light</vt:lpstr>
      <vt:lpstr>Roboto</vt:lpstr>
      <vt:lpstr>Consolas</vt:lpstr>
      <vt:lpstr>Calibri</vt:lpstr>
      <vt:lpstr>Roboto Condensed</vt:lpstr>
      <vt:lpstr>Roboto Condensed Light</vt:lpstr>
      <vt:lpstr>Simple Light</vt:lpstr>
      <vt:lpstr>Introducción a la programación Explicación Práctica 1 - Parte 1</vt:lpstr>
      <vt:lpstr>¿Cómo se estructura un programa en Pascal?</vt:lpstr>
      <vt:lpstr>¿Qué tipos de variables existen en Pascal?</vt:lpstr>
      <vt:lpstr>¿Cómo se declaran variables en Pascal?</vt:lpstr>
      <vt:lpstr>¿Cómo se da valor a una variable?</vt:lpstr>
      <vt:lpstr>¿Cómo se imprime el valor de una variable?</vt:lpstr>
      <vt:lpstr>Veamos un ejemplo en Pascal</vt:lpstr>
      <vt:lpstr>PARA PENSAR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Usuario</dc:creator>
  <cp:lastModifiedBy>Natalí Salazar Mesia</cp:lastModifiedBy>
  <cp:revision>3</cp:revision>
  <dcterms:modified xsi:type="dcterms:W3CDTF">2025-03-05T16:54:20Z</dcterms:modified>
</cp:coreProperties>
</file>