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65" r:id="rId2"/>
    <p:sldId id="284" r:id="rId3"/>
    <p:sldId id="306" r:id="rId4"/>
    <p:sldId id="258" r:id="rId5"/>
    <p:sldId id="259" r:id="rId6"/>
  </p:sldIdLst>
  <p:sldSz cx="9144000" cy="6858000" type="screen4x3"/>
  <p:notesSz cx="6623050" cy="9810750"/>
  <p:embeddedFontLst>
    <p:embeddedFont>
      <p:font typeface="Cambria" panose="02040503050406030204" pitchFamily="18" charset="0"/>
      <p:regular r:id="rId8"/>
      <p:bold r:id="rId9"/>
      <p:italic r:id="rId10"/>
      <p:boldItalic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Economica" panose="020B060402020202020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Condensed" panose="02000000000000000000" pitchFamily="2" charset="0"/>
      <p:regular r:id="rId24"/>
      <p:bold r:id="rId25"/>
      <p:italic r:id="rId26"/>
      <p:boldItalic r:id="rId27"/>
    </p:embeddedFont>
    <p:embeddedFont>
      <p:font typeface="Roboto Light" panose="02000000000000000000" pitchFamily="2" charset="0"/>
      <p:regular r:id="rId28"/>
      <p:italic r:id="rId29"/>
    </p:embeddedFont>
    <p:embeddedFont>
      <p:font typeface="Tahoma" panose="020B0604030504040204" pitchFamily="3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jBHbUdLfdJjIgbUsT9Td/ZqgTV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C29EAF-41C4-4F2F-A649-FE944AFAFDC6}">
  <a:tblStyle styleId="{8CC29EAF-41C4-4F2F-A649-FE944AFAFDC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font" Target="fonts/font21.fntdata"/><Relationship Id="rId36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font" Target="fonts/font23.fntdata"/><Relationship Id="rId35" Type="http://customschemas.google.com/relationships/presentationmetadata" Target="metadata"/><Relationship Id="rId8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5285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79475" y="758825"/>
            <a:ext cx="4865687" cy="3649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5285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cab35d0d8_0_5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acab35d0d8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6:notes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9" name="Google Shape;85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62000"/>
            <a:ext cx="497840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0" name="Google Shape;860;p6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2"/>
          <p:cNvSpPr txBox="1">
            <a:spLocks noGrp="1"/>
          </p:cNvSpPr>
          <p:nvPr>
            <p:ph type="title"/>
          </p:nvPr>
        </p:nvSpPr>
        <p:spPr>
          <a:xfrm>
            <a:off x="633413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2"/>
          <p:cNvSpPr txBox="1">
            <a:spLocks noGrp="1"/>
          </p:cNvSpPr>
          <p:nvPr>
            <p:ph type="body" idx="1"/>
          </p:nvPr>
        </p:nvSpPr>
        <p:spPr>
          <a:xfrm>
            <a:off x="633413" y="18288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685800" lvl="1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028700" lvl="2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371600" lvl="3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1714500" lvl="4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4" name="Google Shape;24;p7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2"/>
          <p:cNvSpPr txBox="1">
            <a:spLocks noGrp="1"/>
          </p:cNvSpPr>
          <p:nvPr>
            <p:ph type="sldNum" idx="12"/>
          </p:nvPr>
        </p:nvSpPr>
        <p:spPr>
          <a:xfrm>
            <a:off x="6462712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672"/>
      </p:ext>
    </p:extLst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165860" y="2962656"/>
            <a:ext cx="6940296" cy="149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  <a:buSzPts val="6000"/>
            </a:pPr>
            <a:r>
              <a:rPr lang="pt-BR" sz="3600" b="1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Introducción</a:t>
            </a:r>
            <a:r>
              <a:rPr lang="pt-BR" sz="36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 a </a:t>
            </a:r>
            <a:r>
              <a:rPr lang="pt-BR" sz="3600" b="1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la</a:t>
            </a:r>
            <a:r>
              <a:rPr lang="pt-BR" sz="36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 </a:t>
            </a:r>
            <a:r>
              <a:rPr lang="pt-BR" sz="3600" b="1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programación</a:t>
            </a:r>
            <a:br>
              <a:rPr lang="pt-BR" sz="28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</a:br>
            <a:r>
              <a:rPr lang="pt-BR" sz="2400" dirty="0" err="1">
                <a:solidFill>
                  <a:schemeClr val="tx2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Explicación</a:t>
            </a:r>
            <a:r>
              <a:rPr lang="pt-BR" sz="2400" dirty="0">
                <a:solidFill>
                  <a:schemeClr val="tx2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 </a:t>
            </a:r>
            <a:r>
              <a:rPr lang="pt-BR" sz="2400" dirty="0" err="1">
                <a:solidFill>
                  <a:schemeClr val="tx2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Práctica</a:t>
            </a:r>
            <a:r>
              <a:rPr lang="pt-BR" sz="2400" dirty="0">
                <a:solidFill>
                  <a:schemeClr val="tx2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 1 - Parte 2</a:t>
            </a:r>
            <a:endParaRPr sz="4400" dirty="0">
              <a:solidFill>
                <a:schemeClr val="tx2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Roboto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323326" y="457934"/>
            <a:ext cx="1931956" cy="39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 lnSpcReduction="10000"/>
          </a:bodyPr>
          <a:lstStyle/>
          <a:p>
            <a:pPr marL="0" indent="0">
              <a:lnSpc>
                <a:spcPct val="90000"/>
              </a:lnSpc>
              <a:buClr>
                <a:srgbClr val="C00000"/>
              </a:buClr>
              <a:buSzPts val="3200"/>
            </a:pPr>
            <a:r>
              <a:rPr lang="pt-BR" sz="2400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AyP1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400"/>
            </a:pPr>
            <a:endParaRPr dirty="0"/>
          </a:p>
        </p:txBody>
      </p:sp>
      <p:pic>
        <p:nvPicPr>
          <p:cNvPr id="5" name="Google Shape;68;p1">
            <a:extLst>
              <a:ext uri="{FF2B5EF4-FFF2-40B4-BE49-F238E27FC236}">
                <a16:creationId xmlns:a16="http://schemas.microsoft.com/office/drawing/2014/main" id="{ABB81A39-B3A2-A1BC-8473-4672A6E109E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13216"/>
          <a:stretch/>
        </p:blipFill>
        <p:spPr>
          <a:xfrm>
            <a:off x="5576745" y="309738"/>
            <a:ext cx="3313376" cy="6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5"/>
          <p:cNvSpPr txBox="1"/>
          <p:nvPr/>
        </p:nvSpPr>
        <p:spPr>
          <a:xfrm>
            <a:off x="803926" y="1501720"/>
            <a:ext cx="7536150" cy="7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es-ES" sz="20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mbria"/>
              </a:rPr>
              <a:t>La </a:t>
            </a:r>
            <a:r>
              <a:rPr lang="es-ES" sz="2000" b="1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mbria"/>
              </a:rPr>
              <a:t>Decisión</a:t>
            </a:r>
            <a:r>
              <a:rPr lang="es-ES" sz="20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mbria"/>
              </a:rPr>
              <a:t> permite cambiar el flujo de control del algoritmo dependiendo si una condición es verdadera o falsa.</a:t>
            </a:r>
            <a:endParaRPr sz="90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mbria"/>
            </a:endParaRPr>
          </a:p>
        </p:txBody>
      </p:sp>
      <p:sp>
        <p:nvSpPr>
          <p:cNvPr id="434" name="Google Shape;434;p45"/>
          <p:cNvSpPr txBox="1"/>
          <p:nvPr/>
        </p:nvSpPr>
        <p:spPr>
          <a:xfrm>
            <a:off x="270210" y="2979753"/>
            <a:ext cx="8326871" cy="2088357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75500" tIns="116100" rIns="68569" bIns="34275" anchor="t" anchorCtr="0">
            <a:noAutofit/>
          </a:bodyPr>
          <a:lstStyle/>
          <a:p>
            <a:r>
              <a:rPr lang="es-ES" sz="1875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Sintaxis:</a:t>
            </a:r>
            <a:endParaRPr sz="1125" dirty="0"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750"/>
              </a:spcBef>
            </a:pPr>
            <a:r>
              <a:rPr lang="es-ES" sz="525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575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575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(condición) </a:t>
            </a:r>
            <a:r>
              <a:rPr lang="es-ES" sz="1575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225" dirty="0">
              <a:latin typeface="Consolas"/>
              <a:ea typeface="Consolas"/>
              <a:cs typeface="Consolas"/>
              <a:sym typeface="Consolas"/>
            </a:endParaRPr>
          </a:p>
          <a:p>
            <a:pPr marL="338138">
              <a:spcBef>
                <a:spcPts val="450"/>
              </a:spcBef>
            </a:pPr>
            <a:r>
              <a:rPr lang="es-ES" sz="1575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-ES" sz="1575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Conjunto de instrucciones a realizar si la condición es verdadera</a:t>
            </a:r>
            <a:endParaRPr sz="225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50"/>
              </a:spcBef>
            </a:pPr>
            <a:r>
              <a:rPr lang="es-ES" sz="1575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225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50"/>
              </a:spcBef>
            </a:pPr>
            <a:r>
              <a:rPr lang="es-ES" sz="1575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s-ES" sz="1575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Conjunto de instrucciones a realizar si la condición es falsa</a:t>
            </a:r>
            <a:endParaRPr sz="225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45"/>
          <p:cNvSpPr txBox="1"/>
          <p:nvPr/>
        </p:nvSpPr>
        <p:spPr>
          <a:xfrm>
            <a:off x="2183645" y="2592528"/>
            <a:ext cx="2250000" cy="77445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s-ES" sz="13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 condición debe poder tomar un valor binario: Verdadero o Falso</a:t>
            </a:r>
            <a:endParaRPr sz="105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45"/>
          <p:cNvSpPr txBox="1"/>
          <p:nvPr/>
        </p:nvSpPr>
        <p:spPr>
          <a:xfrm rot="-767866">
            <a:off x="-44874" y="3855598"/>
            <a:ext cx="878627" cy="33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s-ES" sz="1425" i="1" dirty="0">
                <a:latin typeface="Cambria"/>
                <a:ea typeface="Cambria"/>
                <a:cs typeface="Cambria"/>
                <a:sym typeface="Cambria"/>
              </a:rPr>
              <a:t>Opcional</a:t>
            </a:r>
            <a:endParaRPr sz="1425" i="1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85;p3">
            <a:extLst>
              <a:ext uri="{FF2B5EF4-FFF2-40B4-BE49-F238E27FC236}">
                <a16:creationId xmlns:a16="http://schemas.microsoft.com/office/drawing/2014/main" id="{D5F62AFA-CF28-6F4A-F600-865549225976}"/>
              </a:ext>
            </a:extLst>
          </p:cNvPr>
          <p:cNvSpPr txBox="1">
            <a:spLocks/>
          </p:cNvSpPr>
          <p:nvPr/>
        </p:nvSpPr>
        <p:spPr>
          <a:xfrm>
            <a:off x="270210" y="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s-E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Estructura de control:  Decisión</a:t>
            </a:r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66"/>
          <p:cNvSpPr txBox="1"/>
          <p:nvPr/>
        </p:nvSpPr>
        <p:spPr>
          <a:xfrm>
            <a:off x="378619" y="1739342"/>
            <a:ext cx="2364581" cy="756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165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5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condición</a:t>
            </a: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65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050" dirty="0"/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5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accion</a:t>
            </a: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 dirty="0"/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endParaRPr sz="165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39316" indent="-176451">
              <a:lnSpc>
                <a:spcPct val="90000"/>
              </a:lnSpc>
              <a:spcBef>
                <a:spcPts val="525"/>
              </a:spcBef>
              <a:buClr>
                <a:schemeClr val="accent2"/>
              </a:buClr>
              <a:buSzPts val="1320"/>
            </a:pPr>
            <a:endParaRPr sz="1650" i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0" name="Google Shape;870;p66"/>
          <p:cNvSpPr txBox="1"/>
          <p:nvPr/>
        </p:nvSpPr>
        <p:spPr>
          <a:xfrm>
            <a:off x="3936031" y="1620132"/>
            <a:ext cx="2408634" cy="154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165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5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condición</a:t>
            </a: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65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050" dirty="0"/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r>
              <a:rPr lang="en-US" sz="165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begin</a:t>
            </a:r>
            <a:endParaRPr sz="1050" dirty="0"/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5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acción</a:t>
            </a: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050" dirty="0"/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5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acción</a:t>
            </a: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2;</a:t>
            </a:r>
            <a:endParaRPr sz="1050" dirty="0"/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1050" dirty="0"/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endParaRPr sz="165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2" name="Google Shape;872;p66"/>
          <p:cNvSpPr/>
          <p:nvPr/>
        </p:nvSpPr>
        <p:spPr>
          <a:xfrm>
            <a:off x="3124112" y="1846783"/>
            <a:ext cx="431006" cy="363140"/>
          </a:xfrm>
          <a:prstGeom prst="chevron">
            <a:avLst>
              <a:gd name="adj" fmla="val 50000"/>
            </a:avLst>
          </a:prstGeom>
          <a:solidFill>
            <a:srgbClr val="002060"/>
          </a:solidFill>
          <a:ln w="127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6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3" name="Google Shape;873;p66"/>
          <p:cNvSpPr txBox="1"/>
          <p:nvPr/>
        </p:nvSpPr>
        <p:spPr>
          <a:xfrm>
            <a:off x="2367470" y="2731006"/>
            <a:ext cx="1944291" cy="26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5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onsolas"/>
              </a:rPr>
              <a:t>más</a:t>
            </a:r>
            <a:r>
              <a:rPr lang="en-US" sz="165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onsolas"/>
              </a:rPr>
              <a:t> de </a:t>
            </a:r>
            <a:endParaRPr sz="105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  <a:spcBef>
                <a:spcPts val="525"/>
              </a:spcBef>
            </a:pPr>
            <a:r>
              <a:rPr lang="en-US" sz="165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onsolas"/>
              </a:rPr>
              <a:t>una</a:t>
            </a:r>
            <a:r>
              <a:rPr lang="en-US" sz="165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onsolas"/>
              </a:rPr>
              <a:t> </a:t>
            </a:r>
            <a:r>
              <a:rPr lang="en-US" sz="165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onsolas"/>
              </a:rPr>
              <a:t>acción</a:t>
            </a:r>
            <a:endParaRPr sz="105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endParaRPr sz="165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4" name="Google Shape;874;p66"/>
          <p:cNvSpPr txBox="1"/>
          <p:nvPr/>
        </p:nvSpPr>
        <p:spPr>
          <a:xfrm>
            <a:off x="396731" y="3551635"/>
            <a:ext cx="2408634" cy="1420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165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(condición) </a:t>
            </a:r>
            <a:r>
              <a:rPr lang="en-US" sz="165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050"/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r>
              <a:rPr lang="en-US" sz="16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acción 1</a:t>
            </a:r>
            <a:endParaRPr sz="1050"/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r>
              <a:rPr lang="en-US" sz="165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65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r>
              <a:rPr lang="en-US" sz="16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acción 2;</a:t>
            </a:r>
            <a:endParaRPr sz="1050"/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endParaRPr sz="16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39316" indent="-176451">
              <a:lnSpc>
                <a:spcPct val="90000"/>
              </a:lnSpc>
              <a:spcBef>
                <a:spcPts val="525"/>
              </a:spcBef>
              <a:buClr>
                <a:schemeClr val="accent2"/>
              </a:buClr>
              <a:buSzPts val="1320"/>
            </a:pPr>
            <a:endParaRPr sz="1650"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5" name="Google Shape;875;p66"/>
          <p:cNvSpPr txBox="1"/>
          <p:nvPr/>
        </p:nvSpPr>
        <p:spPr>
          <a:xfrm>
            <a:off x="3936030" y="3486038"/>
            <a:ext cx="2408634" cy="2149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165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5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condición</a:t>
            </a: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65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050" dirty="0"/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50" dirty="0"/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5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acción</a:t>
            </a: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050" dirty="0"/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5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acción</a:t>
            </a: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2;</a:t>
            </a:r>
            <a:endParaRPr sz="1050" dirty="0"/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65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r>
              <a:rPr lang="en-US" sz="165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65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5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acción</a:t>
            </a: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3;</a:t>
            </a:r>
            <a:endParaRPr sz="1050" dirty="0"/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endParaRPr sz="165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39316" indent="-176451">
              <a:lnSpc>
                <a:spcPct val="90000"/>
              </a:lnSpc>
              <a:spcBef>
                <a:spcPts val="525"/>
              </a:spcBef>
              <a:buClr>
                <a:schemeClr val="accent2"/>
              </a:buClr>
              <a:buSzPts val="1320"/>
            </a:pPr>
            <a:endParaRPr sz="1650" i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6" name="Google Shape;876;p66"/>
          <p:cNvSpPr txBox="1"/>
          <p:nvPr/>
        </p:nvSpPr>
        <p:spPr>
          <a:xfrm>
            <a:off x="6520877" y="3486038"/>
            <a:ext cx="2408634" cy="2948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165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65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condición</a:t>
            </a: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65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65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050" dirty="0"/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5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acción</a:t>
            </a: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050" dirty="0"/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5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acción</a:t>
            </a: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2;</a:t>
            </a:r>
            <a:endParaRPr sz="1050" dirty="0"/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5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65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r>
              <a:rPr lang="en-US" sz="165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65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r>
              <a:rPr lang="en-US" sz="165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begin</a:t>
            </a:r>
            <a:endParaRPr sz="165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5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acción</a:t>
            </a: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3;</a:t>
            </a:r>
            <a:endParaRPr sz="1050" dirty="0"/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65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acción</a:t>
            </a: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4;</a:t>
            </a:r>
            <a:endParaRPr sz="1050" dirty="0"/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5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r>
              <a:rPr lang="en-US" sz="165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50" dirty="0"/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endParaRPr sz="165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90000"/>
              </a:lnSpc>
              <a:spcBef>
                <a:spcPts val="525"/>
              </a:spcBef>
              <a:buClr>
                <a:schemeClr val="accent2"/>
              </a:buClr>
              <a:buSzPts val="1320"/>
            </a:pPr>
            <a:endParaRPr sz="1650" i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Google Shape;85;p3">
            <a:extLst>
              <a:ext uri="{FF2B5EF4-FFF2-40B4-BE49-F238E27FC236}">
                <a16:creationId xmlns:a16="http://schemas.microsoft.com/office/drawing/2014/main" id="{4B60FAF3-7473-9A13-0E3A-2452069BA0A0}"/>
              </a:ext>
            </a:extLst>
          </p:cNvPr>
          <p:cNvSpPr txBox="1">
            <a:spLocks/>
          </p:cNvSpPr>
          <p:nvPr/>
        </p:nvSpPr>
        <p:spPr>
          <a:xfrm>
            <a:off x="270210" y="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s-E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Estructura de control:  Decisión</a:t>
            </a:r>
          </a:p>
        </p:txBody>
      </p:sp>
      <p:sp>
        <p:nvSpPr>
          <p:cNvPr id="5" name="Google Shape;872;p66">
            <a:extLst>
              <a:ext uri="{FF2B5EF4-FFF2-40B4-BE49-F238E27FC236}">
                <a16:creationId xmlns:a16="http://schemas.microsoft.com/office/drawing/2014/main" id="{2993B38F-4933-6D2B-0A10-362D52DBBA08}"/>
              </a:ext>
            </a:extLst>
          </p:cNvPr>
          <p:cNvSpPr/>
          <p:nvPr/>
        </p:nvSpPr>
        <p:spPr>
          <a:xfrm>
            <a:off x="3111641" y="3730269"/>
            <a:ext cx="431006" cy="363140"/>
          </a:xfrm>
          <a:prstGeom prst="chevron">
            <a:avLst>
              <a:gd name="adj" fmla="val 50000"/>
            </a:avLst>
          </a:prstGeom>
          <a:solidFill>
            <a:srgbClr val="002060"/>
          </a:solidFill>
          <a:ln w="127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6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/>
          </p:nvPr>
        </p:nvSpPr>
        <p:spPr>
          <a:xfrm>
            <a:off x="457212" y="3333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EJEMPLOS DE USO</a:t>
            </a:r>
            <a:endParaRPr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Economica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8431212" y="889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526097" y="1543050"/>
            <a:ext cx="37722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Estructura de control: 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endParaRPr sz="2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539750" y="2339975"/>
            <a:ext cx="8147062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Roboto "/>
                <a:ea typeface="Roboto Condensed"/>
                <a:cs typeface="Roboto Condensed"/>
                <a:sym typeface="Roboto Condensed"/>
              </a:rPr>
              <a:t>Realice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"/>
                <a:ea typeface="Roboto Condensed"/>
                <a:cs typeface="Roboto Condensed"/>
                <a:sym typeface="Roboto Condensed"/>
              </a:rPr>
              <a:t> un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Roboto "/>
                <a:ea typeface="Roboto Condensed"/>
                <a:cs typeface="Roboto Condensed"/>
                <a:sym typeface="Roboto Condensed"/>
              </a:rPr>
              <a:t>programa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"/>
                <a:ea typeface="Roboto Condensed"/>
                <a:cs typeface="Roboto Condensed"/>
                <a:sym typeface="Roboto Condensed"/>
              </a:rPr>
              <a:t> que </a:t>
            </a:r>
            <a:r>
              <a:rPr lang="en-US" sz="2000" b="0" i="0" u="sng" strike="noStrike" cap="none" dirty="0">
                <a:solidFill>
                  <a:srgbClr val="000000"/>
                </a:solidFill>
                <a:latin typeface="Roboto "/>
                <a:ea typeface="Roboto Condensed"/>
                <a:cs typeface="Roboto Condensed"/>
                <a:sym typeface="Roboto Condensed"/>
              </a:rPr>
              <a:t>lea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"/>
                <a:ea typeface="Roboto Condensed"/>
                <a:cs typeface="Roboto Condensed"/>
                <a:sym typeface="Roboto Condensed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Roboto "/>
                <a:ea typeface="Roboto Condensed"/>
                <a:cs typeface="Roboto Condensed"/>
                <a:sym typeface="Roboto Condensed"/>
              </a:rPr>
              <a:t>teclado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"/>
                <a:ea typeface="Roboto Condensed"/>
                <a:cs typeface="Roboto Condensed"/>
                <a:sym typeface="Roboto Condensed"/>
              </a:rPr>
              <a:t> dos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Roboto "/>
                <a:ea typeface="Roboto Condensed"/>
                <a:cs typeface="Roboto Condensed"/>
                <a:sym typeface="Roboto Condensed"/>
              </a:rPr>
              <a:t>números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Roboto "/>
                <a:ea typeface="Roboto Condensed"/>
                <a:cs typeface="Roboto Condensed"/>
                <a:sym typeface="Roboto Condensed"/>
              </a:rPr>
              <a:t>enteros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"/>
                <a:ea typeface="Roboto Condensed"/>
                <a:cs typeface="Roboto Condensed"/>
                <a:sym typeface="Roboto Condensed"/>
              </a:rPr>
              <a:t> e </a:t>
            </a:r>
            <a:r>
              <a:rPr lang="en-US" sz="2000" b="0" i="0" u="sng" strike="noStrike" cap="none" dirty="0" err="1">
                <a:solidFill>
                  <a:srgbClr val="000000"/>
                </a:solidFill>
                <a:latin typeface="Roboto "/>
                <a:ea typeface="Roboto Condensed"/>
                <a:cs typeface="Roboto Condensed"/>
                <a:sym typeface="Roboto Condensed"/>
              </a:rPr>
              <a:t>informe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Roboto "/>
                <a:ea typeface="Roboto Condensed"/>
                <a:cs typeface="Roboto Condensed"/>
                <a:sym typeface="Roboto Condensed"/>
              </a:rPr>
              <a:t>el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Roboto "/>
                <a:ea typeface="Roboto Condensed"/>
                <a:cs typeface="Roboto Condensed"/>
                <a:sym typeface="Roboto Condensed"/>
              </a:rPr>
              <a:t>resultado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"/>
                <a:ea typeface="Roboto Condensed"/>
                <a:cs typeface="Roboto Condensed"/>
                <a:sym typeface="Roboto Condensed"/>
              </a:rPr>
              <a:t> de la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Roboto "/>
                <a:ea typeface="Roboto Condensed"/>
                <a:cs typeface="Roboto Condensed"/>
                <a:sym typeface="Roboto Condensed"/>
              </a:rPr>
              <a:t>suma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"/>
                <a:ea typeface="Roboto Condensed"/>
                <a:cs typeface="Roboto Condensed"/>
                <a:sym typeface="Roboto Condensed"/>
              </a:rPr>
              <a:t> de ambos,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Roboto "/>
                <a:ea typeface="Roboto Condensed"/>
                <a:cs typeface="Roboto Condensed"/>
                <a:sym typeface="Roboto Condensed"/>
              </a:rPr>
              <a:t>sólo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Roboto 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Roboto "/>
                <a:ea typeface="Roboto Condensed"/>
                <a:cs typeface="Roboto Condensed"/>
                <a:sym typeface="Roboto Condensed"/>
              </a:rPr>
              <a:t>si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Roboto 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Roboto "/>
                <a:ea typeface="Roboto Condensed"/>
                <a:cs typeface="Roboto Condensed"/>
                <a:sym typeface="Roboto Condensed"/>
              </a:rPr>
              <a:t>éste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Roboto "/>
                <a:ea typeface="Roboto Condensed"/>
                <a:cs typeface="Roboto Condensed"/>
                <a:sym typeface="Roboto Condensed"/>
              </a:rPr>
              <a:t> es mayor que 50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"/>
                <a:ea typeface="Roboto Condensed"/>
                <a:cs typeface="Roboto Condensed"/>
                <a:sym typeface="Roboto Condensed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Roboto 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2135262" y="3535450"/>
            <a:ext cx="4873500" cy="255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sumaMayor50;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numero1, numero2, res: integer;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(numero1);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(numero2);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res := numero1 + numero2;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(res &gt; 50)then</a:t>
            </a:r>
            <a:endParaRPr sz="1400" b="0" i="0" u="none" strike="noStrike" cap="none" dirty="0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(‘El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resultado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es: ’, res);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/>
        </p:nvSpPr>
        <p:spPr>
          <a:xfrm>
            <a:off x="8431212" y="889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539750" y="2278050"/>
            <a:ext cx="7891500" cy="1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Realice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un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programa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que </a:t>
            </a:r>
            <a:r>
              <a:rPr lang="en-US" sz="2000" b="0" i="0" u="sng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teclado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un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número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entero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que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representa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la nota de un examen final e </a:t>
            </a:r>
            <a:r>
              <a:rPr lang="en-US" sz="2000" b="0" i="0" u="sng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informe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alumno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aprobó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 no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Considere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que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examen se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aprueba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con 4 o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más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2319312" y="3751425"/>
            <a:ext cx="4505400" cy="255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program </a:t>
            </a: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notaExamen;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nota: integer;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readln(nota);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(nota &gt;= 4)then</a:t>
            </a:r>
            <a:endParaRPr sz="1400" b="0" i="0" u="none" strike="noStrike" cap="non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writeln(‘El alumno aprobó’)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400" b="0" i="0" u="none" strike="noStrike" cap="non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writeln(‘El alumno no aprobó’);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>
            <a:spLocks noGrp="1"/>
          </p:cNvSpPr>
          <p:nvPr>
            <p:ph type="title"/>
          </p:nvPr>
        </p:nvSpPr>
        <p:spPr>
          <a:xfrm>
            <a:off x="457212" y="3333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lang="en-US" sz="3400" i="0" u="none" dirty="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EJEMPLOS DE USO</a:t>
            </a:r>
            <a:endParaRPr dirty="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526101" y="1543050"/>
            <a:ext cx="5410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lang="en-US" sz="2400" b="1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Estructura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 control: 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- else</a:t>
            </a:r>
            <a:endParaRPr sz="2400" b="0" i="0" u="none" strike="noStrike" cap="non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361</Words>
  <Application>Microsoft Office PowerPoint</Application>
  <PresentationFormat>Presentación en pantalla (4:3)</PresentationFormat>
  <Paragraphs>71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8" baseType="lpstr">
      <vt:lpstr>Cambria</vt:lpstr>
      <vt:lpstr>Economica</vt:lpstr>
      <vt:lpstr>Roboto </vt:lpstr>
      <vt:lpstr>Tahoma</vt:lpstr>
      <vt:lpstr>Roboto Light</vt:lpstr>
      <vt:lpstr>Calibri</vt:lpstr>
      <vt:lpstr>Consolas</vt:lpstr>
      <vt:lpstr>Roboto</vt:lpstr>
      <vt:lpstr>Roboto Condensed</vt:lpstr>
      <vt:lpstr>Times New Roman</vt:lpstr>
      <vt:lpstr>Courier New</vt:lpstr>
      <vt:lpstr>Arial</vt:lpstr>
      <vt:lpstr>Simple Light</vt:lpstr>
      <vt:lpstr>Introducción a la programación Explicación Práctica 1 - Parte 2</vt:lpstr>
      <vt:lpstr>Presentación de PowerPoint</vt:lpstr>
      <vt:lpstr>Presentación de PowerPoint</vt:lpstr>
      <vt:lpstr>EJEMPLOS DE USO</vt:lpstr>
      <vt:lpstr>EJEMPLOS DE USO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</dc:title>
  <dc:creator>Usuario</dc:creator>
  <cp:lastModifiedBy>Natalí Salazar Mesia</cp:lastModifiedBy>
  <cp:revision>6</cp:revision>
  <dcterms:modified xsi:type="dcterms:W3CDTF">2025-03-05T16:54:48Z</dcterms:modified>
</cp:coreProperties>
</file>