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65" r:id="rId2"/>
    <p:sldId id="282" r:id="rId3"/>
    <p:sldId id="283" r:id="rId4"/>
    <p:sldId id="307" r:id="rId5"/>
    <p:sldId id="285" r:id="rId6"/>
    <p:sldId id="286" r:id="rId7"/>
    <p:sldId id="287" r:id="rId8"/>
    <p:sldId id="288" r:id="rId9"/>
    <p:sldId id="289" r:id="rId10"/>
    <p:sldId id="290" r:id="rId11"/>
    <p:sldId id="263" r:id="rId12"/>
  </p:sldIdLst>
  <p:sldSz cx="9144000" cy="6858000" type="screen4x3"/>
  <p:notesSz cx="6623050" cy="9810750"/>
  <p:embeddedFontLst>
    <p:embeddedFont>
      <p:font typeface="Amatic SC" panose="00000500000000000000" pitchFamily="2" charset="-79"/>
      <p:regular r:id="rId14"/>
      <p:bold r:id="rId15"/>
    </p:embeddedFont>
    <p:embeddedFont>
      <p:font typeface="Caveat" panose="020B0604020202020204" charset="0"/>
      <p:regular r:id="rId16"/>
      <p:bold r:id="rId17"/>
    </p:embeddedFont>
    <p:embeddedFont>
      <p:font typeface="Comfortaa" panose="020B0604020202020204" charset="0"/>
      <p:regular r:id="rId18"/>
      <p:bold r:id="rId19"/>
    </p:embeddedFont>
    <p:embeddedFont>
      <p:font typeface="Consolas" panose="020B0609020204030204" pitchFamily="49" charset="0"/>
      <p:regular r:id="rId20"/>
      <p:bold r:id="rId21"/>
      <p:italic r:id="rId22"/>
      <p:boldItalic r:id="rId23"/>
    </p:embeddedFont>
    <p:embeddedFont>
      <p:font typeface="Economica" panose="020B0604020202020204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Roboto Light" panose="02000000000000000000" pitchFamily="2" charset="0"/>
      <p:regular r:id="rId32"/>
      <p: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jBHbUdLfdJjIgbUsT9Td/ZqgTV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C29EAF-41C4-4F2F-A649-FE944AFAFDC6}">
  <a:tblStyle styleId="{8CC29EAF-41C4-4F2F-A649-FE944AFAFDC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2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158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9" Type="http://schemas.openxmlformats.org/officeDocument/2006/relationships/tableStyles" Target="tableStyles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font" Target="fonts/font20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52850" y="19050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79475" y="758825"/>
            <a:ext cx="4865687" cy="3649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882650" y="4660900"/>
            <a:ext cx="4857750" cy="439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52850" y="9301162"/>
            <a:ext cx="2870200" cy="488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0" rIns="1905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imes New Roman"/>
              <a:buNone/>
            </a:pPr>
            <a:fld id="{00000000-1234-1234-1234-123412341234}" type="slidenum">
              <a:rPr lang="en-US" sz="10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‹Nº›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aea77bd9cc_0_5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9" name="Google Shape;529;gaea77bd9cc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D7A90B03-9DD8-0894-F902-B5705BFF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>
            <a:extLst>
              <a:ext uri="{FF2B5EF4-FFF2-40B4-BE49-F238E27FC236}">
                <a16:creationId xmlns:a16="http://schemas.microsoft.com/office/drawing/2014/main" id="{9D3AB1D7-7A11-3B07-979A-8CFC71312A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>
            <a:extLst>
              <a:ext uri="{FF2B5EF4-FFF2-40B4-BE49-F238E27FC236}">
                <a16:creationId xmlns:a16="http://schemas.microsoft.com/office/drawing/2014/main" id="{9E8AD08E-A247-8D93-0FA1-0E1EAEAFFF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8167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ae94cc4414_0_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gae94cc441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aea77bd9cc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aea77bd9c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aea77bd9cc_0_4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gaea77bd9cc_0_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aea77bd9cc_0_4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gaea77bd9cc_0_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aea77bd9cc_0_4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gaea77bd9cc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aea77bd9cc_0_4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aea77bd9cc_0_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aea77bd9cc_0_4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gaea77bd9cc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aea77bd9cc_0_5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gaea77bd9cc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525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525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342900" lvl="0" indent="-28575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685800" lvl="1" indent="-261938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2pPr>
            <a:lvl3pPr marL="1028700" lvl="2" indent="-261938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3pPr>
            <a:lvl4pPr marL="1371600" lvl="3" indent="-261938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4pPr>
            <a:lvl5pPr marL="1714500" lvl="4" indent="-261938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5pPr>
            <a:lvl6pPr marL="2057400" lvl="5" indent="-261938">
              <a:spcBef>
                <a:spcPts val="1575"/>
              </a:spcBef>
              <a:spcAft>
                <a:spcPts val="0"/>
              </a:spcAft>
              <a:buSzPts val="1900"/>
              <a:buChar char="■"/>
              <a:defRPr/>
            </a:lvl6pPr>
            <a:lvl7pPr marL="2400300" lvl="6" indent="-261938">
              <a:spcBef>
                <a:spcPts val="1575"/>
              </a:spcBef>
              <a:spcAft>
                <a:spcPts val="0"/>
              </a:spcAft>
              <a:buSzPts val="1900"/>
              <a:buChar char="●"/>
              <a:defRPr/>
            </a:lvl7pPr>
            <a:lvl8pPr marL="2743200" lvl="7" indent="-261938">
              <a:spcBef>
                <a:spcPts val="1575"/>
              </a:spcBef>
              <a:spcAft>
                <a:spcPts val="0"/>
              </a:spcAft>
              <a:buSzPts val="1900"/>
              <a:buChar char="○"/>
              <a:defRPr/>
            </a:lvl8pPr>
            <a:lvl9pPr marL="3086100" lvl="8" indent="-261938">
              <a:spcBef>
                <a:spcPts val="1575"/>
              </a:spcBef>
              <a:spcAft>
                <a:spcPts val="1575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75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1055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42900" lvl="0" indent="-257175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685800" lvl="1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028700" lvl="2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371600" lvl="3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714500" lvl="4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929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1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2" r:id="rId11"/>
    <p:sldLayoutId id="214748366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165860" y="2962656"/>
            <a:ext cx="6940296" cy="1490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lnSpc>
                <a:spcPct val="150000"/>
              </a:lnSpc>
              <a:buClr>
                <a:srgbClr val="002060"/>
              </a:buClr>
              <a:buSzPts val="6000"/>
            </a:pPr>
            <a:r>
              <a:rPr lang="pt-BR" sz="36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Introducción</a:t>
            </a:r>
            <a:r>
              <a:rPr lang="pt-BR" sz="36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a </a:t>
            </a:r>
            <a:r>
              <a:rPr lang="pt-BR" sz="36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la</a:t>
            </a:r>
            <a:r>
              <a:rPr lang="pt-BR" sz="3600" b="1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</a:t>
            </a:r>
            <a:r>
              <a:rPr lang="pt-BR" sz="3600" b="1" dirty="0" err="1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programación</a:t>
            </a:r>
            <a:br>
              <a:rPr lang="pt-BR" sz="2800" dirty="0">
                <a:solidFill>
                  <a:srgbClr val="002060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</a:br>
            <a:r>
              <a:rPr lang="pt-BR" sz="2400" dirty="0" err="1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Explicación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</a:t>
            </a:r>
            <a:r>
              <a:rPr lang="pt-BR" sz="2400" dirty="0" err="1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Práctica</a:t>
            </a:r>
            <a:r>
              <a:rPr lang="pt-BR" sz="2400" dirty="0">
                <a:solidFill>
                  <a:schemeClr val="tx2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  <a:sym typeface="Roboto"/>
              </a:rPr>
              <a:t> 1 - Parte 3</a:t>
            </a:r>
            <a:endParaRPr sz="4400" dirty="0">
              <a:solidFill>
                <a:schemeClr val="tx2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  <a:sym typeface="Roboto"/>
            </a:endParaRPr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323326" y="457934"/>
            <a:ext cx="1931956" cy="39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rmAutofit lnSpcReduction="10000"/>
          </a:bodyPr>
          <a:lstStyle/>
          <a:p>
            <a:pPr marL="0" indent="0">
              <a:lnSpc>
                <a:spcPct val="90000"/>
              </a:lnSpc>
              <a:buClr>
                <a:srgbClr val="C00000"/>
              </a:buClr>
              <a:buSzPts val="3200"/>
            </a:pPr>
            <a:r>
              <a:rPr lang="pt-BR" sz="2400" dirty="0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AyP1</a:t>
            </a:r>
            <a:endParaRPr dirty="0"/>
          </a:p>
          <a:p>
            <a:pPr marL="0" indent="0">
              <a:lnSpc>
                <a:spcPct val="90000"/>
              </a:lnSpc>
              <a:spcBef>
                <a:spcPts val="750"/>
              </a:spcBef>
              <a:buClr>
                <a:schemeClr val="dk1"/>
              </a:buClr>
              <a:buSzPts val="2400"/>
            </a:pPr>
            <a:endParaRPr dirty="0"/>
          </a:p>
        </p:txBody>
      </p:sp>
      <p:pic>
        <p:nvPicPr>
          <p:cNvPr id="5" name="Google Shape;68;p1">
            <a:extLst>
              <a:ext uri="{FF2B5EF4-FFF2-40B4-BE49-F238E27FC236}">
                <a16:creationId xmlns:a16="http://schemas.microsoft.com/office/drawing/2014/main" id="{ABB81A39-B3A2-A1BC-8473-4672A6E109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13216"/>
          <a:stretch/>
        </p:blipFill>
        <p:spPr>
          <a:xfrm>
            <a:off x="5576745" y="309738"/>
            <a:ext cx="3313376" cy="68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51"/>
          <p:cNvSpPr txBox="1">
            <a:spLocks noGrp="1"/>
          </p:cNvSpPr>
          <p:nvPr>
            <p:ph type="body" idx="1"/>
          </p:nvPr>
        </p:nvSpPr>
        <p:spPr>
          <a:xfrm>
            <a:off x="368850" y="2044575"/>
            <a:ext cx="7979850" cy="2139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75" dirty="0">
                <a:solidFill>
                  <a:srgbClr val="3F3F3F"/>
                </a:solidFill>
                <a:latin typeface="Roboto "/>
                <a:ea typeface="Roboto"/>
                <a:cs typeface="Roboto"/>
                <a:sym typeface="Roboto"/>
              </a:rPr>
              <a:t>Tablas de verdad.</a:t>
            </a:r>
            <a:endParaRPr sz="2175" dirty="0">
              <a:solidFill>
                <a:srgbClr val="3F3F3F"/>
              </a:solidFill>
              <a:latin typeface="Roboto 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buNone/>
            </a:pPr>
            <a:endParaRPr sz="2175" dirty="0">
              <a:solidFill>
                <a:srgbClr val="3F3F3F"/>
              </a:solidFill>
              <a:latin typeface="Roboto 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2175" dirty="0">
                <a:solidFill>
                  <a:srgbClr val="3F3F3F"/>
                </a:solidFill>
                <a:latin typeface="Roboto "/>
                <a:ea typeface="Roboto"/>
                <a:cs typeface="Roboto"/>
                <a:sym typeface="Roboto"/>
              </a:rPr>
              <a:t>Ejemplo de asignación de valores de verdad</a:t>
            </a:r>
            <a:endParaRPr sz="2175" dirty="0">
              <a:solidFill>
                <a:srgbClr val="3F3F3F"/>
              </a:solidFill>
              <a:latin typeface="Roboto 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buNone/>
            </a:pPr>
            <a:endParaRPr sz="2175" dirty="0">
              <a:solidFill>
                <a:srgbClr val="3F3F3F"/>
              </a:solidFill>
              <a:latin typeface="Roboto 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50000"/>
              </a:lnSpc>
              <a:spcBef>
                <a:spcPts val="1050"/>
              </a:spcBef>
              <a:buClr>
                <a:srgbClr val="000000"/>
              </a:buClr>
              <a:buSzPts val="3200"/>
              <a:buNone/>
            </a:pPr>
            <a:r>
              <a:rPr lang="es-ES" sz="2400" dirty="0">
                <a:solidFill>
                  <a:srgbClr val="000000"/>
                </a:solidFill>
                <a:latin typeface="Roboto "/>
                <a:ea typeface="Roboto Light"/>
                <a:cs typeface="Roboto Light"/>
                <a:sym typeface="Roboto Light"/>
              </a:rPr>
              <a:t>	“El cielo no es azul    o    América no es un océano”</a:t>
            </a:r>
            <a:endParaRPr sz="1050" dirty="0">
              <a:solidFill>
                <a:srgbClr val="000000"/>
              </a:solidFill>
              <a:latin typeface="Roboto "/>
              <a:ea typeface="Roboto Light"/>
              <a:cs typeface="Roboto Light"/>
              <a:sym typeface="Roboto Light"/>
            </a:endParaRPr>
          </a:p>
          <a:p>
            <a:pPr marL="0" indent="0">
              <a:lnSpc>
                <a:spcPct val="150000"/>
              </a:lnSpc>
              <a:spcBef>
                <a:spcPts val="1050"/>
              </a:spcBef>
              <a:buClr>
                <a:srgbClr val="000000"/>
              </a:buClr>
              <a:buSzPts val="3200"/>
              <a:buNone/>
            </a:pPr>
            <a:endParaRPr sz="2400" dirty="0">
              <a:solidFill>
                <a:srgbClr val="000000"/>
              </a:solidFill>
              <a:latin typeface="Roboto "/>
            </a:endParaRPr>
          </a:p>
          <a:p>
            <a:pPr marL="0" indent="0">
              <a:lnSpc>
                <a:spcPct val="100000"/>
              </a:lnSpc>
              <a:buNone/>
            </a:pPr>
            <a:endParaRPr sz="2175" dirty="0">
              <a:solidFill>
                <a:srgbClr val="3F3F3F"/>
              </a:solidFill>
              <a:latin typeface="Roboto 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50000"/>
              </a:lnSpc>
              <a:buNone/>
            </a:pPr>
            <a:endParaRPr sz="2100" dirty="0">
              <a:solidFill>
                <a:srgbClr val="3F3F3F"/>
              </a:solidFill>
              <a:latin typeface="Roboto "/>
              <a:ea typeface="Roboto Light"/>
              <a:cs typeface="Roboto Light"/>
              <a:sym typeface="Roboto Light"/>
            </a:endParaRPr>
          </a:p>
        </p:txBody>
      </p:sp>
      <p:sp>
        <p:nvSpPr>
          <p:cNvPr id="532" name="Google Shape;532;p51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buClr>
                <a:schemeClr val="dk2"/>
              </a:buClr>
              <a:buSzPts val="4800"/>
            </a:pPr>
            <a:r>
              <a:rPr lang="es-ES" dirty="0">
                <a:latin typeface="Roboto "/>
                <a:ea typeface="Comfortaa"/>
                <a:cs typeface="Comfortaa"/>
                <a:sym typeface="Comfortaa"/>
              </a:rPr>
              <a:t>Lógica proposicional</a:t>
            </a:r>
            <a:endParaRPr dirty="0">
              <a:solidFill>
                <a:srgbClr val="000000"/>
              </a:solidFill>
              <a:latin typeface="Roboto "/>
              <a:ea typeface="Comfortaa"/>
              <a:cs typeface="Comfortaa"/>
              <a:sym typeface="Comfortaa"/>
            </a:endParaRPr>
          </a:p>
        </p:txBody>
      </p:sp>
      <p:grpSp>
        <p:nvGrpSpPr>
          <p:cNvPr id="533" name="Google Shape;533;p51"/>
          <p:cNvGrpSpPr/>
          <p:nvPr/>
        </p:nvGrpSpPr>
        <p:grpSpPr>
          <a:xfrm>
            <a:off x="1394898" y="4093276"/>
            <a:ext cx="6628950" cy="1144550"/>
            <a:chOff x="1081650" y="4223909"/>
            <a:chExt cx="8838600" cy="1526066"/>
          </a:xfrm>
        </p:grpSpPr>
        <p:sp>
          <p:nvSpPr>
            <p:cNvPr id="534" name="Google Shape;534;p51"/>
            <p:cNvSpPr txBox="1"/>
            <p:nvPr/>
          </p:nvSpPr>
          <p:spPr>
            <a:xfrm>
              <a:off x="4059972" y="4912375"/>
              <a:ext cx="3467100" cy="83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ES" sz="2850">
                  <a:solidFill>
                    <a:srgbClr val="1155CC"/>
                  </a:solidFill>
                </a:rPr>
                <a:t>F  o   V  =  V</a:t>
              </a:r>
              <a:endParaRPr sz="2850">
                <a:solidFill>
                  <a:srgbClr val="1155CC"/>
                </a:solidFill>
              </a:endParaRPr>
            </a:p>
          </p:txBody>
        </p:sp>
        <p:cxnSp>
          <p:nvCxnSpPr>
            <p:cNvPr id="535" name="Google Shape;535;p51"/>
            <p:cNvCxnSpPr/>
            <p:nvPr/>
          </p:nvCxnSpPr>
          <p:spPr>
            <a:xfrm rot="10800000" flipH="1">
              <a:off x="1081650" y="4261175"/>
              <a:ext cx="3266100" cy="126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51"/>
            <p:cNvCxnSpPr/>
            <p:nvPr/>
          </p:nvCxnSpPr>
          <p:spPr>
            <a:xfrm rot="10800000" flipH="1">
              <a:off x="5425050" y="4261175"/>
              <a:ext cx="4495200" cy="1260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7" name="Google Shape;537;p51"/>
            <p:cNvCxnSpPr/>
            <p:nvPr/>
          </p:nvCxnSpPr>
          <p:spPr>
            <a:xfrm>
              <a:off x="4846459" y="4223909"/>
              <a:ext cx="0" cy="76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cxnSp>
          <p:nvCxnSpPr>
            <p:cNvPr id="538" name="Google Shape;538;p51"/>
            <p:cNvCxnSpPr/>
            <p:nvPr/>
          </p:nvCxnSpPr>
          <p:spPr>
            <a:xfrm>
              <a:off x="2939125" y="4309775"/>
              <a:ext cx="1209300" cy="724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  <p:cxnSp>
          <p:nvCxnSpPr>
            <p:cNvPr id="539" name="Google Shape;539;p51"/>
            <p:cNvCxnSpPr>
              <a:endCxn id="534" idx="0"/>
            </p:cNvCxnSpPr>
            <p:nvPr/>
          </p:nvCxnSpPr>
          <p:spPr>
            <a:xfrm flipH="1">
              <a:off x="5793522" y="4336075"/>
              <a:ext cx="748500" cy="57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med" len="med"/>
              <a:tailEnd type="stealth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>
          <a:extLst>
            <a:ext uri="{FF2B5EF4-FFF2-40B4-BE49-F238E27FC236}">
              <a16:creationId xmlns:a16="http://schemas.microsoft.com/office/drawing/2014/main" id="{B206F867-6AD5-80A0-7DF2-9D4E9AF00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>
            <a:extLst>
              <a:ext uri="{FF2B5EF4-FFF2-40B4-BE49-F238E27FC236}">
                <a16:creationId xmlns:a16="http://schemas.microsoft.com/office/drawing/2014/main" id="{D1726100-0E30-4020-57A5-A78ED1566E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4108" y="30447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ctr" anchorCtr="0">
            <a:normAutofit/>
          </a:bodyPr>
          <a:lstStyle/>
          <a:p>
            <a:pPr>
              <a:buClr>
                <a:srgbClr val="002060"/>
              </a:buClr>
              <a:buSzPts val="4400"/>
            </a:pPr>
            <a:r>
              <a:rPr lang="pt-BR" dirty="0" err="1">
                <a:solidFill>
                  <a:srgbClr val="002060"/>
                </a:solidFill>
                <a:latin typeface="Roboto"/>
                <a:ea typeface="Roboto"/>
                <a:cs typeface="Roboto"/>
                <a:sym typeface="Roboto"/>
              </a:rPr>
              <a:t>Ejemplos</a:t>
            </a:r>
            <a:endParaRPr dirty="0">
              <a:solidFill>
                <a:srgbClr val="00206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" name="Google Shape;98;p3">
            <a:extLst>
              <a:ext uri="{FF2B5EF4-FFF2-40B4-BE49-F238E27FC236}">
                <a16:creationId xmlns:a16="http://schemas.microsoft.com/office/drawing/2014/main" id="{028F5FE4-40D4-062E-C8BF-4D8CF4612A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044756" y="857250"/>
            <a:ext cx="5529493" cy="24209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 marL="0" indent="0">
              <a:spcBef>
                <a:spcPts val="0"/>
              </a:spcBef>
              <a:buSzPts val="2400"/>
              <a:buNone/>
            </a:pP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Program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ejemplo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;</a:t>
            </a:r>
          </a:p>
          <a:p>
            <a:pPr marL="0" indent="0">
              <a:spcBef>
                <a:spcPts val="0"/>
              </a:spcBef>
              <a:buSzPts val="2400"/>
              <a:buNone/>
            </a:pP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Var</a:t>
            </a:r>
            <a:endParaRPr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SzPts val="2400"/>
              <a:buNone/>
            </a:pP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	num: 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integer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;</a:t>
            </a:r>
          </a:p>
          <a:p>
            <a:pPr marL="0" indent="0">
              <a:buSzPts val="2400"/>
              <a:buNone/>
            </a:pP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Begin</a:t>
            </a:r>
          </a:p>
          <a:p>
            <a:pPr marL="0" indent="0">
              <a:buSzPts val="2400"/>
              <a:buNone/>
            </a:pP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     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readln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(num);</a:t>
            </a:r>
          </a:p>
          <a:p>
            <a:pPr marL="0" indent="0">
              <a:buSzPts val="2400"/>
              <a:buNone/>
            </a:pP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     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if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(num 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mod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2 = 0 ) </a:t>
            </a:r>
            <a:r>
              <a:rPr lang="pt-BR" sz="15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and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(num </a:t>
            </a:r>
            <a:r>
              <a:rPr lang="es-A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&gt; 10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 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then</a:t>
            </a:r>
            <a:endParaRPr lang="es-AR"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SzPts val="2400"/>
              <a:buNone/>
            </a:pPr>
            <a:r>
              <a:rPr lang="es-A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s-A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Write</a:t>
            </a:r>
            <a:r>
              <a:rPr lang="es-A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(‘</a:t>
            </a:r>
            <a:r>
              <a:rPr lang="es-ES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 número es par y mayor que 10</a:t>
            </a:r>
            <a:r>
              <a:rPr lang="es-A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’);</a:t>
            </a:r>
          </a:p>
          <a:p>
            <a:pPr marL="0" indent="0">
              <a:buSzPts val="2400"/>
              <a:buNone/>
            </a:pPr>
            <a:r>
              <a:rPr lang="es-A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end.</a:t>
            </a:r>
            <a:endParaRPr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99" name="Google Shape;99;p3">
            <a:extLst>
              <a:ext uri="{FF2B5EF4-FFF2-40B4-BE49-F238E27FC236}">
                <a16:creationId xmlns:a16="http://schemas.microsoft.com/office/drawing/2014/main" id="{C7856A35-9882-D696-741A-FF1C354283CC}"/>
              </a:ext>
            </a:extLst>
          </p:cNvPr>
          <p:cNvSpPr txBox="1"/>
          <p:nvPr/>
        </p:nvSpPr>
        <p:spPr>
          <a:xfrm>
            <a:off x="291886" y="1347265"/>
            <a:ext cx="2705093" cy="155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just">
              <a:lnSpc>
                <a:spcPct val="150000"/>
              </a:lnSpc>
              <a:spcBef>
                <a:spcPts val="1350"/>
              </a:spcBef>
              <a:spcAft>
                <a:spcPts val="450"/>
              </a:spcAft>
            </a:pP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Leer un número entero e informar si es par y mayor que 10.</a:t>
            </a:r>
            <a:endParaRPr lang="es-AR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37632E0-B283-B194-B100-E38B04B7D9F6}"/>
              </a:ext>
            </a:extLst>
          </p:cNvPr>
          <p:cNvSpPr txBox="1"/>
          <p:nvPr/>
        </p:nvSpPr>
        <p:spPr>
          <a:xfrm>
            <a:off x="5557851" y="1022183"/>
            <a:ext cx="287322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informar, las dos condiciones deben ser verdaderas </a:t>
            </a:r>
            <a:endParaRPr lang="es-AR" sz="1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Google Shape;98;p3">
            <a:extLst>
              <a:ext uri="{FF2B5EF4-FFF2-40B4-BE49-F238E27FC236}">
                <a16:creationId xmlns:a16="http://schemas.microsoft.com/office/drawing/2014/main" id="{135A2CBB-30FC-A0F5-69F9-1030D195E87E}"/>
              </a:ext>
            </a:extLst>
          </p:cNvPr>
          <p:cNvSpPr txBox="1">
            <a:spLocks/>
          </p:cNvSpPr>
          <p:nvPr/>
        </p:nvSpPr>
        <p:spPr>
          <a:xfrm>
            <a:off x="3044756" y="3995930"/>
            <a:ext cx="5959759" cy="2420971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ysDot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571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5717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SzPts val="2400"/>
              <a:buFont typeface="Arial"/>
              <a:buNone/>
            </a:pP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Program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ejemplo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;</a:t>
            </a:r>
          </a:p>
          <a:p>
            <a:pPr marL="0" indent="0">
              <a:spcBef>
                <a:spcPts val="0"/>
              </a:spcBef>
              <a:buSzPts val="2400"/>
              <a:buFont typeface="Arial"/>
              <a:buNone/>
            </a:pP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Var</a:t>
            </a:r>
            <a:endParaRPr lang="pt-BR"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SzPts val="2400"/>
              <a:buFont typeface="Arial"/>
              <a:buNone/>
            </a:pP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	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car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: char;</a:t>
            </a:r>
          </a:p>
          <a:p>
            <a:pPr marL="0" indent="0">
              <a:buSzPts val="2400"/>
              <a:buFont typeface="Arial"/>
              <a:buNone/>
            </a:pP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Begin</a:t>
            </a:r>
          </a:p>
          <a:p>
            <a:pPr marL="0" indent="0">
              <a:buSzPts val="2400"/>
              <a:buFont typeface="Arial"/>
              <a:buNone/>
            </a:pP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     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readln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(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car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);</a:t>
            </a:r>
          </a:p>
          <a:p>
            <a:pPr marL="0" indent="0">
              <a:buSzPts val="2400"/>
              <a:buNone/>
            </a:pP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       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if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car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=‘a’) </a:t>
            </a:r>
            <a:r>
              <a:rPr lang="pt-BR" sz="15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or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car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=‘e’) </a:t>
            </a:r>
            <a:r>
              <a:rPr lang="pt-BR" sz="15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or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car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=‘i’) </a:t>
            </a:r>
            <a:r>
              <a:rPr lang="pt-BR" sz="15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or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(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car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=‘o’) </a:t>
            </a:r>
            <a:r>
              <a:rPr lang="pt-BR" sz="15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or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 (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car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=‘u’)</a:t>
            </a:r>
            <a:r>
              <a:rPr lang="pt-BR" sz="15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then</a:t>
            </a:r>
            <a:endParaRPr lang="pt-BR" sz="15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SzPts val="2400"/>
              <a:buFont typeface="Arial"/>
              <a:buNone/>
            </a:pP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Write(‘El carácter es una vocal’);</a:t>
            </a:r>
          </a:p>
          <a:p>
            <a:pPr marL="0" indent="0">
              <a:buSzPts val="2400"/>
              <a:buFont typeface="Arial"/>
              <a:buNone/>
            </a:pP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15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end.</a:t>
            </a:r>
          </a:p>
        </p:txBody>
      </p:sp>
      <p:sp>
        <p:nvSpPr>
          <p:cNvPr id="6" name="Google Shape;99;p3">
            <a:extLst>
              <a:ext uri="{FF2B5EF4-FFF2-40B4-BE49-F238E27FC236}">
                <a16:creationId xmlns:a16="http://schemas.microsoft.com/office/drawing/2014/main" id="{3346121C-BD96-8EE1-EFD6-4B7AEACA810A}"/>
              </a:ext>
            </a:extLst>
          </p:cNvPr>
          <p:cNvSpPr txBox="1"/>
          <p:nvPr/>
        </p:nvSpPr>
        <p:spPr>
          <a:xfrm>
            <a:off x="291886" y="4485945"/>
            <a:ext cx="2705093" cy="1143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algn="just">
              <a:lnSpc>
                <a:spcPct val="150000"/>
              </a:lnSpc>
              <a:spcBef>
                <a:spcPts val="1350"/>
              </a:spcBef>
              <a:spcAft>
                <a:spcPts val="450"/>
              </a:spcAft>
            </a:pPr>
            <a:r>
              <a:rPr lang="es-E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Leer un carácter e informar si es una vocal.</a:t>
            </a:r>
            <a:endParaRPr lang="es-AR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054807-D2B8-2091-F05D-F2E3BC57B982}"/>
              </a:ext>
            </a:extLst>
          </p:cNvPr>
          <p:cNvSpPr txBox="1"/>
          <p:nvPr/>
        </p:nvSpPr>
        <p:spPr>
          <a:xfrm>
            <a:off x="5548958" y="4290349"/>
            <a:ext cx="3025292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ES" sz="18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informar al menos una de las condiciones debe ser verdadera</a:t>
            </a:r>
            <a:endParaRPr lang="es-AR" sz="18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08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3"/>
          <p:cNvSpPr txBox="1">
            <a:spLocks noGrp="1"/>
          </p:cNvSpPr>
          <p:nvPr>
            <p:ph type="body" idx="1"/>
          </p:nvPr>
        </p:nvSpPr>
        <p:spPr>
          <a:xfrm>
            <a:off x="311700" y="2387475"/>
            <a:ext cx="7979850" cy="307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8580" indent="-138113" algn="ctr">
              <a:lnSpc>
                <a:spcPct val="90000"/>
              </a:lnSpc>
              <a:buClr>
                <a:srgbClr val="1CADE4"/>
              </a:buClr>
              <a:buSzPts val="2900"/>
              <a:buFont typeface="Calibri"/>
              <a:buChar char=" "/>
            </a:pPr>
            <a:r>
              <a:rPr lang="es-ES" sz="2175" i="1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Una proposición es una expresión de la cual tiene sentido decir si es </a:t>
            </a:r>
            <a:r>
              <a:rPr lang="es-ES" sz="2175" b="1" i="1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Verdadera</a:t>
            </a:r>
            <a:r>
              <a:rPr lang="es-ES" sz="2175" i="1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 o </a:t>
            </a:r>
            <a:r>
              <a:rPr lang="es-ES" sz="2175" b="1" i="1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Falsa</a:t>
            </a:r>
            <a:r>
              <a:rPr lang="es-ES" sz="2175" i="1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, o sea que es posible asignarle un  valor de verdad (Verdadero o Falso, pero no ambos).</a:t>
            </a:r>
            <a:endParaRPr sz="2175" i="1" dirty="0">
              <a:solidFill>
                <a:srgbClr val="3F3F3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indent="0" algn="ctr">
              <a:lnSpc>
                <a:spcPct val="90000"/>
              </a:lnSpc>
              <a:buNone/>
            </a:pPr>
            <a:endParaRPr sz="2175" i="1" dirty="0">
              <a:solidFill>
                <a:srgbClr val="3F3F3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s-ES" sz="2175" i="1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Ejemplos: </a:t>
            </a:r>
            <a:endParaRPr sz="2175" i="1" dirty="0">
              <a:solidFill>
                <a:srgbClr val="3F3F3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147499" indent="0">
              <a:lnSpc>
                <a:spcPct val="100000"/>
              </a:lnSpc>
              <a:buNone/>
            </a:pPr>
            <a:r>
              <a:rPr lang="es-ES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Droid Sans"/>
              </a:rPr>
              <a:t>La Plata es una provincia </a:t>
            </a:r>
            <a:endParaRPr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Droid Sans"/>
            </a:endParaRPr>
          </a:p>
          <a:p>
            <a:pPr marL="1147499" indent="0">
              <a:lnSpc>
                <a:spcPct val="100000"/>
              </a:lnSpc>
              <a:buNone/>
            </a:pPr>
            <a:r>
              <a:rPr lang="es-ES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Droid Sans"/>
              </a:rPr>
              <a:t>1 + 1 = 2</a:t>
            </a:r>
            <a:endParaRPr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Droid Sans"/>
            </a:endParaRPr>
          </a:p>
          <a:p>
            <a:pPr marL="1147499" indent="0">
              <a:lnSpc>
                <a:spcPct val="100000"/>
              </a:lnSpc>
              <a:buNone/>
            </a:pPr>
            <a:r>
              <a:rPr lang="es-ES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Droid Sans"/>
              </a:rPr>
              <a:t>Hay papel en la bolsa</a:t>
            </a:r>
            <a:endParaRPr sz="20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Droid Sans"/>
            </a:endParaRPr>
          </a:p>
          <a:p>
            <a:pPr marL="1147499" indent="0">
              <a:lnSpc>
                <a:spcPct val="100000"/>
              </a:lnSpc>
              <a:buNone/>
            </a:pPr>
            <a:endParaRPr sz="1425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Droid Sans"/>
            </a:endParaRPr>
          </a:p>
          <a:p>
            <a:pPr marL="0" indent="0" algn="ctr">
              <a:spcAft>
                <a:spcPts val="1575"/>
              </a:spcAft>
              <a:buNone/>
            </a:pPr>
            <a:endParaRPr sz="1725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44" name="Google Shape;444;p43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buClr>
                <a:schemeClr val="dk2"/>
              </a:buClr>
              <a:buSzPts val="4800"/>
            </a:pPr>
            <a:r>
              <a:rPr lang="es-E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omfortaa"/>
              </a:rPr>
              <a:t>Lógica proposicional</a:t>
            </a:r>
            <a:endParaRPr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 txBox="1">
            <a:spLocks noGrp="1"/>
          </p:cNvSpPr>
          <p:nvPr>
            <p:ph type="body" idx="1"/>
          </p:nvPr>
        </p:nvSpPr>
        <p:spPr>
          <a:xfrm>
            <a:off x="311700" y="2387475"/>
            <a:ext cx="7979850" cy="30773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75" dirty="0">
                <a:solidFill>
                  <a:srgbClr val="3F3F3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Clasificación</a:t>
            </a:r>
            <a:endParaRPr sz="2175" dirty="0">
              <a:solidFill>
                <a:srgbClr val="3F3F3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indent="0">
              <a:lnSpc>
                <a:spcPct val="100000"/>
              </a:lnSpc>
              <a:buNone/>
            </a:pPr>
            <a:endParaRPr sz="2175" dirty="0">
              <a:solidFill>
                <a:srgbClr val="3F3F3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68580" indent="-142875">
              <a:lnSpc>
                <a:spcPct val="90000"/>
              </a:lnSpc>
              <a:spcBef>
                <a:spcPts val="1050"/>
              </a:spcBef>
              <a:buClr>
                <a:srgbClr val="1CADE4"/>
              </a:buClr>
              <a:buSzPts val="3000"/>
              <a:buFont typeface="Calibri"/>
              <a:buChar char=" "/>
            </a:pPr>
            <a:endParaRPr sz="2025" dirty="0">
              <a:solidFill>
                <a:srgbClr val="3F3F3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1147499" indent="0">
              <a:lnSpc>
                <a:spcPct val="100000"/>
              </a:lnSpc>
              <a:buNone/>
            </a:pPr>
            <a:endParaRPr sz="1425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Droid Sans"/>
            </a:endParaRPr>
          </a:p>
          <a:p>
            <a:pPr marL="0" indent="0" algn="ctr">
              <a:spcAft>
                <a:spcPts val="1575"/>
              </a:spcAft>
              <a:buNone/>
            </a:pPr>
            <a:endParaRPr sz="1725" i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450" name="Google Shape;450;p44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buClr>
                <a:schemeClr val="dk2"/>
              </a:buClr>
              <a:buSzPts val="4800"/>
            </a:pPr>
            <a:r>
              <a:rPr lang="es-ES">
                <a:latin typeface="Comfortaa"/>
                <a:ea typeface="Comfortaa"/>
                <a:cs typeface="Comfortaa"/>
                <a:sym typeface="Comfortaa"/>
              </a:rPr>
              <a:t>Lógica proposicional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51" name="Google Shape;451;p44"/>
          <p:cNvGraphicFramePr/>
          <p:nvPr/>
        </p:nvGraphicFramePr>
        <p:xfrm>
          <a:off x="714375" y="3143250"/>
          <a:ext cx="7715250" cy="15910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9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6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3210">
                <a:tc>
                  <a:txBody>
                    <a:bodyPr/>
                    <a:lstStyle/>
                    <a:p>
                      <a:pPr marL="91440" lvl="0" indent="-177800" algn="ctr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ts val="2800"/>
                        <a:buFont typeface="Calibri"/>
                        <a:buChar char=" "/>
                      </a:pPr>
                      <a:r>
                        <a:rPr lang="es-ES" sz="21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Proposiciones </a:t>
                      </a:r>
                      <a:r>
                        <a:rPr lang="es-ES" sz="2100" b="1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atómicas</a:t>
                      </a:r>
                      <a:endParaRPr sz="900"/>
                    </a:p>
                  </a:txBody>
                  <a:tcPr marL="68569" marR="68569" marT="68569" marB="68569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lvl="0" indent="-15240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ts val="2400"/>
                        <a:buFont typeface="Calibri"/>
                        <a:buChar char=" "/>
                      </a:pPr>
                      <a:r>
                        <a:rPr lang="es-ES" sz="18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Pueden ser representadas por una variable lógica y no pueden ser subdivididas</a:t>
                      </a:r>
                      <a:endParaRPr sz="600"/>
                    </a:p>
                  </a:txBody>
                  <a:tcPr marL="68569" marR="68569" marT="68569" marB="68569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77802">
                <a:tc>
                  <a:txBody>
                    <a:bodyPr/>
                    <a:lstStyle/>
                    <a:p>
                      <a:pPr marL="91440" lvl="0" indent="-177800" algn="ctr" rtl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ts val="2800"/>
                        <a:buFont typeface="Calibri"/>
                        <a:buChar char=" "/>
                      </a:pPr>
                      <a:r>
                        <a:rPr lang="es-ES" sz="21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Proposiciones </a:t>
                      </a:r>
                      <a:r>
                        <a:rPr lang="es-ES" sz="2100" b="1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moleculares</a:t>
                      </a:r>
                      <a:r>
                        <a:rPr lang="es-ES" sz="21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/>
                    </a:p>
                  </a:txBody>
                  <a:tcPr marL="68569" marR="68569" marT="68569" marB="68569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91440" lvl="0" indent="-152400" algn="l" rtl="0">
                        <a:lnSpc>
                          <a:spcPct val="90000"/>
                        </a:lnSpc>
                        <a:spcBef>
                          <a:spcPts val="1400"/>
                        </a:spcBef>
                        <a:spcAft>
                          <a:spcPts val="0"/>
                        </a:spcAft>
                        <a:buClr>
                          <a:srgbClr val="1CADE4"/>
                        </a:buClr>
                        <a:buSzPts val="2400"/>
                        <a:buFont typeface="Calibri"/>
                        <a:buChar char=" "/>
                      </a:pPr>
                      <a:r>
                        <a:rPr lang="es-ES" sz="18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Son un conjunto de proposiciones atómicas relacionadas con </a:t>
                      </a:r>
                      <a:r>
                        <a:rPr lang="es-ES" sz="1800" b="1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operadores lógicos</a:t>
                      </a:r>
                      <a:r>
                        <a:rPr lang="es-ES" sz="1800">
                          <a:solidFill>
                            <a:srgbClr val="3F3F3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. Pueden ser subdivididas.</a:t>
                      </a:r>
                      <a:endParaRPr sz="600"/>
                    </a:p>
                  </a:txBody>
                  <a:tcPr marL="68569" marR="68569" marT="68569" marB="68569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2" name="Google Shape;452;p44"/>
          <p:cNvSpPr/>
          <p:nvPr/>
        </p:nvSpPr>
        <p:spPr>
          <a:xfrm>
            <a:off x="3101907" y="3417450"/>
            <a:ext cx="336600" cy="1964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  <p:sp>
        <p:nvSpPr>
          <p:cNvPr id="453" name="Google Shape;453;p44"/>
          <p:cNvSpPr/>
          <p:nvPr/>
        </p:nvSpPr>
        <p:spPr>
          <a:xfrm>
            <a:off x="3092558" y="4331850"/>
            <a:ext cx="336600" cy="1964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CCCCCC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endParaRPr sz="10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5"/>
          <p:cNvSpPr txBox="1">
            <a:spLocks noGrp="1"/>
          </p:cNvSpPr>
          <p:nvPr>
            <p:ph type="body" idx="1"/>
          </p:nvPr>
        </p:nvSpPr>
        <p:spPr>
          <a:xfrm>
            <a:off x="311700" y="2387475"/>
            <a:ext cx="797985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75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Operadores lógicos</a:t>
            </a:r>
            <a:endParaRPr sz="2175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buNone/>
            </a:pPr>
            <a:endParaRPr sz="2175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" indent="-142875">
              <a:lnSpc>
                <a:spcPct val="90000"/>
              </a:lnSpc>
              <a:spcBef>
                <a:spcPts val="1050"/>
              </a:spcBef>
              <a:buClr>
                <a:srgbClr val="1CADE4"/>
              </a:buClr>
              <a:buSzPts val="3000"/>
              <a:buFont typeface="Calibri"/>
              <a:buChar char=" "/>
            </a:pPr>
            <a:endParaRPr sz="2025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7499" indent="0">
              <a:lnSpc>
                <a:spcPct val="100000"/>
              </a:lnSpc>
              <a:buNone/>
            </a:pPr>
            <a:endParaRPr sz="1425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indent="0" algn="ctr">
              <a:spcAft>
                <a:spcPts val="1575"/>
              </a:spcAft>
              <a:buNone/>
            </a:pPr>
            <a:endParaRPr sz="1725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9" name="Google Shape;459;p45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buClr>
                <a:schemeClr val="dk2"/>
              </a:buClr>
              <a:buSzPts val="4800"/>
            </a:pPr>
            <a:r>
              <a:rPr lang="es-ES">
                <a:latin typeface="Comfortaa"/>
                <a:ea typeface="Comfortaa"/>
                <a:cs typeface="Comfortaa"/>
                <a:sym typeface="Comfortaa"/>
              </a:rPr>
              <a:t>Lógica proposicional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460" name="Google Shape;460;p45"/>
          <p:cNvGraphicFramePr/>
          <p:nvPr/>
        </p:nvGraphicFramePr>
        <p:xfrm>
          <a:off x="1299859" y="3281567"/>
          <a:ext cx="6145219" cy="20971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036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61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21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u="none" strike="noStrike" cap="non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Operador</a:t>
                      </a:r>
                      <a:endParaRPr sz="8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68588" marR="68588" marT="34294" marB="34294" anchor="ctr"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u="none" strike="noStrike" cap="non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Simbolización matemática</a:t>
                      </a:r>
                      <a:endParaRPr sz="8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68588" marR="68588" marT="34294" marB="34294" anchor="ctr"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u="none" strike="noStrike" cap="none">
                          <a:latin typeface="Economica"/>
                          <a:ea typeface="Economica"/>
                          <a:cs typeface="Economica"/>
                          <a:sym typeface="Economica"/>
                        </a:rPr>
                        <a:t>Ejemplo</a:t>
                      </a:r>
                      <a:endParaRPr sz="800">
                        <a:latin typeface="Economica"/>
                        <a:ea typeface="Economica"/>
                        <a:cs typeface="Economica"/>
                        <a:sym typeface="Economica"/>
                      </a:endParaRPr>
                    </a:p>
                  </a:txBody>
                  <a:tcPr marL="68588" marR="68588" marT="34294" marB="34294" anchor="ctr">
                    <a:lnB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4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Conjunción (y)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^</a:t>
                      </a:r>
                      <a:endParaRPr sz="1800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Llueve </a:t>
                      </a:r>
                      <a:r>
                        <a:rPr lang="es-ES" sz="15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y</a:t>
                      </a:r>
                      <a:r>
                        <a:rPr lang="es-ES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hace frío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21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Disyunción (o)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</a:t>
                      </a:r>
                      <a:endParaRPr sz="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Es Lunes </a:t>
                      </a:r>
                      <a:r>
                        <a:rPr lang="es-ES" sz="15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o</a:t>
                      </a:r>
                      <a:r>
                        <a:rPr lang="es-ES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es martes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41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Negación (no)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2400" b="1" u="none" strike="noStrike" cap="none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¬</a:t>
                      </a:r>
                      <a:endParaRPr sz="1500" b="1" u="none" strike="noStrike" cap="non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500" b="1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No</a:t>
                      </a:r>
                      <a:r>
                        <a:rPr lang="es-ES" sz="1500" u="none" strike="noStrike" cap="none">
                          <a:latin typeface="Roboto"/>
                          <a:ea typeface="Roboto"/>
                          <a:cs typeface="Roboto"/>
                          <a:sym typeface="Roboto"/>
                        </a:rPr>
                        <a:t> hay comida</a:t>
                      </a:r>
                      <a:endParaRPr sz="8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68588" marR="68588" marT="34294" marB="34294" anchor="ctr">
                    <a:lnL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6"/>
          <p:cNvSpPr txBox="1">
            <a:spLocks noGrp="1"/>
          </p:cNvSpPr>
          <p:nvPr>
            <p:ph type="body" idx="1"/>
          </p:nvPr>
        </p:nvSpPr>
        <p:spPr>
          <a:xfrm>
            <a:off x="311700" y="2387475"/>
            <a:ext cx="7979850" cy="48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75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Proposiciones. Ejemplos</a:t>
            </a:r>
            <a:endParaRPr sz="2175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buNone/>
            </a:pPr>
            <a:endParaRPr sz="2175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" indent="-142875">
              <a:lnSpc>
                <a:spcPct val="90000"/>
              </a:lnSpc>
              <a:spcBef>
                <a:spcPts val="1050"/>
              </a:spcBef>
              <a:buClr>
                <a:srgbClr val="1CADE4"/>
              </a:buClr>
              <a:buSzPts val="3000"/>
              <a:buFont typeface="Calibri"/>
              <a:buChar char=" "/>
            </a:pPr>
            <a:endParaRPr sz="2025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147499" indent="0">
              <a:lnSpc>
                <a:spcPct val="100000"/>
              </a:lnSpc>
              <a:buNone/>
            </a:pPr>
            <a:endParaRPr sz="1425" dirty="0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marL="0" indent="0" algn="ctr">
              <a:spcAft>
                <a:spcPts val="1575"/>
              </a:spcAft>
              <a:buNone/>
            </a:pPr>
            <a:endParaRPr sz="1725" i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46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buClr>
                <a:schemeClr val="dk2"/>
              </a:buClr>
              <a:buSzPts val="4800"/>
            </a:pPr>
            <a:r>
              <a:rPr lang="es-ES" dirty="0">
                <a:latin typeface="Roboto "/>
                <a:ea typeface="Comfortaa"/>
                <a:cs typeface="Comfortaa"/>
                <a:sym typeface="Comfortaa"/>
              </a:rPr>
              <a:t>Lógica proposicional</a:t>
            </a:r>
            <a:endParaRPr dirty="0">
              <a:solidFill>
                <a:srgbClr val="000000"/>
              </a:solidFill>
              <a:latin typeface="Roboto "/>
              <a:ea typeface="Comfortaa"/>
              <a:cs typeface="Comfortaa"/>
              <a:sym typeface="Comfortaa"/>
            </a:endParaRPr>
          </a:p>
        </p:txBody>
      </p:sp>
      <p:sp>
        <p:nvSpPr>
          <p:cNvPr id="467" name="Google Shape;467;p46"/>
          <p:cNvSpPr txBox="1">
            <a:spLocks noGrp="1"/>
          </p:cNvSpPr>
          <p:nvPr>
            <p:ph type="body" idx="1"/>
          </p:nvPr>
        </p:nvSpPr>
        <p:spPr>
          <a:xfrm>
            <a:off x="1009969" y="3266870"/>
            <a:ext cx="7225200" cy="2461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87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Mi perro es verde</a:t>
            </a:r>
            <a:endParaRPr sz="142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spcBef>
                <a:spcPts val="1050"/>
              </a:spcBef>
              <a:buNone/>
            </a:pPr>
            <a:r>
              <a:rPr lang="es-ES" sz="187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casa es grande</a:t>
            </a:r>
            <a:endParaRPr sz="142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spcBef>
                <a:spcPts val="1050"/>
              </a:spcBef>
              <a:buNone/>
            </a:pPr>
            <a:r>
              <a:rPr lang="es-ES" sz="187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Hoy es viernes y hay teoría</a:t>
            </a:r>
            <a:endParaRPr sz="142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spcBef>
                <a:spcPts val="1050"/>
              </a:spcBef>
              <a:buNone/>
            </a:pPr>
            <a:r>
              <a:rPr lang="es-ES" sz="187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No Hay una flor en la esquina</a:t>
            </a:r>
            <a:endParaRPr sz="142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spcBef>
                <a:spcPts val="1050"/>
              </a:spcBef>
              <a:buNone/>
            </a:pPr>
            <a:r>
              <a:rPr lang="es-ES" sz="1875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casa es grande o el mate está lavado</a:t>
            </a:r>
            <a:endParaRPr sz="1425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" indent="0">
              <a:lnSpc>
                <a:spcPct val="150000"/>
              </a:lnSpc>
              <a:spcBef>
                <a:spcPts val="1050"/>
              </a:spcBef>
              <a:buSzPts val="3000"/>
              <a:buNone/>
            </a:pPr>
            <a:endParaRPr sz="2250" dirty="0">
              <a:solidFill>
                <a:srgbClr val="000000"/>
              </a:solidFill>
            </a:endParaRPr>
          </a:p>
        </p:txBody>
      </p:sp>
      <p:grpSp>
        <p:nvGrpSpPr>
          <p:cNvPr id="468" name="Google Shape;468;p46"/>
          <p:cNvGrpSpPr/>
          <p:nvPr/>
        </p:nvGrpSpPr>
        <p:grpSpPr>
          <a:xfrm>
            <a:off x="2886192" y="3292969"/>
            <a:ext cx="2476492" cy="310372"/>
            <a:chOff x="3168" y="2870"/>
            <a:chExt cx="2080" cy="300"/>
          </a:xfrm>
        </p:grpSpPr>
        <p:cxnSp>
          <p:nvCxnSpPr>
            <p:cNvPr id="469" name="Google Shape;469;p46"/>
            <p:cNvCxnSpPr/>
            <p:nvPr/>
          </p:nvCxnSpPr>
          <p:spPr>
            <a:xfrm>
              <a:off x="3168" y="3024"/>
              <a:ext cx="900" cy="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0" name="Google Shape;470;p46"/>
            <p:cNvSpPr txBox="1"/>
            <p:nvPr/>
          </p:nvSpPr>
          <p:spPr>
            <a:xfrm>
              <a:off x="4048" y="2870"/>
              <a:ext cx="12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s-ES" sz="1575" dirty="0">
                  <a:solidFill>
                    <a:srgbClr val="CC3300"/>
                  </a:solidFill>
                </a:rPr>
                <a:t>Atómica</a:t>
              </a:r>
              <a:endParaRPr sz="1575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471" name="Google Shape;471;p46"/>
          <p:cNvGrpSpPr/>
          <p:nvPr/>
        </p:nvGrpSpPr>
        <p:grpSpPr>
          <a:xfrm>
            <a:off x="3028377" y="3725552"/>
            <a:ext cx="2119301" cy="310372"/>
            <a:chOff x="3216" y="2760"/>
            <a:chExt cx="1780" cy="300"/>
          </a:xfrm>
        </p:grpSpPr>
        <p:cxnSp>
          <p:nvCxnSpPr>
            <p:cNvPr id="472" name="Google Shape;472;p46"/>
            <p:cNvCxnSpPr/>
            <p:nvPr/>
          </p:nvCxnSpPr>
          <p:spPr>
            <a:xfrm>
              <a:off x="3216" y="2914"/>
              <a:ext cx="900" cy="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3" name="Google Shape;473;p46"/>
            <p:cNvSpPr txBox="1"/>
            <p:nvPr/>
          </p:nvSpPr>
          <p:spPr>
            <a:xfrm>
              <a:off x="4096" y="2760"/>
              <a:ext cx="9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s-ES" sz="1575" dirty="0">
                  <a:solidFill>
                    <a:srgbClr val="CC3300"/>
                  </a:solidFill>
                </a:rPr>
                <a:t>Atómica</a:t>
              </a:r>
              <a:endParaRPr sz="1800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474" name="Google Shape;474;p46"/>
          <p:cNvGrpSpPr/>
          <p:nvPr/>
        </p:nvGrpSpPr>
        <p:grpSpPr>
          <a:xfrm>
            <a:off x="3917040" y="4167582"/>
            <a:ext cx="4360819" cy="310369"/>
            <a:chOff x="3648" y="2870"/>
            <a:chExt cx="2380" cy="300"/>
          </a:xfrm>
        </p:grpSpPr>
        <p:cxnSp>
          <p:nvCxnSpPr>
            <p:cNvPr id="475" name="Google Shape;475;p46"/>
            <p:cNvCxnSpPr/>
            <p:nvPr/>
          </p:nvCxnSpPr>
          <p:spPr>
            <a:xfrm>
              <a:off x="3648" y="3024"/>
              <a:ext cx="900" cy="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6" name="Google Shape;476;p46"/>
            <p:cNvSpPr txBox="1"/>
            <p:nvPr/>
          </p:nvSpPr>
          <p:spPr>
            <a:xfrm>
              <a:off x="4528" y="2870"/>
              <a:ext cx="15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s-ES" sz="1575" dirty="0">
                  <a:solidFill>
                    <a:srgbClr val="CC3300"/>
                  </a:solidFill>
                </a:rPr>
                <a:t>Molecular</a:t>
              </a:r>
              <a:r>
                <a:rPr lang="es-ES" sz="1800" dirty="0">
                  <a:solidFill>
                    <a:srgbClr val="CC3300"/>
                  </a:solidFill>
                </a:rPr>
                <a:t>   </a:t>
              </a:r>
              <a:r>
                <a:rPr lang="es-ES" sz="1800" dirty="0">
                  <a:solidFill>
                    <a:srgbClr val="CC3300"/>
                  </a:solidFill>
                  <a:latin typeface="Caveat"/>
                  <a:ea typeface="Caveat"/>
                  <a:cs typeface="Caveat"/>
                  <a:sym typeface="Caveat"/>
                </a:rPr>
                <a:t>¿</a:t>
              </a:r>
              <a:r>
                <a:rPr lang="es-ES" sz="1575" dirty="0">
                  <a:solidFill>
                    <a:srgbClr val="CC3300"/>
                  </a:solidFill>
                  <a:latin typeface="Caveat"/>
                  <a:ea typeface="Caveat"/>
                  <a:cs typeface="Caveat"/>
                  <a:sym typeface="Caveat"/>
                </a:rPr>
                <a:t>Operador</a:t>
              </a:r>
              <a:r>
                <a:rPr lang="es-ES" sz="1800" dirty="0">
                  <a:solidFill>
                    <a:srgbClr val="CC3300"/>
                  </a:solidFill>
                  <a:latin typeface="Caveat"/>
                  <a:ea typeface="Caveat"/>
                  <a:cs typeface="Caveat"/>
                  <a:sym typeface="Caveat"/>
                </a:rPr>
                <a:t>? y</a:t>
              </a:r>
              <a:endParaRPr sz="1800" dirty="0">
                <a:solidFill>
                  <a:srgbClr val="CC3300"/>
                </a:solidFill>
                <a:latin typeface="Caveat"/>
                <a:ea typeface="Caveat"/>
                <a:cs typeface="Caveat"/>
                <a:sym typeface="Caveat"/>
              </a:endParaRPr>
            </a:p>
          </p:txBody>
        </p:sp>
      </p:grpSp>
      <p:grpSp>
        <p:nvGrpSpPr>
          <p:cNvPr id="477" name="Google Shape;477;p46"/>
          <p:cNvGrpSpPr/>
          <p:nvPr/>
        </p:nvGrpSpPr>
        <p:grpSpPr>
          <a:xfrm>
            <a:off x="4152198" y="4570060"/>
            <a:ext cx="4262455" cy="342567"/>
            <a:chOff x="3312" y="2520"/>
            <a:chExt cx="3580" cy="300"/>
          </a:xfrm>
        </p:grpSpPr>
        <p:cxnSp>
          <p:nvCxnSpPr>
            <p:cNvPr id="478" name="Google Shape;478;p46"/>
            <p:cNvCxnSpPr/>
            <p:nvPr/>
          </p:nvCxnSpPr>
          <p:spPr>
            <a:xfrm>
              <a:off x="3312" y="2674"/>
              <a:ext cx="900" cy="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9" name="Google Shape;479;p46"/>
            <p:cNvSpPr txBox="1"/>
            <p:nvPr/>
          </p:nvSpPr>
          <p:spPr>
            <a:xfrm>
              <a:off x="4192" y="2520"/>
              <a:ext cx="27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s-ES" sz="1575" dirty="0">
                  <a:solidFill>
                    <a:srgbClr val="CC3300"/>
                  </a:solidFill>
                </a:rPr>
                <a:t>Molecular</a:t>
              </a:r>
              <a:r>
                <a:rPr lang="es-ES" sz="1800" dirty="0">
                  <a:solidFill>
                    <a:srgbClr val="CC3300"/>
                  </a:solidFill>
                </a:rPr>
                <a:t>   </a:t>
              </a:r>
              <a:r>
                <a:rPr lang="es-ES" sz="1800" dirty="0">
                  <a:solidFill>
                    <a:srgbClr val="CC3300"/>
                  </a:solidFill>
                  <a:latin typeface="Caveat"/>
                  <a:ea typeface="Caveat"/>
                  <a:cs typeface="Caveat"/>
                  <a:sym typeface="Caveat"/>
                </a:rPr>
                <a:t>¿Operador? No</a:t>
              </a:r>
              <a:endParaRPr sz="1800" dirty="0">
                <a:solidFill>
                  <a:srgbClr val="CC3300"/>
                </a:solidFill>
              </a:endParaRPr>
            </a:p>
          </p:txBody>
        </p:sp>
      </p:grpSp>
      <p:grpSp>
        <p:nvGrpSpPr>
          <p:cNvPr id="480" name="Google Shape;480;p46"/>
          <p:cNvGrpSpPr/>
          <p:nvPr/>
        </p:nvGrpSpPr>
        <p:grpSpPr>
          <a:xfrm>
            <a:off x="5290446" y="4966240"/>
            <a:ext cx="3347433" cy="325891"/>
            <a:chOff x="4261" y="2870"/>
            <a:chExt cx="1889" cy="315"/>
          </a:xfrm>
        </p:grpSpPr>
        <p:cxnSp>
          <p:nvCxnSpPr>
            <p:cNvPr id="481" name="Google Shape;481;p46"/>
            <p:cNvCxnSpPr/>
            <p:nvPr/>
          </p:nvCxnSpPr>
          <p:spPr>
            <a:xfrm>
              <a:off x="4261" y="3024"/>
              <a:ext cx="300" cy="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82" name="Google Shape;482;p46"/>
            <p:cNvSpPr txBox="1"/>
            <p:nvPr/>
          </p:nvSpPr>
          <p:spPr>
            <a:xfrm>
              <a:off x="4543" y="2870"/>
              <a:ext cx="1607" cy="31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noAutofit/>
            </a:bodyPr>
            <a:lstStyle/>
            <a:p>
              <a:r>
                <a:rPr lang="es-ES" sz="1575" dirty="0">
                  <a:solidFill>
                    <a:srgbClr val="CC3300"/>
                  </a:solidFill>
                </a:rPr>
                <a:t>Molecular</a:t>
              </a:r>
              <a:r>
                <a:rPr lang="es-ES" sz="1800" dirty="0">
                  <a:solidFill>
                    <a:srgbClr val="CC3300"/>
                  </a:solidFill>
                </a:rPr>
                <a:t>   </a:t>
              </a:r>
              <a:r>
                <a:rPr lang="es-ES" sz="1800" dirty="0">
                  <a:solidFill>
                    <a:srgbClr val="CC3300"/>
                  </a:solidFill>
                  <a:latin typeface="Caveat"/>
                  <a:ea typeface="Caveat"/>
                  <a:cs typeface="Caveat"/>
                  <a:sym typeface="Caveat"/>
                </a:rPr>
                <a:t>¿Operador? O</a:t>
              </a:r>
              <a:endParaRPr sz="1800" dirty="0">
                <a:solidFill>
                  <a:srgbClr val="CC33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7"/>
          <p:cNvSpPr txBox="1">
            <a:spLocks noGrp="1"/>
          </p:cNvSpPr>
          <p:nvPr>
            <p:ph type="body" idx="1"/>
          </p:nvPr>
        </p:nvSpPr>
        <p:spPr>
          <a:xfrm>
            <a:off x="311700" y="2387475"/>
            <a:ext cx="7979850" cy="17698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75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Simbolización de proposiciones</a:t>
            </a:r>
            <a:endParaRPr sz="2175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buNone/>
            </a:pPr>
            <a:endParaRPr sz="2175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8580" indent="-109538">
              <a:lnSpc>
                <a:spcPct val="100000"/>
              </a:lnSpc>
              <a:buClr>
                <a:srgbClr val="1CADE4"/>
              </a:buClr>
              <a:buSzPts val="2300"/>
              <a:buFont typeface="Calibri"/>
              <a:buChar char=" "/>
            </a:pPr>
            <a:r>
              <a:rPr lang="es-ES" sz="1725" i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Las proposiciones suelen simbolizarse con letras minúsculas como </a:t>
            </a:r>
            <a:r>
              <a:rPr lang="es-ES" sz="1725" b="1" i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lang="es-ES" sz="1725" i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ES" sz="1725" b="1" i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q</a:t>
            </a:r>
            <a:r>
              <a:rPr lang="es-ES" sz="1725" i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ES" sz="1725" b="1" i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r</a:t>
            </a:r>
            <a:r>
              <a:rPr lang="es-ES" sz="1725" i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,</a:t>
            </a:r>
            <a:r>
              <a:rPr lang="es-ES" sz="1725" b="1" i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s-ES" sz="1725" i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etc.</a:t>
            </a:r>
            <a:endParaRPr sz="1650" i="1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buNone/>
            </a:pPr>
            <a:endParaRPr sz="1650" i="1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1650" i="1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Por ejemplo:</a:t>
            </a:r>
            <a:r>
              <a:rPr lang="es-ES" sz="2250">
                <a:solidFill>
                  <a:srgbClr val="3F3F3F"/>
                </a:solidFill>
              </a:rPr>
              <a:t>    </a:t>
            </a:r>
            <a:r>
              <a:rPr lang="es-ES" sz="1650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rPr>
              <a:t>La casa es grande o el mate está lavado</a:t>
            </a:r>
            <a:endParaRPr sz="1725" i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47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buClr>
                <a:schemeClr val="dk2"/>
              </a:buClr>
              <a:buSzPts val="4800"/>
            </a:pPr>
            <a:r>
              <a:rPr lang="es-ES">
                <a:latin typeface="Comfortaa"/>
                <a:ea typeface="Comfortaa"/>
                <a:cs typeface="Comfortaa"/>
                <a:sym typeface="Comfortaa"/>
              </a:rPr>
              <a:t>Lógica proposicional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89" name="Google Shape;489;p47"/>
          <p:cNvGrpSpPr/>
          <p:nvPr/>
        </p:nvGrpSpPr>
        <p:grpSpPr>
          <a:xfrm>
            <a:off x="1876575" y="3998419"/>
            <a:ext cx="3565238" cy="1063481"/>
            <a:chOff x="2502100" y="4188225"/>
            <a:chExt cx="4753650" cy="1417975"/>
          </a:xfrm>
        </p:grpSpPr>
        <p:sp>
          <p:nvSpPr>
            <p:cNvPr id="490" name="Google Shape;490;p47"/>
            <p:cNvSpPr txBox="1"/>
            <p:nvPr/>
          </p:nvSpPr>
          <p:spPr>
            <a:xfrm>
              <a:off x="4197775" y="4958800"/>
              <a:ext cx="1676100" cy="64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68569" rIns="68569" bIns="68569" anchor="t" anchorCtr="0">
              <a:noAutofit/>
            </a:bodyPr>
            <a:lstStyle/>
            <a:p>
              <a:r>
                <a:rPr lang="es-ES" sz="2475">
                  <a:latin typeface="Consolas"/>
                  <a:ea typeface="Consolas"/>
                  <a:cs typeface="Consolas"/>
                  <a:sym typeface="Consolas"/>
                </a:rPr>
                <a:t>p v q</a:t>
              </a:r>
              <a:endParaRPr sz="2475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grpSp>
          <p:nvGrpSpPr>
            <p:cNvPr id="491" name="Google Shape;491;p47"/>
            <p:cNvGrpSpPr/>
            <p:nvPr/>
          </p:nvGrpSpPr>
          <p:grpSpPr>
            <a:xfrm>
              <a:off x="2502100" y="4188225"/>
              <a:ext cx="4753650" cy="1010575"/>
              <a:chOff x="2502100" y="4188225"/>
              <a:chExt cx="4753650" cy="1010575"/>
            </a:xfrm>
          </p:grpSpPr>
          <p:cxnSp>
            <p:nvCxnSpPr>
              <p:cNvPr id="492" name="Google Shape;492;p47"/>
              <p:cNvCxnSpPr/>
              <p:nvPr/>
            </p:nvCxnSpPr>
            <p:spPr>
              <a:xfrm rot="10800000" flipH="1">
                <a:off x="2502100" y="4209275"/>
                <a:ext cx="2167200" cy="19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8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47"/>
              <p:cNvCxnSpPr/>
              <p:nvPr/>
            </p:nvCxnSpPr>
            <p:spPr>
              <a:xfrm rot="10800000" flipH="1">
                <a:off x="5088550" y="4209275"/>
                <a:ext cx="2167200" cy="19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74E1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47"/>
              <p:cNvCxnSpPr/>
              <p:nvPr/>
            </p:nvCxnSpPr>
            <p:spPr>
              <a:xfrm>
                <a:off x="3571250" y="4226775"/>
                <a:ext cx="780300" cy="895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980000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95" name="Google Shape;495;p47"/>
              <p:cNvCxnSpPr/>
              <p:nvPr/>
            </p:nvCxnSpPr>
            <p:spPr>
              <a:xfrm>
                <a:off x="4881225" y="4188225"/>
                <a:ext cx="3600" cy="9345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1155CC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496" name="Google Shape;496;p47"/>
              <p:cNvCxnSpPr/>
              <p:nvPr/>
            </p:nvCxnSpPr>
            <p:spPr>
              <a:xfrm flipH="1">
                <a:off x="5418425" y="4236400"/>
                <a:ext cx="792000" cy="962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274E13"/>
                </a:solidFill>
                <a:prstDash val="dash"/>
                <a:round/>
                <a:headEnd type="none" w="med" len="med"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8"/>
          <p:cNvSpPr txBox="1">
            <a:spLocks noGrp="1"/>
          </p:cNvSpPr>
          <p:nvPr>
            <p:ph type="body" idx="1"/>
          </p:nvPr>
        </p:nvSpPr>
        <p:spPr>
          <a:xfrm>
            <a:off x="311700" y="2387475"/>
            <a:ext cx="7979850" cy="33207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75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Simbolización de proposiciones. Ejemplos</a:t>
            </a:r>
            <a:endParaRPr sz="2175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00000"/>
              </a:lnSpc>
              <a:buNone/>
            </a:pPr>
            <a:endParaRPr sz="1650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0038">
              <a:lnSpc>
                <a:spcPct val="150000"/>
              </a:lnSpc>
              <a:buClr>
                <a:srgbClr val="3F3F3F"/>
              </a:buClr>
              <a:buSzPts val="2700"/>
              <a:buFont typeface="Roboto Light"/>
              <a:buChar char="-"/>
            </a:pPr>
            <a:r>
              <a:rPr lang="es-ES" sz="2025" dirty="0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rPr>
              <a:t>“Juan mide más de dos metros y no es jugador de básquet”</a:t>
            </a:r>
            <a:endParaRPr sz="2025" dirty="0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indent="0">
              <a:lnSpc>
                <a:spcPct val="150000"/>
              </a:lnSpc>
              <a:buNone/>
            </a:pPr>
            <a:endParaRPr sz="2100" dirty="0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indent="0">
              <a:lnSpc>
                <a:spcPct val="150000"/>
              </a:lnSpc>
              <a:buNone/>
            </a:pPr>
            <a:endParaRPr sz="2100" dirty="0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lnSpc>
                <a:spcPct val="150000"/>
              </a:lnSpc>
              <a:buClr>
                <a:srgbClr val="3F3F3F"/>
              </a:buClr>
              <a:buChar char="-"/>
            </a:pPr>
            <a:endParaRPr lang="es-ES" sz="2025" dirty="0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>
              <a:lnSpc>
                <a:spcPct val="150000"/>
              </a:lnSpc>
              <a:buClr>
                <a:srgbClr val="3F3F3F"/>
              </a:buClr>
              <a:buChar char="-"/>
            </a:pPr>
            <a:r>
              <a:rPr lang="es-ES" sz="2025" dirty="0">
                <a:solidFill>
                  <a:srgbClr val="3F3F3F"/>
                </a:solidFill>
                <a:latin typeface="Roboto Light"/>
                <a:ea typeface="Roboto Light"/>
                <a:cs typeface="Roboto Light"/>
                <a:sym typeface="Roboto Light"/>
              </a:rPr>
              <a:t>“El cielo no es azul o América no es un océano"</a:t>
            </a:r>
            <a:endParaRPr dirty="0">
              <a:solidFill>
                <a:srgbClr val="3F3F3F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sz="2100" dirty="0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02" name="Google Shape;502;p48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buClr>
                <a:schemeClr val="dk2"/>
              </a:buClr>
              <a:buSzPts val="4800"/>
            </a:pPr>
            <a:r>
              <a:rPr lang="es-ES">
                <a:latin typeface="Comfortaa"/>
                <a:ea typeface="Comfortaa"/>
                <a:cs typeface="Comfortaa"/>
                <a:sym typeface="Comfortaa"/>
              </a:rPr>
              <a:t>Lógica proposicional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03" name="Google Shape;503;p48"/>
          <p:cNvSpPr txBox="1"/>
          <p:nvPr/>
        </p:nvSpPr>
        <p:spPr>
          <a:xfrm>
            <a:off x="848212" y="3598062"/>
            <a:ext cx="6906825" cy="899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chemeClr val="accent1"/>
              </a:buClr>
              <a:buSzPts val="2400"/>
            </a:pPr>
            <a:r>
              <a:rPr lang="es-ES" sz="1575" dirty="0">
                <a:solidFill>
                  <a:srgbClr val="434343"/>
                </a:solidFill>
              </a:rPr>
              <a:t>Simbolización:		</a:t>
            </a:r>
            <a:r>
              <a:rPr lang="es-ES" sz="1575" b="1" dirty="0">
                <a:solidFill>
                  <a:srgbClr val="434343"/>
                </a:solidFill>
              </a:rPr>
              <a:t>p</a:t>
            </a:r>
            <a:r>
              <a:rPr lang="es-ES" sz="1575" dirty="0">
                <a:solidFill>
                  <a:srgbClr val="434343"/>
                </a:solidFill>
              </a:rPr>
              <a:t> = Juan mide más de dos metros</a:t>
            </a:r>
            <a:endParaRPr sz="825" dirty="0">
              <a:solidFill>
                <a:srgbClr val="434343"/>
              </a:solidFill>
            </a:endParaRPr>
          </a:p>
          <a:p>
            <a:pPr>
              <a:buClr>
                <a:schemeClr val="accent1"/>
              </a:buClr>
              <a:buSzPts val="2400"/>
            </a:pPr>
            <a:r>
              <a:rPr lang="es-ES" sz="1575" dirty="0">
                <a:solidFill>
                  <a:srgbClr val="434343"/>
                </a:solidFill>
              </a:rPr>
              <a:t>			</a:t>
            </a:r>
            <a:r>
              <a:rPr lang="es-ES" sz="1575" b="1" dirty="0">
                <a:solidFill>
                  <a:srgbClr val="434343"/>
                </a:solidFill>
              </a:rPr>
              <a:t>q</a:t>
            </a:r>
            <a:r>
              <a:rPr lang="es-ES" sz="1575" dirty="0">
                <a:solidFill>
                  <a:srgbClr val="434343"/>
                </a:solidFill>
              </a:rPr>
              <a:t> = Juan es jugador de básquet </a:t>
            </a:r>
            <a:endParaRPr sz="825" dirty="0">
              <a:solidFill>
                <a:srgbClr val="434343"/>
              </a:solidFill>
            </a:endParaRPr>
          </a:p>
          <a:p>
            <a:pPr marL="1687500">
              <a:buClr>
                <a:schemeClr val="accent1"/>
              </a:buClr>
              <a:buSzPts val="2400"/>
            </a:pPr>
            <a:r>
              <a:rPr lang="es-ES" sz="1575" b="1" dirty="0">
                <a:solidFill>
                  <a:srgbClr val="434343"/>
                </a:solidFill>
              </a:rPr>
              <a:t>p  ^  ~q</a:t>
            </a:r>
            <a:endParaRPr sz="825" b="1" dirty="0">
              <a:solidFill>
                <a:srgbClr val="434343"/>
              </a:solidFill>
            </a:endParaRPr>
          </a:p>
        </p:txBody>
      </p:sp>
      <p:sp>
        <p:nvSpPr>
          <p:cNvPr id="504" name="Google Shape;504;p48"/>
          <p:cNvSpPr txBox="1"/>
          <p:nvPr/>
        </p:nvSpPr>
        <p:spPr>
          <a:xfrm>
            <a:off x="852450" y="5555725"/>
            <a:ext cx="6978316" cy="899599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pPr>
              <a:buClr>
                <a:schemeClr val="accent1"/>
              </a:buClr>
              <a:buSzPts val="2400"/>
            </a:pPr>
            <a:r>
              <a:rPr lang="es-ES" sz="1575" dirty="0">
                <a:solidFill>
                  <a:srgbClr val="434343"/>
                </a:solidFill>
              </a:rPr>
              <a:t>Simbolización:		</a:t>
            </a:r>
            <a:r>
              <a:rPr lang="es-ES" sz="1575" b="1" dirty="0">
                <a:solidFill>
                  <a:srgbClr val="434343"/>
                </a:solidFill>
              </a:rPr>
              <a:t>p</a:t>
            </a:r>
            <a:r>
              <a:rPr lang="es-ES" sz="1575" dirty="0">
                <a:solidFill>
                  <a:srgbClr val="434343"/>
                </a:solidFill>
              </a:rPr>
              <a:t> = El cielo es azul</a:t>
            </a:r>
            <a:endParaRPr sz="825" dirty="0">
              <a:solidFill>
                <a:srgbClr val="434343"/>
              </a:solidFill>
            </a:endParaRPr>
          </a:p>
          <a:p>
            <a:pPr>
              <a:buClr>
                <a:schemeClr val="accent1"/>
              </a:buClr>
              <a:buSzPts val="2400"/>
            </a:pPr>
            <a:r>
              <a:rPr lang="es-ES" sz="1575" dirty="0">
                <a:solidFill>
                  <a:srgbClr val="434343"/>
                </a:solidFill>
              </a:rPr>
              <a:t>			</a:t>
            </a:r>
            <a:r>
              <a:rPr lang="es-ES" sz="1575" b="1" dirty="0">
                <a:solidFill>
                  <a:srgbClr val="434343"/>
                </a:solidFill>
              </a:rPr>
              <a:t>q</a:t>
            </a:r>
            <a:r>
              <a:rPr lang="es-ES" sz="1575" dirty="0">
                <a:solidFill>
                  <a:srgbClr val="434343"/>
                </a:solidFill>
              </a:rPr>
              <a:t> = América es un océano</a:t>
            </a:r>
            <a:endParaRPr sz="825" dirty="0">
              <a:solidFill>
                <a:srgbClr val="434343"/>
              </a:solidFill>
            </a:endParaRPr>
          </a:p>
          <a:p>
            <a:pPr marL="1687500">
              <a:buClr>
                <a:schemeClr val="accent1"/>
              </a:buClr>
              <a:buSzPts val="2400"/>
            </a:pPr>
            <a:r>
              <a:rPr lang="es-ES" sz="1575" b="1" dirty="0">
                <a:solidFill>
                  <a:srgbClr val="434343"/>
                </a:solidFill>
              </a:rPr>
              <a:t>~p  v  ~q</a:t>
            </a:r>
            <a:endParaRPr sz="825" b="1" dirty="0">
              <a:solidFill>
                <a:srgbClr val="434343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9"/>
          <p:cNvSpPr txBox="1">
            <a:spLocks noGrp="1"/>
          </p:cNvSpPr>
          <p:nvPr>
            <p:ph type="body" idx="1"/>
          </p:nvPr>
        </p:nvSpPr>
        <p:spPr>
          <a:xfrm>
            <a:off x="311700" y="2387475"/>
            <a:ext cx="7979850" cy="76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75" dirty="0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Tablas de verdad</a:t>
            </a:r>
            <a:endParaRPr sz="2175" dirty="0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50000"/>
              </a:lnSpc>
              <a:buNone/>
            </a:pPr>
            <a:endParaRPr sz="2100" dirty="0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0" name="Google Shape;510;p49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buClr>
                <a:schemeClr val="dk2"/>
              </a:buClr>
              <a:buSzPts val="4800"/>
            </a:pPr>
            <a:r>
              <a:rPr lang="es-ES">
                <a:latin typeface="Comfortaa"/>
                <a:ea typeface="Comfortaa"/>
                <a:cs typeface="Comfortaa"/>
                <a:sym typeface="Comfortaa"/>
              </a:rPr>
              <a:t>Lógica proposicional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11" name="Google Shape;511;p49"/>
          <p:cNvSpPr txBox="1">
            <a:spLocks noGrp="1"/>
          </p:cNvSpPr>
          <p:nvPr>
            <p:ph type="body" idx="1"/>
          </p:nvPr>
        </p:nvSpPr>
        <p:spPr>
          <a:xfrm>
            <a:off x="831752" y="3156045"/>
            <a:ext cx="7621584" cy="1143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s-ES" sz="2025" i="1" dirty="0">
                <a:latin typeface="Roboto"/>
                <a:ea typeface="Roboto"/>
                <a:cs typeface="Roboto"/>
                <a:sym typeface="Roboto"/>
              </a:rPr>
              <a:t>Las </a:t>
            </a:r>
            <a:r>
              <a:rPr lang="es-ES" sz="2025" b="1" i="1" dirty="0">
                <a:latin typeface="Roboto"/>
                <a:ea typeface="Roboto"/>
                <a:cs typeface="Roboto"/>
                <a:sym typeface="Roboto"/>
              </a:rPr>
              <a:t>tablas de verdad </a:t>
            </a:r>
            <a:r>
              <a:rPr lang="es-ES" sz="2025" i="1" dirty="0">
                <a:latin typeface="Roboto"/>
                <a:ea typeface="Roboto"/>
                <a:cs typeface="Roboto"/>
                <a:sym typeface="Roboto"/>
              </a:rPr>
              <a:t>muestran el valor de verdad de una </a:t>
            </a:r>
            <a:r>
              <a:rPr lang="es-ES" sz="2025" b="1" i="1" dirty="0">
                <a:latin typeface="Roboto"/>
                <a:ea typeface="Roboto"/>
                <a:cs typeface="Roboto"/>
                <a:sym typeface="Roboto"/>
              </a:rPr>
              <a:t>proposición molecular </a:t>
            </a:r>
            <a:r>
              <a:rPr lang="es-ES" sz="2025" i="1" dirty="0">
                <a:latin typeface="Roboto"/>
                <a:ea typeface="Roboto"/>
                <a:cs typeface="Roboto"/>
                <a:sym typeface="Roboto"/>
              </a:rPr>
              <a:t>para cada combinación de verdad que es posible asignar a sus proposiciones atómicas.</a:t>
            </a:r>
            <a:endParaRPr sz="1425" i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0"/>
          <p:cNvSpPr txBox="1">
            <a:spLocks noGrp="1"/>
          </p:cNvSpPr>
          <p:nvPr>
            <p:ph type="body" idx="1"/>
          </p:nvPr>
        </p:nvSpPr>
        <p:spPr>
          <a:xfrm>
            <a:off x="368850" y="2044575"/>
            <a:ext cx="7979850" cy="7681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75">
                <a:solidFill>
                  <a:srgbClr val="3F3F3F"/>
                </a:solidFill>
                <a:latin typeface="Roboto"/>
                <a:ea typeface="Roboto"/>
                <a:cs typeface="Roboto"/>
                <a:sym typeface="Roboto"/>
              </a:rPr>
              <a:t>Tablas de verdad</a:t>
            </a:r>
            <a:endParaRPr sz="2175">
              <a:solidFill>
                <a:srgbClr val="3F3F3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indent="0">
              <a:lnSpc>
                <a:spcPct val="150000"/>
              </a:lnSpc>
              <a:buNone/>
            </a:pPr>
            <a:endParaRPr sz="2100">
              <a:solidFill>
                <a:srgbClr val="3F3F3F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517" name="Google Shape;517;p50"/>
          <p:cNvSpPr txBox="1">
            <a:spLocks noGrp="1"/>
          </p:cNvSpPr>
          <p:nvPr>
            <p:ph type="title"/>
          </p:nvPr>
        </p:nvSpPr>
        <p:spPr>
          <a:xfrm>
            <a:off x="311700" y="1302275"/>
            <a:ext cx="8520525" cy="572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b" anchorCtr="0">
            <a:noAutofit/>
          </a:bodyPr>
          <a:lstStyle/>
          <a:p>
            <a:pPr>
              <a:buClr>
                <a:schemeClr val="dk2"/>
              </a:buClr>
              <a:buSzPts val="4800"/>
            </a:pPr>
            <a:r>
              <a:rPr lang="es-ES">
                <a:latin typeface="Comfortaa"/>
                <a:ea typeface="Comfortaa"/>
                <a:cs typeface="Comfortaa"/>
                <a:sym typeface="Comfortaa"/>
              </a:rPr>
              <a:t>Lógica proposicional</a:t>
            </a:r>
            <a:endParaRPr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518" name="Google Shape;518;p50"/>
          <p:cNvGraphicFramePr/>
          <p:nvPr/>
        </p:nvGraphicFramePr>
        <p:xfrm>
          <a:off x="493765" y="3407557"/>
          <a:ext cx="2430938" cy="129163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4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0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0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r>
                        <a:rPr lang="es-ES" sz="1400">
                          <a:latin typeface="Arial"/>
                          <a:ea typeface="Arial"/>
                          <a:cs typeface="Arial"/>
                          <a:sym typeface="Arial"/>
                        </a:rPr>
                        <a:t>^ </a:t>
                      </a:r>
                      <a:r>
                        <a:rPr lang="es-ES" sz="14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00"/>
                    </a:p>
                  </a:txBody>
                  <a:tcPr marL="68588" marR="68588" marT="34294" marB="34294" anchor="ctr">
                    <a:solidFill>
                      <a:srgbClr val="9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0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0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00" dirty="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0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0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00" dirty="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19" name="Google Shape;519;p50"/>
          <p:cNvGraphicFramePr/>
          <p:nvPr/>
        </p:nvGraphicFramePr>
        <p:xfrm>
          <a:off x="3382797" y="3407541"/>
          <a:ext cx="2477682" cy="13002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06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5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0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20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20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 </a:t>
                      </a:r>
                      <a:r>
                        <a:rPr lang="es-ES" sz="1200">
                          <a:latin typeface="Arial"/>
                          <a:ea typeface="Arial"/>
                          <a:cs typeface="Arial"/>
                          <a:sym typeface="Arial"/>
                        </a:rPr>
                        <a:t>v </a:t>
                      </a: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9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0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0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0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04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200" dirty="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20" name="Google Shape;520;p50"/>
          <p:cNvGraphicFramePr/>
          <p:nvPr/>
        </p:nvGraphicFramePr>
        <p:xfrm>
          <a:off x="6504242" y="3411851"/>
          <a:ext cx="2143650" cy="75940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7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96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200" dirty="0"/>
                    </a:p>
                  </a:txBody>
                  <a:tcPr marL="68588" marR="68588" marT="34294" marB="34294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 baseline="-25000">
                          <a:latin typeface="Arial"/>
                          <a:ea typeface="Arial"/>
                          <a:cs typeface="Arial"/>
                          <a:sym typeface="Arial"/>
                        </a:rPr>
                        <a:t>~</a:t>
                      </a: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98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96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8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 sz="120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200" u="none" strike="noStrike" cap="none" dirty="0">
                          <a:latin typeface="Arial"/>
                          <a:ea typeface="Arial"/>
                          <a:cs typeface="Arial"/>
                          <a:sym typeface="Arial"/>
                        </a:rPr>
                        <a:t>V</a:t>
                      </a:r>
                      <a:endParaRPr sz="1200" dirty="0"/>
                    </a:p>
                  </a:txBody>
                  <a:tcPr marL="68588" marR="68588" marT="34294" marB="34294" anchor="ctr"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21" name="Google Shape;521;p50"/>
          <p:cNvSpPr txBox="1">
            <a:spLocks noGrp="1"/>
          </p:cNvSpPr>
          <p:nvPr>
            <p:ph type="body" idx="1"/>
          </p:nvPr>
        </p:nvSpPr>
        <p:spPr>
          <a:xfrm>
            <a:off x="540094" y="2982394"/>
            <a:ext cx="2384550" cy="38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s-ES" sz="2100" b="1" dirty="0">
                <a:latin typeface="+mj-lt"/>
                <a:ea typeface="Amatic SC"/>
                <a:cs typeface="Amatic SC"/>
                <a:sym typeface="Amatic SC"/>
              </a:rPr>
              <a:t>Conjunción</a:t>
            </a:r>
            <a:r>
              <a:rPr lang="es-ES" sz="2100" dirty="0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dirty="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22" name="Google Shape;522;p50"/>
          <p:cNvSpPr txBox="1"/>
          <p:nvPr/>
        </p:nvSpPr>
        <p:spPr>
          <a:xfrm>
            <a:off x="493762" y="4857319"/>
            <a:ext cx="2477699" cy="1417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s-ES" sz="1800" dirty="0">
                <a:solidFill>
                  <a:schemeClr val="dk2"/>
                </a:solidFill>
              </a:rPr>
              <a:t>Sólo en el caso en que ambas proposiciones sean V la conjunción será V.</a:t>
            </a:r>
            <a:endParaRPr sz="600" dirty="0"/>
          </a:p>
        </p:txBody>
      </p:sp>
      <p:sp>
        <p:nvSpPr>
          <p:cNvPr id="523" name="Google Shape;523;p50"/>
          <p:cNvSpPr txBox="1">
            <a:spLocks noGrp="1"/>
          </p:cNvSpPr>
          <p:nvPr>
            <p:ph type="body" idx="1"/>
          </p:nvPr>
        </p:nvSpPr>
        <p:spPr>
          <a:xfrm>
            <a:off x="3356437" y="4998806"/>
            <a:ext cx="2816103" cy="993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s-ES" dirty="0"/>
              <a:t>Sólo en el caso en que ambas proposiciones sean F, la disyunción será F.</a:t>
            </a:r>
            <a:endParaRPr dirty="0"/>
          </a:p>
        </p:txBody>
      </p:sp>
      <p:sp>
        <p:nvSpPr>
          <p:cNvPr id="524" name="Google Shape;524;p50"/>
          <p:cNvSpPr txBox="1">
            <a:spLocks noGrp="1"/>
          </p:cNvSpPr>
          <p:nvPr>
            <p:ph type="body" idx="1"/>
          </p:nvPr>
        </p:nvSpPr>
        <p:spPr>
          <a:xfrm>
            <a:off x="3383325" y="2982394"/>
            <a:ext cx="2384550" cy="38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s-ES" sz="2100" b="1" dirty="0">
                <a:latin typeface="+mj-lt"/>
                <a:ea typeface="Amatic SC"/>
                <a:cs typeface="Amatic SC"/>
                <a:sym typeface="Amatic SC"/>
              </a:rPr>
              <a:t>Disyunción</a:t>
            </a:r>
            <a:r>
              <a:rPr lang="es-ES" sz="2100" dirty="0">
                <a:latin typeface="Amatic SC"/>
                <a:ea typeface="Amatic SC"/>
                <a:cs typeface="Amatic SC"/>
                <a:sym typeface="Amatic SC"/>
              </a:rPr>
              <a:t> </a:t>
            </a:r>
            <a:endParaRPr dirty="0">
              <a:latin typeface="Amatic SC"/>
              <a:ea typeface="Amatic SC"/>
              <a:cs typeface="Amatic SC"/>
              <a:sym typeface="Amatic SC"/>
            </a:endParaRPr>
          </a:p>
        </p:txBody>
      </p:sp>
      <p:sp>
        <p:nvSpPr>
          <p:cNvPr id="525" name="Google Shape;525;p50"/>
          <p:cNvSpPr txBox="1">
            <a:spLocks noGrp="1"/>
          </p:cNvSpPr>
          <p:nvPr>
            <p:ph type="body" idx="1"/>
          </p:nvPr>
        </p:nvSpPr>
        <p:spPr>
          <a:xfrm>
            <a:off x="6297975" y="2982394"/>
            <a:ext cx="2384550" cy="381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s-ES" sz="2100" b="1" dirty="0">
                <a:latin typeface="+mn-lt"/>
                <a:ea typeface="Amatic SC"/>
                <a:cs typeface="Amatic SC"/>
                <a:sym typeface="Amatic SC"/>
              </a:rPr>
              <a:t>Negación</a:t>
            </a:r>
            <a:endParaRPr dirty="0">
              <a:latin typeface="+mn-lt"/>
              <a:ea typeface="Amatic SC"/>
              <a:cs typeface="Amatic SC"/>
              <a:sym typeface="Amatic SC"/>
            </a:endParaRPr>
          </a:p>
        </p:txBody>
      </p:sp>
      <p:sp>
        <p:nvSpPr>
          <p:cNvPr id="526" name="Google Shape;526;p50"/>
          <p:cNvSpPr txBox="1">
            <a:spLocks noGrp="1"/>
          </p:cNvSpPr>
          <p:nvPr>
            <p:ph type="body" idx="1"/>
          </p:nvPr>
        </p:nvSpPr>
        <p:spPr>
          <a:xfrm>
            <a:off x="6442538" y="4998806"/>
            <a:ext cx="2477700" cy="692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t" anchorCtr="0">
            <a:no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s-ES" dirty="0"/>
              <a:t>Se invierte el valor de la proposición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611</Words>
  <Application>Microsoft Office PowerPoint</Application>
  <PresentationFormat>Presentación en pantalla (4:3)</PresentationFormat>
  <Paragraphs>144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24" baseType="lpstr">
      <vt:lpstr>Roboto Light</vt:lpstr>
      <vt:lpstr>Comfortaa</vt:lpstr>
      <vt:lpstr>Droid Sans</vt:lpstr>
      <vt:lpstr>Amatic SC</vt:lpstr>
      <vt:lpstr>Calibri</vt:lpstr>
      <vt:lpstr>Consolas</vt:lpstr>
      <vt:lpstr>Times New Roman</vt:lpstr>
      <vt:lpstr>Roboto</vt:lpstr>
      <vt:lpstr>Roboto </vt:lpstr>
      <vt:lpstr>Arial</vt:lpstr>
      <vt:lpstr>Economica</vt:lpstr>
      <vt:lpstr>Caveat</vt:lpstr>
      <vt:lpstr>Simple Light</vt:lpstr>
      <vt:lpstr>Introducción a la programación Explicación Práctica 1 - Parte 3</vt:lpstr>
      <vt:lpstr>Lógica proposicional</vt:lpstr>
      <vt:lpstr>Lógica proposicional</vt:lpstr>
      <vt:lpstr>Lógica proposicional</vt:lpstr>
      <vt:lpstr>Lógica proposicional</vt:lpstr>
      <vt:lpstr>Lógica proposicional</vt:lpstr>
      <vt:lpstr>Lógica proposicional</vt:lpstr>
      <vt:lpstr>Lógica proposicional</vt:lpstr>
      <vt:lpstr>Lógica proposicional</vt:lpstr>
      <vt:lpstr>Lógica proposicional</vt:lpstr>
      <vt:lpstr>Ejemplos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programación</dc:title>
  <dc:creator>Usuario</dc:creator>
  <cp:lastModifiedBy>Natalí Salazar Mesia</cp:lastModifiedBy>
  <cp:revision>7</cp:revision>
  <dcterms:modified xsi:type="dcterms:W3CDTF">2025-03-05T16:55:39Z</dcterms:modified>
</cp:coreProperties>
</file>