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84" r:id="rId3"/>
    <p:sldId id="306" r:id="rId4"/>
    <p:sldId id="290" r:id="rId5"/>
    <p:sldId id="261" r:id="rId6"/>
    <p:sldId id="307" r:id="rId7"/>
    <p:sldId id="308" r:id="rId8"/>
    <p:sldId id="258" r:id="rId9"/>
    <p:sldId id="259" r:id="rId10"/>
    <p:sldId id="260" r:id="rId11"/>
  </p:sldIdLst>
  <p:sldSz cx="9144000" cy="6858000" type="screen4x3"/>
  <p:notesSz cx="6623050" cy="9810750"/>
  <p:embeddedFontLst>
    <p:embeddedFont>
      <p:font typeface="Cambria" panose="02040503050406030204" pitchFamily="18" charset="0"/>
      <p:regular r:id="rId13"/>
      <p:bold r:id="rId14"/>
      <p:italic r:id="rId15"/>
      <p:boldItalic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" panose="02000000000000000000" pitchFamily="2" charset="0"/>
      <p:regular r:id="rId29"/>
      <p:bold r:id="rId30"/>
      <p:italic r:id="rId31"/>
      <p:boldItalic r:id="rId32"/>
    </p:embeddedFont>
    <p:embeddedFont>
      <p:font typeface="Roboto Light" panose="02000000000000000000" pitchFamily="2" charset="0"/>
      <p:regular r:id="rId33"/>
      <p:italic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jBHbUdLfdJjIgbUsT9Td/ZqgTV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C29EAF-41C4-4F2F-A649-FE944AFAFDC6}">
  <a:tblStyle styleId="{8CC29EAF-41C4-4F2F-A649-FE944AFAFD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4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font" Target="fonts/font24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font" Target="fonts/font2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79475" y="758825"/>
            <a:ext cx="4865687" cy="3649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cab35d0d8_0_5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acab35d0d8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6:notes"/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Google Shape;85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62000"/>
            <a:ext cx="497840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0" name="Google Shape;860;p66:notes"/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>
          <a:extLst>
            <a:ext uri="{FF2B5EF4-FFF2-40B4-BE49-F238E27FC236}">
              <a16:creationId xmlns:a16="http://schemas.microsoft.com/office/drawing/2014/main" id="{1010C3E5-936F-2EA7-6EB6-E5B062AC2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cab35d0d8_0_509:notes">
            <a:extLst>
              <a:ext uri="{FF2B5EF4-FFF2-40B4-BE49-F238E27FC236}">
                <a16:creationId xmlns:a16="http://schemas.microsoft.com/office/drawing/2014/main" id="{4DFB8046-0383-498C-47EB-E4E2D4C2B5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gacab35d0d8_0_509:notes">
            <a:extLst>
              <a:ext uri="{FF2B5EF4-FFF2-40B4-BE49-F238E27FC236}">
                <a16:creationId xmlns:a16="http://schemas.microsoft.com/office/drawing/2014/main" id="{5542C8C3-2D33-4CC4-0B45-0888B0424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6159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DD3E2E43-5EFB-01B9-0211-542242E04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66:notes">
            <a:extLst>
              <a:ext uri="{FF2B5EF4-FFF2-40B4-BE49-F238E27FC236}">
                <a16:creationId xmlns:a16="http://schemas.microsoft.com/office/drawing/2014/main" id="{7E3BB11B-2725-4901-EE25-A3D3E4041E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6200" y="9448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9" name="Google Shape;859;p66:notes">
            <a:extLst>
              <a:ext uri="{FF2B5EF4-FFF2-40B4-BE49-F238E27FC236}">
                <a16:creationId xmlns:a16="http://schemas.microsoft.com/office/drawing/2014/main" id="{7D7B0588-0091-BF17-DE68-584B3FFF25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62000"/>
            <a:ext cx="4978400" cy="37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0" name="Google Shape;860;p66:notes">
            <a:extLst>
              <a:ext uri="{FF2B5EF4-FFF2-40B4-BE49-F238E27FC236}">
                <a16:creationId xmlns:a16="http://schemas.microsoft.com/office/drawing/2014/main" id="{61189589-2E85-69A3-E8C7-53F3FB287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724400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31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2"/>
          <p:cNvSpPr txBox="1">
            <a:spLocks noGrp="1"/>
          </p:cNvSpPr>
          <p:nvPr>
            <p:ph type="title"/>
          </p:nvPr>
        </p:nvSpPr>
        <p:spPr>
          <a:xfrm>
            <a:off x="633413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2"/>
          <p:cNvSpPr txBox="1">
            <a:spLocks noGrp="1"/>
          </p:cNvSpPr>
          <p:nvPr>
            <p:ph type="body" idx="1"/>
          </p:nvPr>
        </p:nvSpPr>
        <p:spPr>
          <a:xfrm>
            <a:off x="633413" y="1828800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lvl="0" indent="-257175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685800" lvl="1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028700" lvl="2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371600" lvl="3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1714500" lvl="4" indent="-25717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4" name="Google Shape;24;p7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2"/>
          <p:cNvSpPr txBox="1">
            <a:spLocks noGrp="1"/>
          </p:cNvSpPr>
          <p:nvPr>
            <p:ph type="sldNum" idx="12"/>
          </p:nvPr>
        </p:nvSpPr>
        <p:spPr>
          <a:xfrm>
            <a:off x="6462712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fld id="{00000000-1234-1234-1234-123412341234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672"/>
      </p:ext>
    </p:extLst>
  </p:cSld>
  <p:clrMapOvr>
    <a:masterClrMapping/>
  </p:clrMapOvr>
  <p:transition spd="slow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79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65860" y="2962656"/>
            <a:ext cx="6940296" cy="149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ts val="6000"/>
            </a:pP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Introducción</a:t>
            </a:r>
            <a:r>
              <a:rPr lang="pt-BR" sz="36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a </a:t>
            </a: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la</a:t>
            </a:r>
            <a:r>
              <a:rPr lang="pt-BR" sz="36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</a:t>
            </a: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programación</a:t>
            </a:r>
            <a:br>
              <a:rPr lang="pt-BR" sz="28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</a:br>
            <a:r>
              <a:rPr lang="pt-BR" sz="2400" dirty="0" err="1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Explicación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</a:t>
            </a:r>
            <a:r>
              <a:rPr lang="pt-BR" sz="2400" dirty="0" err="1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Práctica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1 - Parte 4</a:t>
            </a:r>
            <a:endParaRPr sz="4400" dirty="0">
              <a:solidFill>
                <a:schemeClr val="tx2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Roboto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23326" y="457934"/>
            <a:ext cx="1931956" cy="39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lnSpcReduction="10000"/>
          </a:bodyPr>
          <a:lstStyle/>
          <a:p>
            <a:pPr marL="0" indent="0">
              <a:lnSpc>
                <a:spcPct val="90000"/>
              </a:lnSpc>
              <a:buClr>
                <a:srgbClr val="C00000"/>
              </a:buClr>
              <a:buSzPts val="3200"/>
            </a:pPr>
            <a:r>
              <a:rPr lang="pt-BR" sz="240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AyP1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</a:pPr>
            <a:endParaRPr dirty="0"/>
          </a:p>
        </p:txBody>
      </p:sp>
      <p:pic>
        <p:nvPicPr>
          <p:cNvPr id="5" name="Google Shape;68;p1">
            <a:extLst>
              <a:ext uri="{FF2B5EF4-FFF2-40B4-BE49-F238E27FC236}">
                <a16:creationId xmlns:a16="http://schemas.microsoft.com/office/drawing/2014/main" id="{ABB81A39-B3A2-A1BC-8473-4672A6E109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3216"/>
          <a:stretch/>
        </p:blipFill>
        <p:spPr>
          <a:xfrm>
            <a:off x="5576745" y="309738"/>
            <a:ext cx="3313376" cy="6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2730700" y="3429000"/>
            <a:ext cx="3517800" cy="2062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queImprime2;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i: integer;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for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i:= 1 to 5 do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((i mod 2) = 0) 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writeln(i);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539750" y="2339975"/>
            <a:ext cx="5594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¿Qué imprime el siguiente código?</a:t>
            </a:r>
            <a:endParaRPr sz="14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PARA RESOLVER</a:t>
            </a:r>
            <a:endParaRPr sz="2800" b="0" i="0" u="none" strike="noStrike" cap="non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/>
          <p:cNvSpPr txBox="1"/>
          <p:nvPr/>
        </p:nvSpPr>
        <p:spPr>
          <a:xfrm>
            <a:off x="803925" y="1501720"/>
            <a:ext cx="7793155" cy="7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s-ES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mbria"/>
              </a:rPr>
              <a:t>La </a:t>
            </a:r>
            <a:r>
              <a:rPr lang="es-ES" sz="2000" b="1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mbria"/>
              </a:rPr>
              <a:t>Iteración</a:t>
            </a:r>
            <a:r>
              <a:rPr lang="es-ES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mbria"/>
              </a:rPr>
              <a:t> permite repetir un grupo de instrucciones hasta alcanzar una condición.  Se utiliza cuando se desconoce el número de repeticiones necesario.</a:t>
            </a:r>
          </a:p>
          <a:p>
            <a:pPr algn="ctr"/>
            <a:endParaRPr sz="9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mbria"/>
            </a:endParaRPr>
          </a:p>
        </p:txBody>
      </p:sp>
      <p:sp>
        <p:nvSpPr>
          <p:cNvPr id="434" name="Google Shape;434;p45"/>
          <p:cNvSpPr txBox="1"/>
          <p:nvPr/>
        </p:nvSpPr>
        <p:spPr>
          <a:xfrm>
            <a:off x="270210" y="2979753"/>
            <a:ext cx="8326871" cy="208835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75500" tIns="116100" rIns="68569" bIns="34275" anchor="t" anchorCtr="0">
            <a:noAutofit/>
          </a:bodyPr>
          <a:lstStyle/>
          <a:p>
            <a:r>
              <a:rPr lang="es-ES" sz="1875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Sintaxis:</a:t>
            </a:r>
            <a:endParaRPr sz="1125" dirty="0"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450"/>
              </a:spcBef>
            </a:pPr>
            <a:r>
              <a:rPr lang="es-E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s-E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(condición) do</a:t>
            </a:r>
            <a:endParaRPr lang="es-ES" sz="9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50"/>
              </a:spcBef>
            </a:pPr>
            <a:r>
              <a:rPr lang="es-E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s-E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Conjunto de instrucciones a ejecutar</a:t>
            </a:r>
            <a:endParaRPr lang="es-ES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5" name="Google Shape;435;p45"/>
          <p:cNvSpPr txBox="1"/>
          <p:nvPr/>
        </p:nvSpPr>
        <p:spPr>
          <a:xfrm>
            <a:off x="3798437" y="2884358"/>
            <a:ext cx="2250000" cy="77445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/>
            <a:r>
              <a:rPr lang="es-ES" sz="13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 condición debe poder tomar un valor binario: Verdadero o Falso</a:t>
            </a:r>
            <a:endParaRPr sz="10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85;p3">
            <a:extLst>
              <a:ext uri="{FF2B5EF4-FFF2-40B4-BE49-F238E27FC236}">
                <a16:creationId xmlns:a16="http://schemas.microsoft.com/office/drawing/2014/main" id="{D5F62AFA-CF28-6F4A-F600-865549225976}"/>
              </a:ext>
            </a:extLst>
          </p:cNvPr>
          <p:cNvSpPr txBox="1">
            <a:spLocks/>
          </p:cNvSpPr>
          <p:nvPr/>
        </p:nvSpPr>
        <p:spPr>
          <a:xfrm>
            <a:off x="27021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s-E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Estructura de control:  Iteración</a:t>
            </a:r>
          </a:p>
        </p:txBody>
      </p:sp>
    </p:spTree>
  </p:cSld>
  <p:clrMapOvr>
    <a:masterClrMapping/>
  </p:clrMapOvr>
  <p:transition spd="slow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6"/>
          <p:cNvSpPr/>
          <p:nvPr/>
        </p:nvSpPr>
        <p:spPr>
          <a:xfrm>
            <a:off x="4554078" y="2605542"/>
            <a:ext cx="431006" cy="363140"/>
          </a:xfrm>
          <a:prstGeom prst="chevron">
            <a:avLst>
              <a:gd name="adj" fmla="val 50000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3" name="Google Shape;873;p66"/>
          <p:cNvSpPr txBox="1"/>
          <p:nvPr/>
        </p:nvSpPr>
        <p:spPr>
          <a:xfrm>
            <a:off x="3773940" y="3159918"/>
            <a:ext cx="1944291" cy="26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5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más</a:t>
            </a:r>
            <a:r>
              <a:rPr lang="en-US" sz="16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 de </a:t>
            </a:r>
            <a:endParaRPr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  <a:spcBef>
                <a:spcPts val="525"/>
              </a:spcBef>
            </a:pPr>
            <a:r>
              <a:rPr lang="en-US" sz="165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una</a:t>
            </a:r>
            <a:r>
              <a:rPr lang="en-US" sz="16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acción</a:t>
            </a:r>
            <a:endParaRPr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endParaRPr sz="165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85;p3">
            <a:extLst>
              <a:ext uri="{FF2B5EF4-FFF2-40B4-BE49-F238E27FC236}">
                <a16:creationId xmlns:a16="http://schemas.microsoft.com/office/drawing/2014/main" id="{4B60FAF3-7473-9A13-0E3A-2452069BA0A0}"/>
              </a:ext>
            </a:extLst>
          </p:cNvPr>
          <p:cNvSpPr txBox="1">
            <a:spLocks/>
          </p:cNvSpPr>
          <p:nvPr/>
        </p:nvSpPr>
        <p:spPr>
          <a:xfrm>
            <a:off x="27021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s-E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Estructura de control:  Iteración</a:t>
            </a:r>
          </a:p>
        </p:txBody>
      </p:sp>
      <p:sp>
        <p:nvSpPr>
          <p:cNvPr id="6" name="Google Shape;188;p5">
            <a:extLst>
              <a:ext uri="{FF2B5EF4-FFF2-40B4-BE49-F238E27FC236}">
                <a16:creationId xmlns:a16="http://schemas.microsoft.com/office/drawing/2014/main" id="{A9C6A0A4-7D99-12E2-C0F2-6A801BBF3440}"/>
              </a:ext>
            </a:extLst>
          </p:cNvPr>
          <p:cNvSpPr txBox="1"/>
          <p:nvPr/>
        </p:nvSpPr>
        <p:spPr>
          <a:xfrm>
            <a:off x="611993" y="2392065"/>
            <a:ext cx="3278646" cy="1177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220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accion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20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endParaRPr sz="195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9316" indent="-165021">
              <a:lnSpc>
                <a:spcPct val="90000"/>
              </a:lnSpc>
              <a:spcBef>
                <a:spcPts val="525"/>
              </a:spcBef>
              <a:buClr>
                <a:schemeClr val="accent2"/>
              </a:buClr>
              <a:buSzPts val="1560"/>
            </a:pPr>
            <a:endParaRPr sz="195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189;p5">
            <a:extLst>
              <a:ext uri="{FF2B5EF4-FFF2-40B4-BE49-F238E27FC236}">
                <a16:creationId xmlns:a16="http://schemas.microsoft.com/office/drawing/2014/main" id="{27D5DF7B-A78F-15B0-8FD2-83D7C20AC192}"/>
              </a:ext>
            </a:extLst>
          </p:cNvPr>
          <p:cNvSpPr txBox="1"/>
          <p:nvPr/>
        </p:nvSpPr>
        <p:spPr>
          <a:xfrm>
            <a:off x="5601531" y="2409088"/>
            <a:ext cx="3182546" cy="242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condición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endParaRPr sz="2200"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begin</a:t>
            </a:r>
            <a:endParaRPr sz="2200"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2200"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2200" b="0" i="0" u="none" strike="noStrike" cap="none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acción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2;</a:t>
            </a:r>
            <a:endParaRPr sz="2200"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end;</a:t>
            </a:r>
            <a:endParaRPr sz="2200" dirty="0"/>
          </a:p>
          <a:p>
            <a:pPr marL="0" marR="0" lvl="0" indent="0" algn="just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None/>
            </a:pPr>
            <a:endParaRPr sz="2600" b="0" i="0" u="none" strike="noStrike" cap="none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611170" y="2268525"/>
            <a:ext cx="76068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</a:t>
            </a:r>
            <a:r>
              <a:rPr lang="en-US" sz="2000" b="0" i="0" u="sng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teclado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números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hasta que se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ingrese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0 (cero)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 </a:t>
            </a:r>
            <a:r>
              <a:rPr lang="en-US" sz="2000" b="0" i="0" u="sng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cantidad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números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leídos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 </a:t>
            </a:r>
            <a:endParaRPr sz="1400" b="0" i="0" u="none" strike="noStrike" cap="none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1388775" y="3284625"/>
            <a:ext cx="7042500" cy="30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numeros;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numero, cant: integer;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cant:= 0;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read(numero);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while (numero &lt;&gt; 0) do </a:t>
            </a:r>
            <a:r>
              <a:rPr lang="en-US" sz="1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 b="0" i="0" u="none" strike="noStrike" cap="non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cant:= cant +1;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read(numero);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writeln(‘La cantidad de números leídos es: ’,cant);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BAC2"/>
              </a:buClr>
              <a:buSzPts val="3400"/>
              <a:buFont typeface="Calibri"/>
              <a:buNone/>
            </a:pPr>
            <a:r>
              <a:rPr lang="en-US" sz="3400" i="0" u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Economica"/>
              </a:rPr>
              <a:t>EJEMPLOS DE USO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Economica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526101" y="1543050"/>
            <a:ext cx="5410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/>
        </p:nvSpPr>
        <p:spPr>
          <a:xfrm>
            <a:off x="8431212" y="88900"/>
            <a:ext cx="5334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862200" y="1907725"/>
            <a:ext cx="756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400"/>
              <a:buFont typeface="Calibri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Realizar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un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lea de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teclado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números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enteros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hasta que se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ingrese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0 (cero)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cantidad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números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400" b="1" i="0" u="none" strike="noStrike" cap="none" dirty="0" err="1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menores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100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 </a:t>
            </a:r>
            <a:endParaRPr sz="2400" b="0" i="0" u="none" strike="noStrike" cap="none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735012" y="67122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EJERCICIO</a:t>
            </a:r>
            <a:endParaRPr sz="3600" b="0" i="0" u="none" strike="noStrike" cap="none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1272200" y="3352800"/>
            <a:ext cx="6975000" cy="307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Program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ejercicioExp1;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1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, cant: integer;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cant := 0;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read(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400" b="0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n-US" sz="1400" b="0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&lt;&gt; 0) </a:t>
            </a:r>
            <a:r>
              <a:rPr lang="en-US" sz="1400" b="1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1400" b="0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1" i="0" u="none" strike="noStrike" cap="none" dirty="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>
              <a:buSzPts val="1400"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 b="0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0" i="0" u="none" strike="noStrike" cap="none" dirty="0" err="1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n-US" sz="1400" b="0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0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US" sz="1400" b="0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b="1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400" b="1" i="0" u="none" strike="noStrike" cap="none" dirty="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  cant:= cant + 1;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read(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numero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b="1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400" b="0" i="0" u="none" strike="noStrike" cap="none" dirty="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write('La 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cantidad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de 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números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0" i="0" u="none" strike="noStrike" cap="none" dirty="0" err="1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menores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que 100 es', cant);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400" b="0" i="0" u="none" strike="noStrike" cap="none" dirty="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0" i="0" u="none" strike="noStrike" cap="none" dirty="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>
          <a:extLst>
            <a:ext uri="{FF2B5EF4-FFF2-40B4-BE49-F238E27FC236}">
              <a16:creationId xmlns:a16="http://schemas.microsoft.com/office/drawing/2014/main" id="{A982324D-4F29-25AC-197B-DB6F131F9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5">
            <a:extLst>
              <a:ext uri="{FF2B5EF4-FFF2-40B4-BE49-F238E27FC236}">
                <a16:creationId xmlns:a16="http://schemas.microsoft.com/office/drawing/2014/main" id="{F1426C16-5D63-4A3F-9463-7DE8FBBF63BE}"/>
              </a:ext>
            </a:extLst>
          </p:cNvPr>
          <p:cNvSpPr txBox="1"/>
          <p:nvPr/>
        </p:nvSpPr>
        <p:spPr>
          <a:xfrm>
            <a:off x="675422" y="1491992"/>
            <a:ext cx="7793155" cy="715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/>
            <a:r>
              <a:rPr lang="es-ES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mbria"/>
              </a:rPr>
              <a:t>La </a:t>
            </a:r>
            <a:r>
              <a:rPr lang="es-ES" sz="2000" b="1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mbria"/>
              </a:rPr>
              <a:t>Repetición</a:t>
            </a:r>
            <a:r>
              <a:rPr lang="es-ES" sz="2000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mbria"/>
              </a:rPr>
              <a:t> </a:t>
            </a:r>
            <a:r>
              <a:rPr lang="es-ES" sz="2000" i="1" dirty="0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permite repetir un número fijo de veces un grupo de instrucciones</a:t>
            </a:r>
            <a:endParaRPr sz="90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mbria"/>
            </a:endParaRPr>
          </a:p>
        </p:txBody>
      </p:sp>
      <p:sp>
        <p:nvSpPr>
          <p:cNvPr id="434" name="Google Shape;434;p45">
            <a:extLst>
              <a:ext uri="{FF2B5EF4-FFF2-40B4-BE49-F238E27FC236}">
                <a16:creationId xmlns:a16="http://schemas.microsoft.com/office/drawing/2014/main" id="{0C6F36F0-283E-D82E-CE1F-D83D9C0CFC87}"/>
              </a:ext>
            </a:extLst>
          </p:cNvPr>
          <p:cNvSpPr txBox="1"/>
          <p:nvPr/>
        </p:nvSpPr>
        <p:spPr>
          <a:xfrm>
            <a:off x="537066" y="2921387"/>
            <a:ext cx="8326871" cy="208835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175500" tIns="116100" rIns="68569" bIns="34275" anchor="t" anchorCtr="0">
            <a:noAutofit/>
          </a:bodyPr>
          <a:lstStyle/>
          <a:p>
            <a:r>
              <a:rPr lang="es-ES" sz="1875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Sintaxis:</a:t>
            </a:r>
            <a:endParaRPr sz="1125" dirty="0">
              <a:latin typeface="Roboto"/>
              <a:ea typeface="Roboto"/>
              <a:cs typeface="Roboto"/>
              <a:sym typeface="Roboto"/>
            </a:endParaRPr>
          </a:p>
          <a:p>
            <a:pPr>
              <a:spcBef>
                <a:spcPts val="450"/>
              </a:spcBef>
            </a:pPr>
            <a:r>
              <a:rPr lang="es-E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s-E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s-E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i:= </a:t>
            </a:r>
            <a:r>
              <a:rPr lang="es-E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valor_inicial</a:t>
            </a:r>
            <a:r>
              <a:rPr lang="es-E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s-E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18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valor_final</a:t>
            </a:r>
            <a:r>
              <a:rPr lang="es-E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do</a:t>
            </a:r>
            <a:endParaRPr lang="es-ES" sz="1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spcBef>
                <a:spcPts val="450"/>
              </a:spcBef>
            </a:pPr>
            <a:r>
              <a:rPr lang="es-ES" sz="18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s-ES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Conjunto de instrucciones a repetir</a:t>
            </a:r>
            <a:endParaRPr lang="es-ES" sz="18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85;p3">
            <a:extLst>
              <a:ext uri="{FF2B5EF4-FFF2-40B4-BE49-F238E27FC236}">
                <a16:creationId xmlns:a16="http://schemas.microsoft.com/office/drawing/2014/main" id="{C9594279-5DEA-F53D-819D-CFC02946E456}"/>
              </a:ext>
            </a:extLst>
          </p:cNvPr>
          <p:cNvSpPr txBox="1">
            <a:spLocks/>
          </p:cNvSpPr>
          <p:nvPr/>
        </p:nvSpPr>
        <p:spPr>
          <a:xfrm>
            <a:off x="27021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s-E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Estructura de control:  Repetición</a:t>
            </a:r>
          </a:p>
        </p:txBody>
      </p:sp>
    </p:spTree>
    <p:extLst>
      <p:ext uri="{BB962C8B-B14F-4D97-AF65-F5344CB8AC3E}">
        <p14:creationId xmlns:p14="http://schemas.microsoft.com/office/powerpoint/2010/main" val="2160765051"/>
      </p:ext>
    </p:extLst>
  </p:cSld>
  <p:clrMapOvr>
    <a:masterClrMapping/>
  </p:clrMapOvr>
  <p:transition spd="slow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>
          <a:extLst>
            <a:ext uri="{FF2B5EF4-FFF2-40B4-BE49-F238E27FC236}">
              <a16:creationId xmlns:a16="http://schemas.microsoft.com/office/drawing/2014/main" id="{48ED3B38-401B-A83B-AA3D-36035B56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66">
            <a:extLst>
              <a:ext uri="{FF2B5EF4-FFF2-40B4-BE49-F238E27FC236}">
                <a16:creationId xmlns:a16="http://schemas.microsoft.com/office/drawing/2014/main" id="{3D67F248-0544-3E51-D352-2FE1030FCD1B}"/>
              </a:ext>
            </a:extLst>
          </p:cNvPr>
          <p:cNvSpPr/>
          <p:nvPr/>
        </p:nvSpPr>
        <p:spPr>
          <a:xfrm rot="5400000">
            <a:off x="4554078" y="3840956"/>
            <a:ext cx="431006" cy="363140"/>
          </a:xfrm>
          <a:prstGeom prst="chevron">
            <a:avLst>
              <a:gd name="adj" fmla="val 50000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6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3" name="Google Shape;873;p66">
            <a:extLst>
              <a:ext uri="{FF2B5EF4-FFF2-40B4-BE49-F238E27FC236}">
                <a16:creationId xmlns:a16="http://schemas.microsoft.com/office/drawing/2014/main" id="{E1CC8A1D-0D21-28FF-7505-4ADFF7887EDB}"/>
              </a:ext>
            </a:extLst>
          </p:cNvPr>
          <p:cNvSpPr txBox="1"/>
          <p:nvPr/>
        </p:nvSpPr>
        <p:spPr>
          <a:xfrm>
            <a:off x="3773940" y="3159918"/>
            <a:ext cx="1944291" cy="26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65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más</a:t>
            </a:r>
            <a:r>
              <a:rPr lang="en-US" sz="16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 de </a:t>
            </a:r>
            <a:endParaRPr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>
              <a:lnSpc>
                <a:spcPct val="90000"/>
              </a:lnSpc>
              <a:spcBef>
                <a:spcPts val="525"/>
              </a:spcBef>
            </a:pPr>
            <a:r>
              <a:rPr lang="en-US" sz="165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una</a:t>
            </a:r>
            <a:r>
              <a:rPr lang="en-US" sz="165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 </a:t>
            </a:r>
            <a:r>
              <a:rPr lang="en-US" sz="165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nsolas"/>
              </a:rPr>
              <a:t>acción</a:t>
            </a:r>
            <a:endParaRPr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endParaRPr sz="165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85;p3">
            <a:extLst>
              <a:ext uri="{FF2B5EF4-FFF2-40B4-BE49-F238E27FC236}">
                <a16:creationId xmlns:a16="http://schemas.microsoft.com/office/drawing/2014/main" id="{B3CC9A52-6249-A027-A238-1D682D939FA3}"/>
              </a:ext>
            </a:extLst>
          </p:cNvPr>
          <p:cNvSpPr txBox="1">
            <a:spLocks/>
          </p:cNvSpPr>
          <p:nvPr/>
        </p:nvSpPr>
        <p:spPr>
          <a:xfrm>
            <a:off x="270210" y="0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s-E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Estructura de control:  Repetición</a:t>
            </a:r>
          </a:p>
        </p:txBody>
      </p:sp>
      <p:sp>
        <p:nvSpPr>
          <p:cNvPr id="6" name="Google Shape;188;p5">
            <a:extLst>
              <a:ext uri="{FF2B5EF4-FFF2-40B4-BE49-F238E27FC236}">
                <a16:creationId xmlns:a16="http://schemas.microsoft.com/office/drawing/2014/main" id="{6ECA4710-5168-F053-3928-19180A45AB1F}"/>
              </a:ext>
            </a:extLst>
          </p:cNvPr>
          <p:cNvSpPr txBox="1"/>
          <p:nvPr/>
        </p:nvSpPr>
        <p:spPr>
          <a:xfrm>
            <a:off x="1091278" y="1653816"/>
            <a:ext cx="7356606" cy="1177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39316" indent="-239316" algn="just"/>
            <a:r>
              <a:rPr lang="pt-BR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lang="pt-BR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:=  </a:t>
            </a:r>
            <a:r>
              <a:rPr lang="pt-BR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valor_inicial</a:t>
            </a:r>
            <a:r>
              <a:rPr lang="pt-BR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pt-BR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valor_final</a:t>
            </a:r>
            <a:r>
              <a:rPr lang="pt-BR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pt-BR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lang="pt-BR" sz="2200" dirty="0"/>
          </a:p>
          <a:p>
            <a:pPr marL="239316" indent="-239316" algn="just">
              <a:spcBef>
                <a:spcPts val="525"/>
              </a:spcBef>
            </a:pPr>
            <a:r>
              <a:rPr lang="pt-BR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pt-BR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accion</a:t>
            </a:r>
            <a:r>
              <a:rPr lang="pt-BR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1;</a:t>
            </a:r>
            <a:endParaRPr lang="pt-BR" sz="2200" dirty="0"/>
          </a:p>
          <a:p>
            <a:pPr algn="just">
              <a:lnSpc>
                <a:spcPct val="90000"/>
              </a:lnSpc>
              <a:spcBef>
                <a:spcPts val="525"/>
              </a:spcBef>
            </a:pPr>
            <a:endParaRPr sz="195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39316" indent="-165021">
              <a:lnSpc>
                <a:spcPct val="90000"/>
              </a:lnSpc>
              <a:spcBef>
                <a:spcPts val="525"/>
              </a:spcBef>
              <a:buClr>
                <a:schemeClr val="accent2"/>
              </a:buClr>
              <a:buSzPts val="1560"/>
            </a:pPr>
            <a:endParaRPr sz="195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315;p11">
            <a:extLst>
              <a:ext uri="{FF2B5EF4-FFF2-40B4-BE49-F238E27FC236}">
                <a16:creationId xmlns:a16="http://schemas.microsoft.com/office/drawing/2014/main" id="{10F04EDB-624F-76CE-7E42-DBFCA80C1A94}"/>
              </a:ext>
            </a:extLst>
          </p:cNvPr>
          <p:cNvSpPr txBox="1"/>
          <p:nvPr/>
        </p:nvSpPr>
        <p:spPr>
          <a:xfrm>
            <a:off x="1091279" y="4616052"/>
            <a:ext cx="7356606" cy="2027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239316" indent="-239316" algn="just"/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:=  </a:t>
            </a:r>
            <a:r>
              <a:rPr lang="en-US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valor_inicial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to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valor_final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200" dirty="0"/>
          </a:p>
          <a:p>
            <a:pPr marL="239316" indent="-239316" algn="just">
              <a:spcBef>
                <a:spcPts val="525"/>
              </a:spcBef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begin</a:t>
            </a:r>
            <a:endParaRPr sz="2200" dirty="0"/>
          </a:p>
          <a:p>
            <a:pPr marL="239316" indent="-239316" algn="just">
              <a:spcBef>
                <a:spcPts val="525"/>
              </a:spcBef>
            </a:pP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 </a:t>
            </a:r>
            <a:r>
              <a:rPr lang="en-US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accion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1;</a:t>
            </a:r>
            <a:endParaRPr sz="2200" dirty="0"/>
          </a:p>
          <a:p>
            <a:pPr marL="239316" indent="-239316" algn="just">
              <a:spcBef>
                <a:spcPts val="525"/>
              </a:spcBef>
            </a:pP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2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accion</a:t>
            </a:r>
            <a:r>
              <a:rPr lang="en-US" sz="22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2;</a:t>
            </a:r>
            <a:endParaRPr sz="2200" dirty="0"/>
          </a:p>
          <a:p>
            <a:pPr marL="239316" indent="-239316" algn="just">
              <a:spcBef>
                <a:spcPts val="525"/>
              </a:spcBef>
            </a:pPr>
            <a:r>
              <a:rPr lang="en-US" sz="22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end;</a:t>
            </a:r>
            <a:endParaRPr sz="2200" i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52198079"/>
      </p:ext>
    </p:extLst>
  </p:cSld>
  <p:clrMapOvr>
    <a:masterClrMapping/>
  </p:clrMapOvr>
  <p:transition spd="slow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"/>
          <p:cNvSpPr txBox="1"/>
          <p:nvPr/>
        </p:nvSpPr>
        <p:spPr>
          <a:xfrm>
            <a:off x="539750" y="2339975"/>
            <a:ext cx="7634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 un programa que </a:t>
            </a:r>
            <a:r>
              <a:rPr lang="en-US" sz="2000" b="0" i="0" u="sng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lang="en-US" sz="20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teclado 10 números enteros e </a:t>
            </a:r>
            <a:r>
              <a:rPr lang="en-US" sz="2000" b="0" i="0" u="sng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informe</a:t>
            </a:r>
            <a:r>
              <a:rPr lang="en-US" sz="20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el resultado de la suma.</a:t>
            </a:r>
            <a:endParaRPr sz="14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2275450" y="3414700"/>
            <a:ext cx="5246700" cy="2802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suma;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i, numero, res: integer;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res := 0;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for i:= 1 to 10 do begin</a:t>
            </a:r>
            <a:endParaRPr sz="1400" b="0" i="0" u="none" strike="noStrike" cap="non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readln(numero);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res:= res + numero;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6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writeln(‘La suma es:’, res);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Economica"/>
              </a:rPr>
              <a:t>EJEMPLOS DE USO</a:t>
            </a:r>
            <a:endParaRPr sz="28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Economica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539750" y="2339975"/>
            <a:ext cx="55943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¿Qué imprime el siguiente código?</a:t>
            </a:r>
            <a:endParaRPr sz="14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2765262" y="3297400"/>
            <a:ext cx="2529000" cy="1816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queImprime;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i: integer;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i:= 1 to 5 do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0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writeln(i);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lang="en-US" sz="1600" b="1" i="0" u="none" strike="noStrike" cap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end.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"/>
          <p:cNvSpPr txBox="1"/>
          <p:nvPr/>
        </p:nvSpPr>
        <p:spPr>
          <a:xfrm rot="-179901">
            <a:off x="5647620" y="2620209"/>
            <a:ext cx="3441211" cy="11677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 índice de un for no debe modificarse. ¿Qué pasa si ejecutamos el siguiente código? </a:t>
            </a:r>
            <a:endParaRPr sz="20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457212" y="3333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400" b="0" i="0" u="none" strike="noStrike" cap="none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Economica"/>
              </a:rPr>
              <a:t>PARA RESOLVER</a:t>
            </a:r>
            <a:endParaRPr sz="28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Economica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526097" y="1543050"/>
            <a:ext cx="37722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Estructura de control: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endParaRPr sz="24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4"/>
          <p:cNvSpPr txBox="1"/>
          <p:nvPr/>
        </p:nvSpPr>
        <p:spPr>
          <a:xfrm>
            <a:off x="5889199" y="4252481"/>
            <a:ext cx="2985300" cy="2246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program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infinito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i: integer;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i:= 1 to 5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writeln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i:= 1;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1400" b="0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readln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urier New"/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1400" b="0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/>
          <p:nvPr/>
        </p:nvSpPr>
        <p:spPr>
          <a:xfrm>
            <a:off x="7167675" y="3877100"/>
            <a:ext cx="248700" cy="336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616</Words>
  <Application>Microsoft Office PowerPoint</Application>
  <PresentationFormat>Presentación en pantalla (4:3)</PresentationFormat>
  <Paragraphs>116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22" baseType="lpstr">
      <vt:lpstr>Cambria</vt:lpstr>
      <vt:lpstr>Tahoma</vt:lpstr>
      <vt:lpstr>Roboto Condensed</vt:lpstr>
      <vt:lpstr>Calibri</vt:lpstr>
      <vt:lpstr>Consolas</vt:lpstr>
      <vt:lpstr>Times New Roman</vt:lpstr>
      <vt:lpstr>Roboto Light</vt:lpstr>
      <vt:lpstr>Economica</vt:lpstr>
      <vt:lpstr>Courier New</vt:lpstr>
      <vt:lpstr>Arial</vt:lpstr>
      <vt:lpstr>Roboto</vt:lpstr>
      <vt:lpstr>Simple Light</vt:lpstr>
      <vt:lpstr>Introducción a la programación Explicación Práctica 1 - Parte 4</vt:lpstr>
      <vt:lpstr>Presentación de PowerPoint</vt:lpstr>
      <vt:lpstr>Presentación de PowerPoint</vt:lpstr>
      <vt:lpstr>EJEMPLOS DE USO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Usuario</dc:creator>
  <cp:lastModifiedBy>Natalí Salazar Mesia</cp:lastModifiedBy>
  <cp:revision>8</cp:revision>
  <dcterms:modified xsi:type="dcterms:W3CDTF">2025-03-05T16:56:09Z</dcterms:modified>
</cp:coreProperties>
</file>