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12193575"/>
  <p:notesSz cx="6858000" cy="9144000"/>
  <p:embeddedFontLs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2" roundtripDataSignature="AMtx7mgCoW27uYz7joy/5APGSH8JXksN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4B4D80-80F3-42DE-B6AD-A982ABCB2631}">
  <a:tblStyle styleId="{EA4B4D80-80F3-42DE-B6AD-A982ABCB263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CenturyGothic-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CenturyGothic-bold.fntdata"/><Relationship Id="rId16" Type="http://schemas.openxmlformats.org/officeDocument/2006/relationships/slide" Target="slides/slide9.xml"/><Relationship Id="rId38" Type="http://schemas.openxmlformats.org/officeDocument/2006/relationships/font" Target="fonts/CenturyGothic-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n"/>
          <p:cNvSpPr/>
          <p:nvPr>
            <p:ph idx="2" type="sldImg"/>
          </p:nvPr>
        </p:nvSpPr>
        <p:spPr>
          <a:xfrm>
            <a:off x="1106488" y="812800"/>
            <a:ext cx="5332412" cy="3995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 name="Google Shape;11;n"/>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2" name="Google Shape;12;n"/>
          <p:cNvSpPr txBox="1"/>
          <p:nvPr>
            <p:ph idx="3" type="hdr"/>
          </p:nvPr>
        </p:nvSpPr>
        <p:spPr>
          <a:xfrm>
            <a:off x="0" y="0"/>
            <a:ext cx="3268663" cy="522288"/>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 name="Google Shape;13;n"/>
          <p:cNvSpPr txBox="1"/>
          <p:nvPr>
            <p:ph idx="10" type="dt"/>
          </p:nvPr>
        </p:nvSpPr>
        <p:spPr>
          <a:xfrm>
            <a:off x="4278313" y="0"/>
            <a:ext cx="3268662" cy="522288"/>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 name="Google Shape;14;n"/>
          <p:cNvSpPr txBox="1"/>
          <p:nvPr>
            <p:ph idx="11" type="ftr"/>
          </p:nvPr>
        </p:nvSpPr>
        <p:spPr>
          <a:xfrm>
            <a:off x="0" y="10156825"/>
            <a:ext cx="3268663" cy="522288"/>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 name="Google Shape;15;n"/>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29" name="Google Shape;229;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30" name="Google Shape;2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33" name="Google Shape;233;p1: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33" name="Google Shape;3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4" name="Google Shape;334;p3:notes"/>
          <p:cNvSpPr txBox="1"/>
          <p:nvPr>
            <p:ph idx="1" type="body"/>
          </p:nvPr>
        </p:nvSpPr>
        <p:spPr>
          <a:xfrm>
            <a:off x="685800" y="4400550"/>
            <a:ext cx="5486400" cy="360045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35" name="Google Shape;335;p3: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42" name="Google Shape;3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3" name="Google Shape;343;p4:notes"/>
          <p:cNvSpPr txBox="1"/>
          <p:nvPr>
            <p:ph idx="1" type="body"/>
          </p:nvPr>
        </p:nvSpPr>
        <p:spPr>
          <a:xfrm>
            <a:off x="685800" y="4400550"/>
            <a:ext cx="5486400" cy="360045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s-AR"/>
              <a:t>Este método requiere para su implementación de una estructura auxiliar, que es una tabla en memoria principal que contiene las direcciones de los nodos del archivo. Dijimos que la función de hash no retorna una dirección física, sino que retorna una secuencia de bits, la cual se utiliza para determinar que entrada de la tabla en memoria contiene la dirección física del archivo donde se va almacenar el registro con la clave dada.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AR"/>
              <a:t>Este método comienza con un solo nodo en disco para el archivo y una tabla que contiene una entrada que apunta a la dirección del único nodo del archivo.</a:t>
            </a:r>
            <a:endParaRPr/>
          </a:p>
        </p:txBody>
      </p:sp>
      <p:sp>
        <p:nvSpPr>
          <p:cNvPr id="344" name="Google Shape;344;p4: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53" name="Google Shape;3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4" name="Google Shape;354;p5:notes"/>
          <p:cNvSpPr txBox="1"/>
          <p:nvPr>
            <p:ph idx="1" type="body"/>
          </p:nvPr>
        </p:nvSpPr>
        <p:spPr>
          <a:xfrm>
            <a:off x="685800" y="4400550"/>
            <a:ext cx="5486400" cy="360045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55" name="Google Shape;355;p5: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65" name="Google Shape;3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6" name="Google Shape;366;p6:notes"/>
          <p:cNvSpPr txBox="1"/>
          <p:nvPr>
            <p:ph idx="1" type="body"/>
          </p:nvPr>
        </p:nvSpPr>
        <p:spPr>
          <a:xfrm>
            <a:off x="685800" y="4400550"/>
            <a:ext cx="5486400" cy="360045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67" name="Google Shape;367;p6: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76" name="Google Shape;3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7" name="Google Shape;377;p7:notes"/>
          <p:cNvSpPr txBox="1"/>
          <p:nvPr>
            <p:ph idx="1" type="body"/>
          </p:nvPr>
        </p:nvSpPr>
        <p:spPr>
          <a:xfrm>
            <a:off x="685800" y="4400550"/>
            <a:ext cx="5486400" cy="360045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78" name="Google Shape;378;p7: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8: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87" name="Google Shape;387;p8: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9: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97" name="Google Shape;397;p9: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0: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03" name="Google Shape;403;p10: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1: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13" name="Google Shape;413;p11: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2: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21" name="Google Shape;421;p12: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3136356e8_0_0:notes"/>
          <p:cNvSpPr txBox="1"/>
          <p:nvPr/>
        </p:nvSpPr>
        <p:spPr>
          <a:xfrm>
            <a:off x="4278240" y="10156680"/>
            <a:ext cx="3254100" cy="50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40" name="Google Shape;240;g203136356e8_0_0:notes"/>
          <p:cNvSpPr/>
          <p:nvPr/>
        </p:nvSpPr>
        <p:spPr>
          <a:xfrm>
            <a:off x="4278240" y="10156680"/>
            <a:ext cx="3268500" cy="52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1" name="Google Shape;241;g203136356e8_0_0:notes"/>
          <p:cNvSpPr/>
          <p:nvPr/>
        </p:nvSpPr>
        <p:spPr>
          <a:xfrm>
            <a:off x="685800" y="4400640"/>
            <a:ext cx="5486100" cy="36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03136356e8_0_0:notes"/>
          <p:cNvSpPr/>
          <p:nvPr/>
        </p:nvSpPr>
        <p:spPr>
          <a:xfrm>
            <a:off x="3884760"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243" name="Google Shape;243;g203136356e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203136356e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3: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29" name="Google Shape;429;p13: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4: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39" name="Google Shape;439;p14: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5: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48" name="Google Shape;448;p15: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6: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55" name="Google Shape;455;p16: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7: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66" name="Google Shape;466;p17: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8: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18: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75" name="Google Shape;475;p18: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9: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19: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84" name="Google Shape;484;p19: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0: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92" name="Google Shape;492;p20: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1: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503" name="Google Shape;503;p21: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2: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509" name="Google Shape;509;p22: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3136356e8_0_119:notes"/>
          <p:cNvSpPr txBox="1"/>
          <p:nvPr/>
        </p:nvSpPr>
        <p:spPr>
          <a:xfrm>
            <a:off x="4278240" y="10156680"/>
            <a:ext cx="3254100" cy="50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52" name="Google Shape;252;g203136356e8_0_119:notes"/>
          <p:cNvSpPr/>
          <p:nvPr/>
        </p:nvSpPr>
        <p:spPr>
          <a:xfrm>
            <a:off x="4278240" y="10156680"/>
            <a:ext cx="3268500" cy="52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3" name="Google Shape;253;g203136356e8_0_119:notes"/>
          <p:cNvSpPr/>
          <p:nvPr/>
        </p:nvSpPr>
        <p:spPr>
          <a:xfrm>
            <a:off x="685800" y="4400640"/>
            <a:ext cx="5486100" cy="36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03136356e8_0_119:notes"/>
          <p:cNvSpPr/>
          <p:nvPr/>
        </p:nvSpPr>
        <p:spPr>
          <a:xfrm>
            <a:off x="3884760"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255" name="Google Shape;255;g203136356e8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03136356e8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3:notes"/>
          <p:cNvSpPr txBox="1"/>
          <p:nvPr>
            <p:ph idx="1" type="body"/>
          </p:nvPr>
        </p:nvSpPr>
        <p:spPr>
          <a:xfrm>
            <a:off x="755650" y="5078413"/>
            <a:ext cx="6035675" cy="47990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518" name="Google Shape;518;p23:notes"/>
          <p:cNvSpPr/>
          <p:nvPr>
            <p:ph idx="2" type="sldImg"/>
          </p:nvPr>
        </p:nvSpPr>
        <p:spPr>
          <a:xfrm>
            <a:off x="220663" y="812800"/>
            <a:ext cx="7104062" cy="39957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3136356e8_0_210:notes"/>
          <p:cNvSpPr txBox="1"/>
          <p:nvPr/>
        </p:nvSpPr>
        <p:spPr>
          <a:xfrm>
            <a:off x="4278240" y="10156680"/>
            <a:ext cx="3254100" cy="50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64" name="Google Shape;264;g203136356e8_0_210:notes"/>
          <p:cNvSpPr/>
          <p:nvPr/>
        </p:nvSpPr>
        <p:spPr>
          <a:xfrm>
            <a:off x="4278240" y="10156680"/>
            <a:ext cx="3268500" cy="52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5" name="Google Shape;265;g203136356e8_0_210:notes"/>
          <p:cNvSpPr/>
          <p:nvPr/>
        </p:nvSpPr>
        <p:spPr>
          <a:xfrm>
            <a:off x="685800" y="4400640"/>
            <a:ext cx="5486100" cy="36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03136356e8_0_210:notes"/>
          <p:cNvSpPr/>
          <p:nvPr/>
        </p:nvSpPr>
        <p:spPr>
          <a:xfrm>
            <a:off x="3884760"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267" name="Google Shape;267;g203136356e8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203136356e8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3136356e8_0_302:notes"/>
          <p:cNvSpPr txBox="1"/>
          <p:nvPr/>
        </p:nvSpPr>
        <p:spPr>
          <a:xfrm>
            <a:off x="4278240" y="10156680"/>
            <a:ext cx="3254100" cy="50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77" name="Google Shape;277;g203136356e8_0_302:notes"/>
          <p:cNvSpPr/>
          <p:nvPr/>
        </p:nvSpPr>
        <p:spPr>
          <a:xfrm>
            <a:off x="4278240" y="10156680"/>
            <a:ext cx="3268500" cy="52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8" name="Google Shape;278;g203136356e8_0_302:notes"/>
          <p:cNvSpPr/>
          <p:nvPr/>
        </p:nvSpPr>
        <p:spPr>
          <a:xfrm>
            <a:off x="685800" y="4400640"/>
            <a:ext cx="5486100" cy="36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03136356e8_0_302:notes"/>
          <p:cNvSpPr/>
          <p:nvPr/>
        </p:nvSpPr>
        <p:spPr>
          <a:xfrm>
            <a:off x="3884760"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280" name="Google Shape;280;g203136356e8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203136356e8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3136356e8_0_314:notes"/>
          <p:cNvSpPr txBox="1"/>
          <p:nvPr/>
        </p:nvSpPr>
        <p:spPr>
          <a:xfrm>
            <a:off x="4278240" y="10156680"/>
            <a:ext cx="3254100" cy="50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90" name="Google Shape;290;g203136356e8_0_314:notes"/>
          <p:cNvSpPr/>
          <p:nvPr/>
        </p:nvSpPr>
        <p:spPr>
          <a:xfrm>
            <a:off x="4278240" y="10156680"/>
            <a:ext cx="3268500" cy="52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1" name="Google Shape;291;g203136356e8_0_314:notes"/>
          <p:cNvSpPr/>
          <p:nvPr/>
        </p:nvSpPr>
        <p:spPr>
          <a:xfrm>
            <a:off x="685800" y="4400640"/>
            <a:ext cx="5486100" cy="36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203136356e8_0_314:notes"/>
          <p:cNvSpPr/>
          <p:nvPr/>
        </p:nvSpPr>
        <p:spPr>
          <a:xfrm>
            <a:off x="3884760"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293" name="Google Shape;293;g203136356e8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203136356e8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03136356e8_0_407:notes"/>
          <p:cNvSpPr txBox="1"/>
          <p:nvPr/>
        </p:nvSpPr>
        <p:spPr>
          <a:xfrm>
            <a:off x="4278240" y="10156680"/>
            <a:ext cx="3254100" cy="50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03" name="Google Shape;303;g203136356e8_0_407:notes"/>
          <p:cNvSpPr/>
          <p:nvPr/>
        </p:nvSpPr>
        <p:spPr>
          <a:xfrm>
            <a:off x="4278240" y="10156680"/>
            <a:ext cx="3268500" cy="52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4" name="Google Shape;304;g203136356e8_0_407:notes"/>
          <p:cNvSpPr/>
          <p:nvPr/>
        </p:nvSpPr>
        <p:spPr>
          <a:xfrm>
            <a:off x="685800" y="4400640"/>
            <a:ext cx="5486100" cy="36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03136356e8_0_407:notes"/>
          <p:cNvSpPr/>
          <p:nvPr/>
        </p:nvSpPr>
        <p:spPr>
          <a:xfrm>
            <a:off x="3884760"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306" name="Google Shape;306;g203136356e8_0_4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203136356e8_0_4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03136356e8_0_500:notes"/>
          <p:cNvSpPr/>
          <p:nvPr>
            <p:ph idx="2" type="sldImg"/>
          </p:nvPr>
        </p:nvSpPr>
        <p:spPr>
          <a:xfrm>
            <a:off x="1106488" y="812800"/>
            <a:ext cx="5332500" cy="39957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03136356e8_0_500:notes"/>
          <p:cNvSpPr txBox="1"/>
          <p:nvPr>
            <p:ph idx="1" type="body"/>
          </p:nvPr>
        </p:nvSpPr>
        <p:spPr>
          <a:xfrm>
            <a:off x="755650" y="5078413"/>
            <a:ext cx="6035700" cy="4799100"/>
          </a:xfrm>
          <a:prstGeom prst="rect">
            <a:avLst/>
          </a:prstGeom>
        </p:spPr>
        <p:txBody>
          <a:bodyPr anchorCtr="0" anchor="t" bIns="0" lIns="0" spcFirstLastPara="1" rIns="0" wrap="square" tIns="0">
            <a:noAutofit/>
          </a:bodyPr>
          <a:lstStyle/>
          <a:p>
            <a:pPr indent="0" lvl="0" marL="0" rtl="0" algn="l">
              <a:spcBef>
                <a:spcPts val="360"/>
              </a:spcBef>
              <a:spcAft>
                <a:spcPts val="0"/>
              </a:spcAft>
              <a:buClr>
                <a:schemeClr val="dk1"/>
              </a:buClr>
              <a:buSzPts val="1400"/>
              <a:buFont typeface="Arial"/>
              <a:buNone/>
            </a:pPr>
            <a:r>
              <a:rPr lang="es-AR">
                <a:solidFill>
                  <a:schemeClr val="dk1"/>
                </a:solidFill>
              </a:rPr>
              <a:t>El hashing extensible es una alternativa para la implementación de hashing con un espacio de  direccionamiento dinámico. Este método comienza trabajando con un solo nodo para el almacenamiento de registros y va aumentando la cantidad de direcciones disponibles a medida que los nodos del archivo se completan.</a:t>
            </a:r>
            <a:endParaRPr>
              <a:solidFill>
                <a:schemeClr val="dk1"/>
              </a:solidFill>
            </a:endParaRPr>
          </a:p>
          <a:p>
            <a:pPr indent="0" lvl="0" marL="0" rtl="0" algn="l">
              <a:spcBef>
                <a:spcPts val="360"/>
              </a:spcBef>
              <a:spcAft>
                <a:spcPts val="0"/>
              </a:spcAft>
              <a:buClr>
                <a:schemeClr val="dk1"/>
              </a:buClr>
              <a:buSzPts val="1400"/>
              <a:buFont typeface="Arial"/>
              <a:buNone/>
            </a:pPr>
            <a:r>
              <a:t/>
            </a:r>
            <a:endParaRPr>
              <a:solidFill>
                <a:schemeClr val="dk1"/>
              </a:solidFill>
            </a:endParaRPr>
          </a:p>
          <a:p>
            <a:pPr indent="0" lvl="0" marL="0" rtl="0" algn="l">
              <a:spcBef>
                <a:spcPts val="360"/>
              </a:spcBef>
              <a:spcAft>
                <a:spcPts val="0"/>
              </a:spcAft>
              <a:buClr>
                <a:schemeClr val="dk1"/>
              </a:buClr>
              <a:buSzPts val="1400"/>
              <a:buFont typeface="Arial"/>
              <a:buNone/>
            </a:pPr>
            <a:r>
              <a:rPr lang="es-AR">
                <a:solidFill>
                  <a:schemeClr val="dk1"/>
                </a:solidFill>
              </a:rPr>
              <a:t>El problema del hashing extensible es que las direcciones del archivo no se conocen a priori, y por lo tanto, la función de hash no puede retornar una dirección fija; por lo tanto se debe cambiar la forma de trabajo de la función de hashing. Así, vamos a ver que en el método extensible, la función de hash retorna una cadena o string de bits, donde la cantidad de bits determinar la cantidad máxima de dirección a las que se podría acceder con este método.</a:t>
            </a:r>
            <a:endParaRPr>
              <a:solidFill>
                <a:schemeClr val="dk1"/>
              </a:solidFill>
            </a:endParaRPr>
          </a:p>
          <a:p>
            <a:pPr indent="0" lvl="0" marL="0" rtl="0" algn="l">
              <a:spcBef>
                <a:spcPts val="360"/>
              </a:spcBef>
              <a:spcAft>
                <a:spcPts val="0"/>
              </a:spcAft>
              <a:buNone/>
            </a:pPr>
            <a:r>
              <a:t/>
            </a:r>
            <a:endParaRPr/>
          </a:p>
        </p:txBody>
      </p:sp>
      <p:sp>
        <p:nvSpPr>
          <p:cNvPr id="318" name="Google Shape;318;g203136356e8_0_500:notes"/>
          <p:cNvSpPr txBox="1"/>
          <p:nvPr>
            <p:ph idx="12" type="sldNum"/>
          </p:nvPr>
        </p:nvSpPr>
        <p:spPr>
          <a:xfrm>
            <a:off x="4278313" y="10156825"/>
            <a:ext cx="3268800" cy="522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notes"/>
          <p:cNvSpPr txBox="1"/>
          <p:nvPr>
            <p:ph idx="12" type="sldNum"/>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23" name="Google Shape;3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4" name="Google Shape;324;p2:notes"/>
          <p:cNvSpPr txBox="1"/>
          <p:nvPr>
            <p:ph idx="1" type="body"/>
          </p:nvPr>
        </p:nvSpPr>
        <p:spPr>
          <a:xfrm>
            <a:off x="685800" y="4400550"/>
            <a:ext cx="5486400" cy="360045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s-AR"/>
              <a:t>Analicemos cómo funciona el método de hashing extensible mediante un ejemplo. Supongamos que tenemos una función de hash de 32 bits. Con una función de hash de 32 bits, es posible direccionar 2^32 nodos diferentes en un archivo. En el ejemplo a ver, cada nodo del archivo (identificado por una dirección) tiene capacidad para dos registros.</a:t>
            </a:r>
            <a:endParaRPr/>
          </a:p>
        </p:txBody>
      </p:sp>
      <p:sp>
        <p:nvSpPr>
          <p:cNvPr id="325" name="Google Shape;325;p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36"/>
          <p:cNvSpPr txBox="1"/>
          <p:nvPr>
            <p:ph type="title"/>
          </p:nvPr>
        </p:nvSpPr>
        <p:spPr>
          <a:xfrm>
            <a:off x="2589213" y="2514600"/>
            <a:ext cx="8902700" cy="224948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9" name="Google Shape;109;p36"/>
          <p:cNvSpPr txBox="1"/>
          <p:nvPr>
            <p:ph idx="1" type="body"/>
          </p:nvPr>
        </p:nvSpPr>
        <p:spPr>
          <a:xfrm rot="5400000">
            <a:off x="3833019" y="-1618456"/>
            <a:ext cx="4513262" cy="10960100"/>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0" name="Google Shape;110;p36"/>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6"/>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6"/>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37"/>
          <p:cNvSpPr txBox="1"/>
          <p:nvPr>
            <p:ph type="title"/>
          </p:nvPr>
        </p:nvSpPr>
        <p:spPr>
          <a:xfrm rot="5400000">
            <a:off x="7943057" y="2491581"/>
            <a:ext cx="4513262" cy="274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5" name="Google Shape;115;p37"/>
          <p:cNvSpPr txBox="1"/>
          <p:nvPr>
            <p:ph idx="1" type="body"/>
          </p:nvPr>
        </p:nvSpPr>
        <p:spPr>
          <a:xfrm rot="5400000">
            <a:off x="2386807" y="-172243"/>
            <a:ext cx="4513262" cy="806767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6" name="Google Shape;116;p37"/>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7"/>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7"/>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9" name="Shape 119"/>
        <p:cNvGrpSpPr/>
        <p:nvPr/>
      </p:nvGrpSpPr>
      <p:grpSpPr>
        <a:xfrm>
          <a:off x="0" y="0"/>
          <a:ext cx="0" cy="0"/>
          <a:chOff x="0" y="0"/>
          <a:chExt cx="0" cy="0"/>
        </a:xfrm>
      </p:grpSpPr>
      <p:sp>
        <p:nvSpPr>
          <p:cNvPr id="120" name="Google Shape;120;p38"/>
          <p:cNvSpPr txBox="1"/>
          <p:nvPr>
            <p:ph type="title"/>
          </p:nvPr>
        </p:nvSpPr>
        <p:spPr>
          <a:xfrm>
            <a:off x="2589213" y="2514600"/>
            <a:ext cx="8902700" cy="224948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1" name="Google Shape;121;p38"/>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8"/>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8"/>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8" name="Shape 158"/>
        <p:cNvGrpSpPr/>
        <p:nvPr/>
      </p:nvGrpSpPr>
      <p:grpSpPr>
        <a:xfrm>
          <a:off x="0" y="0"/>
          <a:ext cx="0" cy="0"/>
          <a:chOff x="0" y="0"/>
          <a:chExt cx="0" cy="0"/>
        </a:xfrm>
      </p:grpSpPr>
      <p:sp>
        <p:nvSpPr>
          <p:cNvPr id="159" name="Google Shape;159;p27"/>
          <p:cNvSpPr txBox="1"/>
          <p:nvPr>
            <p:ph type="title"/>
          </p:nvPr>
        </p:nvSpPr>
        <p:spPr>
          <a:xfrm>
            <a:off x="2592388" y="623888"/>
            <a:ext cx="8899525" cy="1268412"/>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0" name="Google Shape;160;p27"/>
          <p:cNvSpPr txBox="1"/>
          <p:nvPr>
            <p:ph idx="1" type="body"/>
          </p:nvPr>
        </p:nvSpPr>
        <p:spPr>
          <a:xfrm>
            <a:off x="2589213" y="2133600"/>
            <a:ext cx="8902700" cy="37639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61" name="Google Shape;161;p27"/>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7"/>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7"/>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sp>
        <p:nvSpPr>
          <p:cNvPr id="165" name="Google Shape;165;p39"/>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6" name="Google Shape;166;p39"/>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67" name="Google Shape;167;p39"/>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9"/>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39"/>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0" name="Shape 170"/>
        <p:cNvGrpSpPr/>
        <p:nvPr/>
      </p:nvGrpSpPr>
      <p:grpSpPr>
        <a:xfrm>
          <a:off x="0" y="0"/>
          <a:ext cx="0" cy="0"/>
          <a:chOff x="0" y="0"/>
          <a:chExt cx="0" cy="0"/>
        </a:xfrm>
      </p:grpSpPr>
      <p:sp>
        <p:nvSpPr>
          <p:cNvPr id="171" name="Google Shape;171;p4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2" name="Google Shape;172;p40"/>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73" name="Google Shape;173;p40"/>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40"/>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40"/>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6" name="Shape 176"/>
        <p:cNvGrpSpPr/>
        <p:nvPr/>
      </p:nvGrpSpPr>
      <p:grpSpPr>
        <a:xfrm>
          <a:off x="0" y="0"/>
          <a:ext cx="0" cy="0"/>
          <a:chOff x="0" y="0"/>
          <a:chExt cx="0" cy="0"/>
        </a:xfrm>
      </p:grpSpPr>
      <p:sp>
        <p:nvSpPr>
          <p:cNvPr id="177" name="Google Shape;177;p41"/>
          <p:cNvSpPr txBox="1"/>
          <p:nvPr>
            <p:ph type="title"/>
          </p:nvPr>
        </p:nvSpPr>
        <p:spPr>
          <a:xfrm>
            <a:off x="2592388" y="623888"/>
            <a:ext cx="8899525" cy="1268412"/>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8" name="Google Shape;178;p41"/>
          <p:cNvSpPr txBox="1"/>
          <p:nvPr>
            <p:ph idx="1" type="body"/>
          </p:nvPr>
        </p:nvSpPr>
        <p:spPr>
          <a:xfrm>
            <a:off x="2589213" y="2133600"/>
            <a:ext cx="4375150" cy="37639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79" name="Google Shape;179;p41"/>
          <p:cNvSpPr txBox="1"/>
          <p:nvPr>
            <p:ph idx="2" type="body"/>
          </p:nvPr>
        </p:nvSpPr>
        <p:spPr>
          <a:xfrm>
            <a:off x="7116763" y="2133600"/>
            <a:ext cx="4375150" cy="37639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0" name="Google Shape;180;p41"/>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41"/>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41"/>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3" name="Shape 183"/>
        <p:cNvGrpSpPr/>
        <p:nvPr/>
      </p:nvGrpSpPr>
      <p:grpSpPr>
        <a:xfrm>
          <a:off x="0" y="0"/>
          <a:ext cx="0" cy="0"/>
          <a:chOff x="0" y="0"/>
          <a:chExt cx="0" cy="0"/>
        </a:xfrm>
      </p:grpSpPr>
      <p:sp>
        <p:nvSpPr>
          <p:cNvPr id="184" name="Google Shape;184;p42"/>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5" name="Google Shape;185;p42"/>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6" name="Google Shape;186;p42"/>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87" name="Google Shape;187;p42"/>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8" name="Google Shape;188;p42"/>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89" name="Google Shape;189;p42"/>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42"/>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2"/>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2" name="Shape 192"/>
        <p:cNvGrpSpPr/>
        <p:nvPr/>
      </p:nvGrpSpPr>
      <p:grpSpPr>
        <a:xfrm>
          <a:off x="0" y="0"/>
          <a:ext cx="0" cy="0"/>
          <a:chOff x="0" y="0"/>
          <a:chExt cx="0" cy="0"/>
        </a:xfrm>
      </p:grpSpPr>
      <p:sp>
        <p:nvSpPr>
          <p:cNvPr id="193" name="Google Shape;193;p43"/>
          <p:cNvSpPr txBox="1"/>
          <p:nvPr>
            <p:ph type="title"/>
          </p:nvPr>
        </p:nvSpPr>
        <p:spPr>
          <a:xfrm>
            <a:off x="2592388" y="623888"/>
            <a:ext cx="8899525" cy="1268412"/>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4" name="Google Shape;194;p43"/>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43"/>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43"/>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7" name="Shape 197"/>
        <p:cNvGrpSpPr/>
        <p:nvPr/>
      </p:nvGrpSpPr>
      <p:grpSpPr>
        <a:xfrm>
          <a:off x="0" y="0"/>
          <a:ext cx="0" cy="0"/>
          <a:chOff x="0" y="0"/>
          <a:chExt cx="0" cy="0"/>
        </a:xfrm>
      </p:grpSpPr>
      <p:sp>
        <p:nvSpPr>
          <p:cNvPr id="198" name="Google Shape;198;p44"/>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44"/>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44"/>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28"/>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56" name="Google Shape;56;p28"/>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57" name="Google Shape;57;p28"/>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1" name="Shape 201"/>
        <p:cNvGrpSpPr/>
        <p:nvPr/>
      </p:nvGrpSpPr>
      <p:grpSpPr>
        <a:xfrm>
          <a:off x="0" y="0"/>
          <a:ext cx="0" cy="0"/>
          <a:chOff x="0" y="0"/>
          <a:chExt cx="0" cy="0"/>
        </a:xfrm>
      </p:grpSpPr>
      <p:sp>
        <p:nvSpPr>
          <p:cNvPr id="202" name="Google Shape;202;p45"/>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3" name="Google Shape;203;p45"/>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204" name="Google Shape;204;p45"/>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5" name="Google Shape;205;p45"/>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45"/>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45"/>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8" name="Shape 208"/>
        <p:cNvGrpSpPr/>
        <p:nvPr/>
      </p:nvGrpSpPr>
      <p:grpSpPr>
        <a:xfrm>
          <a:off x="0" y="0"/>
          <a:ext cx="0" cy="0"/>
          <a:chOff x="0" y="0"/>
          <a:chExt cx="0" cy="0"/>
        </a:xfrm>
      </p:grpSpPr>
      <p:sp>
        <p:nvSpPr>
          <p:cNvPr id="209" name="Google Shape;209;p46"/>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0" name="Google Shape;210;p46"/>
          <p:cNvSpPr/>
          <p:nvPr>
            <p:ph idx="2" type="pic"/>
          </p:nvPr>
        </p:nvSpPr>
        <p:spPr>
          <a:xfrm>
            <a:off x="2390775" y="612775"/>
            <a:ext cx="7315200" cy="4114800"/>
          </a:xfrm>
          <a:prstGeom prst="rect">
            <a:avLst/>
          </a:prstGeom>
          <a:noFill/>
          <a:ln>
            <a:noFill/>
          </a:ln>
        </p:spPr>
      </p:sp>
      <p:sp>
        <p:nvSpPr>
          <p:cNvPr id="211" name="Google Shape;211;p46"/>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12" name="Google Shape;212;p46"/>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46"/>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46"/>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5" name="Shape 215"/>
        <p:cNvGrpSpPr/>
        <p:nvPr/>
      </p:nvGrpSpPr>
      <p:grpSpPr>
        <a:xfrm>
          <a:off x="0" y="0"/>
          <a:ext cx="0" cy="0"/>
          <a:chOff x="0" y="0"/>
          <a:chExt cx="0" cy="0"/>
        </a:xfrm>
      </p:grpSpPr>
      <p:sp>
        <p:nvSpPr>
          <p:cNvPr id="216" name="Google Shape;216;p47"/>
          <p:cNvSpPr txBox="1"/>
          <p:nvPr>
            <p:ph type="title"/>
          </p:nvPr>
        </p:nvSpPr>
        <p:spPr>
          <a:xfrm>
            <a:off x="2592388" y="623888"/>
            <a:ext cx="8899525" cy="1268412"/>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7" name="Google Shape;217;p47"/>
          <p:cNvSpPr txBox="1"/>
          <p:nvPr>
            <p:ph idx="1" type="body"/>
          </p:nvPr>
        </p:nvSpPr>
        <p:spPr>
          <a:xfrm rot="5400000">
            <a:off x="5158582" y="-435769"/>
            <a:ext cx="3763963" cy="8902700"/>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18" name="Google Shape;218;p47"/>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47"/>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47"/>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1" name="Shape 221"/>
        <p:cNvGrpSpPr/>
        <p:nvPr/>
      </p:nvGrpSpPr>
      <p:grpSpPr>
        <a:xfrm>
          <a:off x="0" y="0"/>
          <a:ext cx="0" cy="0"/>
          <a:chOff x="0" y="0"/>
          <a:chExt cx="0" cy="0"/>
        </a:xfrm>
      </p:grpSpPr>
      <p:sp>
        <p:nvSpPr>
          <p:cNvPr id="222" name="Google Shape;222;p48"/>
          <p:cNvSpPr txBox="1"/>
          <p:nvPr>
            <p:ph type="title"/>
          </p:nvPr>
        </p:nvSpPr>
        <p:spPr>
          <a:xfrm rot="5400000">
            <a:off x="7742238" y="2147888"/>
            <a:ext cx="5273675" cy="22256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3" name="Google Shape;223;p48"/>
          <p:cNvSpPr txBox="1"/>
          <p:nvPr>
            <p:ph idx="1" type="body"/>
          </p:nvPr>
        </p:nvSpPr>
        <p:spPr>
          <a:xfrm rot="5400000">
            <a:off x="3214688" y="-1587"/>
            <a:ext cx="5273675" cy="652462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4" name="Google Shape;224;p48"/>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48"/>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48"/>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29"/>
          <p:cNvSpPr txBox="1"/>
          <p:nvPr>
            <p:ph type="title"/>
          </p:nvPr>
        </p:nvSpPr>
        <p:spPr>
          <a:xfrm>
            <a:off x="2589213" y="2514600"/>
            <a:ext cx="8902700" cy="224948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2" name="Google Shape;62;p29"/>
          <p:cNvSpPr txBox="1"/>
          <p:nvPr>
            <p:ph idx="1" type="body"/>
          </p:nvPr>
        </p:nvSpPr>
        <p:spPr>
          <a:xfrm>
            <a:off x="609600" y="1604963"/>
            <a:ext cx="10960100" cy="45132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3" name="Google Shape;63;p29"/>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3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8" name="Google Shape;68;p30"/>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69" name="Google Shape;69;p30"/>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31"/>
          <p:cNvSpPr txBox="1"/>
          <p:nvPr>
            <p:ph type="title"/>
          </p:nvPr>
        </p:nvSpPr>
        <p:spPr>
          <a:xfrm>
            <a:off x="2589213" y="2514600"/>
            <a:ext cx="8902700" cy="224948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4" name="Google Shape;74;p31"/>
          <p:cNvSpPr txBox="1"/>
          <p:nvPr>
            <p:ph idx="1" type="body"/>
          </p:nvPr>
        </p:nvSpPr>
        <p:spPr>
          <a:xfrm>
            <a:off x="609600" y="1604963"/>
            <a:ext cx="5403850" cy="45132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5" name="Google Shape;75;p31"/>
          <p:cNvSpPr txBox="1"/>
          <p:nvPr>
            <p:ph idx="2" type="body"/>
          </p:nvPr>
        </p:nvSpPr>
        <p:spPr>
          <a:xfrm>
            <a:off x="6165850" y="1604963"/>
            <a:ext cx="5403850" cy="45132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6" name="Google Shape;76;p31"/>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32"/>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1" name="Google Shape;81;p32"/>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2" name="Google Shape;82;p32"/>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3" name="Google Shape;83;p32"/>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4" name="Google Shape;84;p32"/>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5" name="Google Shape;85;p32"/>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2"/>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33"/>
          <p:cNvSpPr txBox="1"/>
          <p:nvPr>
            <p:ph type="title"/>
          </p:nvPr>
        </p:nvSpPr>
        <p:spPr>
          <a:xfrm>
            <a:off x="2589213" y="2514600"/>
            <a:ext cx="8902700" cy="224948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0" name="Google Shape;90;p33"/>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3"/>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34"/>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5" name="Google Shape;95;p34"/>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96" name="Google Shape;96;p34"/>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97" name="Google Shape;97;p34"/>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4"/>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35"/>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2" name="Google Shape;102;p35"/>
          <p:cNvSpPr/>
          <p:nvPr>
            <p:ph idx="2" type="pic"/>
          </p:nvPr>
        </p:nvSpPr>
        <p:spPr>
          <a:xfrm>
            <a:off x="2390775" y="612775"/>
            <a:ext cx="7315200" cy="4114800"/>
          </a:xfrm>
          <a:prstGeom prst="rect">
            <a:avLst/>
          </a:prstGeom>
          <a:noFill/>
          <a:ln>
            <a:noFill/>
          </a:ln>
        </p:spPr>
      </p:sp>
      <p:sp>
        <p:nvSpPr>
          <p:cNvPr id="103" name="Google Shape;103;p35"/>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4" name="Google Shape;104;p35"/>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5"/>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5"/>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6" name="Shape 16"/>
        <p:cNvGrpSpPr/>
        <p:nvPr/>
      </p:nvGrpSpPr>
      <p:grpSpPr>
        <a:xfrm>
          <a:off x="0" y="0"/>
          <a:ext cx="0" cy="0"/>
          <a:chOff x="0" y="0"/>
          <a:chExt cx="0" cy="0"/>
        </a:xfrm>
      </p:grpSpPr>
      <p:grpSp>
        <p:nvGrpSpPr>
          <p:cNvPr id="17" name="Google Shape;17;p24"/>
          <p:cNvGrpSpPr/>
          <p:nvPr/>
        </p:nvGrpSpPr>
        <p:grpSpPr>
          <a:xfrm>
            <a:off x="0" y="228600"/>
            <a:ext cx="2838450" cy="6626225"/>
            <a:chOff x="0" y="144"/>
            <a:chExt cx="1788" cy="4174"/>
          </a:xfrm>
        </p:grpSpPr>
        <p:sp>
          <p:nvSpPr>
            <p:cNvPr id="18" name="Google Shape;18;p24"/>
            <p:cNvSpPr/>
            <p:nvPr/>
          </p:nvSpPr>
          <p:spPr>
            <a:xfrm>
              <a:off x="0" y="1622"/>
              <a:ext cx="55" cy="386"/>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4"/>
            <p:cNvSpPr/>
            <p:nvPr/>
          </p:nvSpPr>
          <p:spPr>
            <a:xfrm>
              <a:off x="81" y="1988"/>
              <a:ext cx="399" cy="145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24"/>
            <p:cNvSpPr/>
            <p:nvPr/>
          </p:nvSpPr>
          <p:spPr>
            <a:xfrm>
              <a:off x="508" y="3431"/>
              <a:ext cx="376" cy="886"/>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4"/>
            <p:cNvSpPr/>
            <p:nvPr/>
          </p:nvSpPr>
          <p:spPr>
            <a:xfrm>
              <a:off x="605" y="4097"/>
              <a:ext cx="100" cy="221"/>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24"/>
            <p:cNvSpPr/>
            <p:nvPr/>
          </p:nvSpPr>
          <p:spPr>
            <a:xfrm>
              <a:off x="63" y="2016"/>
              <a:ext cx="509" cy="2089"/>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24"/>
            <p:cNvSpPr/>
            <p:nvPr/>
          </p:nvSpPr>
          <p:spPr>
            <a:xfrm>
              <a:off x="14" y="144"/>
              <a:ext cx="59" cy="1836"/>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4"/>
            <p:cNvSpPr/>
            <p:nvPr/>
          </p:nvSpPr>
          <p:spPr>
            <a:xfrm>
              <a:off x="49" y="1855"/>
              <a:ext cx="41" cy="303"/>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24"/>
            <p:cNvSpPr/>
            <p:nvPr/>
          </p:nvSpPr>
          <p:spPr>
            <a:xfrm>
              <a:off x="485" y="3451"/>
              <a:ext cx="112" cy="637"/>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4"/>
            <p:cNvSpPr/>
            <p:nvPr/>
          </p:nvSpPr>
          <p:spPr>
            <a:xfrm>
              <a:off x="488" y="881"/>
              <a:ext cx="1300" cy="2542"/>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24"/>
            <p:cNvSpPr/>
            <p:nvPr/>
          </p:nvSpPr>
          <p:spPr>
            <a:xfrm>
              <a:off x="581" y="4113"/>
              <a:ext cx="94" cy="204"/>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24"/>
            <p:cNvSpPr/>
            <p:nvPr/>
          </p:nvSpPr>
          <p:spPr>
            <a:xfrm>
              <a:off x="485" y="3376"/>
              <a:ext cx="15" cy="131"/>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24"/>
            <p:cNvSpPr/>
            <p:nvPr/>
          </p:nvSpPr>
          <p:spPr>
            <a:xfrm>
              <a:off x="535" y="3934"/>
              <a:ext cx="142" cy="384"/>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 name="Google Shape;30;p24"/>
          <p:cNvGrpSpPr/>
          <p:nvPr/>
        </p:nvGrpSpPr>
        <p:grpSpPr>
          <a:xfrm>
            <a:off x="26988" y="0"/>
            <a:ext cx="2343150" cy="6840538"/>
            <a:chOff x="17" y="0"/>
            <a:chExt cx="1476" cy="4309"/>
          </a:xfrm>
        </p:grpSpPr>
        <p:sp>
          <p:nvSpPr>
            <p:cNvPr id="31" name="Google Shape;31;p24"/>
            <p:cNvSpPr/>
            <p:nvPr/>
          </p:nvSpPr>
          <p:spPr>
            <a:xfrm>
              <a:off x="17" y="0"/>
              <a:ext cx="303" cy="2764"/>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24"/>
            <p:cNvSpPr/>
            <p:nvPr/>
          </p:nvSpPr>
          <p:spPr>
            <a:xfrm>
              <a:off x="347" y="2719"/>
              <a:ext cx="258" cy="9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24"/>
            <p:cNvSpPr/>
            <p:nvPr/>
          </p:nvSpPr>
          <p:spPr>
            <a:xfrm>
              <a:off x="634" y="3693"/>
              <a:ext cx="263" cy="616"/>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24"/>
            <p:cNvSpPr/>
            <p:nvPr/>
          </p:nvSpPr>
          <p:spPr>
            <a:xfrm>
              <a:off x="329" y="2749"/>
              <a:ext cx="339" cy="1400"/>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4"/>
            <p:cNvSpPr/>
            <p:nvPr/>
          </p:nvSpPr>
          <p:spPr>
            <a:xfrm>
              <a:off x="295" y="812"/>
              <a:ext cx="102" cy="1899"/>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24"/>
            <p:cNvSpPr/>
            <p:nvPr/>
          </p:nvSpPr>
          <p:spPr>
            <a:xfrm>
              <a:off x="700" y="4139"/>
              <a:ext cx="76" cy="169"/>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24"/>
            <p:cNvSpPr/>
            <p:nvPr/>
          </p:nvSpPr>
          <p:spPr>
            <a:xfrm>
              <a:off x="317" y="2587"/>
              <a:ext cx="44" cy="314"/>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24"/>
            <p:cNvSpPr/>
            <p:nvPr/>
          </p:nvSpPr>
          <p:spPr>
            <a:xfrm>
              <a:off x="613" y="1982"/>
              <a:ext cx="880" cy="1703"/>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4"/>
            <p:cNvSpPr/>
            <p:nvPr/>
          </p:nvSpPr>
          <p:spPr>
            <a:xfrm>
              <a:off x="676" y="4158"/>
              <a:ext cx="68" cy="151"/>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24"/>
            <p:cNvSpPr/>
            <p:nvPr/>
          </p:nvSpPr>
          <p:spPr>
            <a:xfrm>
              <a:off x="613" y="3715"/>
              <a:ext cx="79" cy="417"/>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24"/>
            <p:cNvSpPr/>
            <p:nvPr/>
          </p:nvSpPr>
          <p:spPr>
            <a:xfrm>
              <a:off x="613" y="3636"/>
              <a:ext cx="16" cy="135"/>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24"/>
            <p:cNvSpPr/>
            <p:nvPr/>
          </p:nvSpPr>
          <p:spPr>
            <a:xfrm>
              <a:off x="634" y="3983"/>
              <a:ext cx="124" cy="326"/>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3" name="Google Shape;43;p24"/>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24"/>
          <p:cNvSpPr txBox="1"/>
          <p:nvPr>
            <p:ph type="title"/>
          </p:nvPr>
        </p:nvSpPr>
        <p:spPr>
          <a:xfrm>
            <a:off x="2589213" y="2514600"/>
            <a:ext cx="8902700" cy="2249488"/>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45" name="Google Shape;45;p24"/>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6" name="Google Shape;46;p24"/>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7" name="Google Shape;47;p24"/>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24"/>
          <p:cNvSpPr txBox="1"/>
          <p:nvPr>
            <p:ph idx="12" type="sldNum"/>
          </p:nvPr>
        </p:nvSpPr>
        <p:spPr>
          <a:xfrm>
            <a:off x="531813" y="4529138"/>
            <a:ext cx="766762" cy="352425"/>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49" name="Google Shape;49;p24"/>
          <p:cNvSpPr txBox="1"/>
          <p:nvPr>
            <p:ph idx="1" type="body"/>
          </p:nvPr>
        </p:nvSpPr>
        <p:spPr>
          <a:xfrm>
            <a:off x="609600" y="1604963"/>
            <a:ext cx="10960100" cy="4513262"/>
          </a:xfrm>
          <a:prstGeom prst="rect">
            <a:avLst/>
          </a:prstGeom>
          <a:noFill/>
          <a:ln>
            <a:noFill/>
          </a:ln>
        </p:spPr>
        <p:txBody>
          <a:bodyPr anchorCtr="0" anchor="t" bIns="0" lIns="0" spcFirstLastPara="1" rIns="0" wrap="square" tIns="4675">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4" name="Shape 124"/>
        <p:cNvGrpSpPr/>
        <p:nvPr/>
      </p:nvGrpSpPr>
      <p:grpSpPr>
        <a:xfrm>
          <a:off x="0" y="0"/>
          <a:ext cx="0" cy="0"/>
          <a:chOff x="0" y="0"/>
          <a:chExt cx="0" cy="0"/>
        </a:xfrm>
      </p:grpSpPr>
      <p:grpSp>
        <p:nvGrpSpPr>
          <p:cNvPr id="125" name="Google Shape;125;p26"/>
          <p:cNvGrpSpPr/>
          <p:nvPr/>
        </p:nvGrpSpPr>
        <p:grpSpPr>
          <a:xfrm>
            <a:off x="0" y="228600"/>
            <a:ext cx="2838450" cy="6626225"/>
            <a:chOff x="0" y="144"/>
            <a:chExt cx="1788" cy="4174"/>
          </a:xfrm>
        </p:grpSpPr>
        <p:sp>
          <p:nvSpPr>
            <p:cNvPr id="126" name="Google Shape;126;p26"/>
            <p:cNvSpPr/>
            <p:nvPr/>
          </p:nvSpPr>
          <p:spPr>
            <a:xfrm>
              <a:off x="0" y="1622"/>
              <a:ext cx="55" cy="386"/>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26"/>
            <p:cNvSpPr/>
            <p:nvPr/>
          </p:nvSpPr>
          <p:spPr>
            <a:xfrm>
              <a:off x="81" y="1988"/>
              <a:ext cx="399" cy="145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6"/>
            <p:cNvSpPr/>
            <p:nvPr/>
          </p:nvSpPr>
          <p:spPr>
            <a:xfrm>
              <a:off x="508" y="3431"/>
              <a:ext cx="376" cy="886"/>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26"/>
            <p:cNvSpPr/>
            <p:nvPr/>
          </p:nvSpPr>
          <p:spPr>
            <a:xfrm>
              <a:off x="605" y="4097"/>
              <a:ext cx="100" cy="221"/>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26"/>
            <p:cNvSpPr/>
            <p:nvPr/>
          </p:nvSpPr>
          <p:spPr>
            <a:xfrm>
              <a:off x="63" y="2016"/>
              <a:ext cx="509" cy="2089"/>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26"/>
            <p:cNvSpPr/>
            <p:nvPr/>
          </p:nvSpPr>
          <p:spPr>
            <a:xfrm>
              <a:off x="14" y="144"/>
              <a:ext cx="59" cy="1836"/>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6"/>
            <p:cNvSpPr/>
            <p:nvPr/>
          </p:nvSpPr>
          <p:spPr>
            <a:xfrm>
              <a:off x="49" y="1855"/>
              <a:ext cx="41" cy="303"/>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26"/>
            <p:cNvSpPr/>
            <p:nvPr/>
          </p:nvSpPr>
          <p:spPr>
            <a:xfrm>
              <a:off x="485" y="3451"/>
              <a:ext cx="112" cy="637"/>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6"/>
            <p:cNvSpPr/>
            <p:nvPr/>
          </p:nvSpPr>
          <p:spPr>
            <a:xfrm>
              <a:off x="488" y="881"/>
              <a:ext cx="1300" cy="2542"/>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6"/>
            <p:cNvSpPr/>
            <p:nvPr/>
          </p:nvSpPr>
          <p:spPr>
            <a:xfrm>
              <a:off x="581" y="4113"/>
              <a:ext cx="94" cy="204"/>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6"/>
            <p:cNvSpPr/>
            <p:nvPr/>
          </p:nvSpPr>
          <p:spPr>
            <a:xfrm>
              <a:off x="485" y="3376"/>
              <a:ext cx="15" cy="131"/>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6"/>
            <p:cNvSpPr/>
            <p:nvPr/>
          </p:nvSpPr>
          <p:spPr>
            <a:xfrm>
              <a:off x="535" y="3934"/>
              <a:ext cx="142" cy="384"/>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8" name="Google Shape;138;p26"/>
          <p:cNvGrpSpPr/>
          <p:nvPr/>
        </p:nvGrpSpPr>
        <p:grpSpPr>
          <a:xfrm>
            <a:off x="26988" y="0"/>
            <a:ext cx="2343150" cy="6840538"/>
            <a:chOff x="17" y="0"/>
            <a:chExt cx="1476" cy="4309"/>
          </a:xfrm>
        </p:grpSpPr>
        <p:sp>
          <p:nvSpPr>
            <p:cNvPr id="139" name="Google Shape;139;p26"/>
            <p:cNvSpPr/>
            <p:nvPr/>
          </p:nvSpPr>
          <p:spPr>
            <a:xfrm>
              <a:off x="17" y="0"/>
              <a:ext cx="303" cy="2764"/>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26"/>
            <p:cNvSpPr/>
            <p:nvPr/>
          </p:nvSpPr>
          <p:spPr>
            <a:xfrm>
              <a:off x="347" y="2719"/>
              <a:ext cx="258" cy="9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26"/>
            <p:cNvSpPr/>
            <p:nvPr/>
          </p:nvSpPr>
          <p:spPr>
            <a:xfrm>
              <a:off x="634" y="3693"/>
              <a:ext cx="263" cy="616"/>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26"/>
            <p:cNvSpPr/>
            <p:nvPr/>
          </p:nvSpPr>
          <p:spPr>
            <a:xfrm>
              <a:off x="329" y="2749"/>
              <a:ext cx="339" cy="1400"/>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26"/>
            <p:cNvSpPr/>
            <p:nvPr/>
          </p:nvSpPr>
          <p:spPr>
            <a:xfrm>
              <a:off x="295" y="812"/>
              <a:ext cx="102" cy="1899"/>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26"/>
            <p:cNvSpPr/>
            <p:nvPr/>
          </p:nvSpPr>
          <p:spPr>
            <a:xfrm>
              <a:off x="700" y="4139"/>
              <a:ext cx="76" cy="169"/>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6"/>
            <p:cNvSpPr/>
            <p:nvPr/>
          </p:nvSpPr>
          <p:spPr>
            <a:xfrm>
              <a:off x="317" y="2587"/>
              <a:ext cx="44" cy="314"/>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6"/>
            <p:cNvSpPr/>
            <p:nvPr/>
          </p:nvSpPr>
          <p:spPr>
            <a:xfrm>
              <a:off x="613" y="1982"/>
              <a:ext cx="880" cy="1703"/>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6"/>
            <p:cNvSpPr/>
            <p:nvPr/>
          </p:nvSpPr>
          <p:spPr>
            <a:xfrm>
              <a:off x="676" y="4158"/>
              <a:ext cx="68" cy="151"/>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6"/>
            <p:cNvSpPr/>
            <p:nvPr/>
          </p:nvSpPr>
          <p:spPr>
            <a:xfrm>
              <a:off x="613" y="3715"/>
              <a:ext cx="79" cy="417"/>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6"/>
            <p:cNvSpPr/>
            <p:nvPr/>
          </p:nvSpPr>
          <p:spPr>
            <a:xfrm>
              <a:off x="613" y="3636"/>
              <a:ext cx="16" cy="135"/>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6"/>
            <p:cNvSpPr/>
            <p:nvPr/>
          </p:nvSpPr>
          <p:spPr>
            <a:xfrm>
              <a:off x="634" y="3983"/>
              <a:ext cx="124" cy="326"/>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1" name="Google Shape;151;p26"/>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6"/>
          <p:cNvSpPr txBox="1"/>
          <p:nvPr>
            <p:ph type="title"/>
          </p:nvPr>
        </p:nvSpPr>
        <p:spPr>
          <a:xfrm>
            <a:off x="2592388" y="623888"/>
            <a:ext cx="8899525" cy="1268412"/>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153" name="Google Shape;153;p26"/>
          <p:cNvSpPr txBox="1"/>
          <p:nvPr>
            <p:ph idx="1" type="body"/>
          </p:nvPr>
        </p:nvSpPr>
        <p:spPr>
          <a:xfrm>
            <a:off x="2589213" y="2133600"/>
            <a:ext cx="8902700" cy="3763963"/>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4" name="Google Shape;154;p26"/>
          <p:cNvSpPr txBox="1"/>
          <p:nvPr>
            <p:ph idx="10" type="dt"/>
          </p:nvPr>
        </p:nvSpPr>
        <p:spPr>
          <a:xfrm>
            <a:off x="10361613" y="6130925"/>
            <a:ext cx="1133475" cy="357188"/>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5" name="Google Shape;155;p26"/>
          <p:cNvSpPr txBox="1"/>
          <p:nvPr>
            <p:ph idx="11" type="ftr"/>
          </p:nvPr>
        </p:nvSpPr>
        <p:spPr>
          <a:xfrm>
            <a:off x="2589213" y="6135688"/>
            <a:ext cx="7607300" cy="352425"/>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6" name="Google Shape;156;p26"/>
          <p:cNvSpPr/>
          <p:nvPr/>
        </p:nvSpPr>
        <p:spPr>
          <a:xfrm flipH="1" rot="10800000">
            <a:off x="-4763" y="712788"/>
            <a:ext cx="1589088"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26"/>
          <p:cNvSpPr txBox="1"/>
          <p:nvPr>
            <p:ph idx="12" type="sldNum"/>
          </p:nvPr>
        </p:nvSpPr>
        <p:spPr>
          <a:xfrm>
            <a:off x="531813" y="787400"/>
            <a:ext cx="766762" cy="352425"/>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b="0" i="0" sz="1400" u="none" cap="none" strike="noStrike">
              <a:solidFill>
                <a:srgbClr val="000000"/>
              </a:solidFill>
              <a:latin typeface="Arial"/>
              <a:ea typeface="Arial"/>
              <a:cs typeface="Arial"/>
              <a:sym typeface="Arial"/>
            </a:endParaRPr>
          </a:p>
        </p:txBody>
      </p:sp>
      <p:sp>
        <p:nvSpPr>
          <p:cNvPr id="236" name="Google Shape;236;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7" name="Google Shape;237;p1"/>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1" lang="es-AR" sz="3200" u="none" cap="none" strike="noStrike">
                <a:solidFill>
                  <a:srgbClr val="262626"/>
                </a:solidFill>
                <a:latin typeface="Century Gothic"/>
                <a:ea typeface="Century Gothic"/>
                <a:cs typeface="Century Gothic"/>
                <a:sym typeface="Century Gothic"/>
              </a:rPr>
              <a:t>Hashing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r">
              <a:lnSpc>
                <a:spcPct val="100000"/>
              </a:lnSpc>
              <a:spcBef>
                <a:spcPts val="0"/>
              </a:spcBef>
              <a:spcAft>
                <a:spcPts val="0"/>
              </a:spcAft>
              <a:buClr>
                <a:srgbClr val="262626"/>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36" name="Shape 336"/>
        <p:cNvGrpSpPr/>
        <p:nvPr/>
      </p:nvGrpSpPr>
      <p:grpSpPr>
        <a:xfrm>
          <a:off x="0" y="0"/>
          <a:ext cx="0" cy="0"/>
          <a:chOff x="0" y="0"/>
          <a:chExt cx="0" cy="0"/>
        </a:xfrm>
      </p:grpSpPr>
      <p:sp>
        <p:nvSpPr>
          <p:cNvPr id="337" name="Google Shape;337;p3"/>
          <p:cNvSpPr txBox="1"/>
          <p:nvPr>
            <p:ph type="title"/>
          </p:nvPr>
        </p:nvSpPr>
        <p:spPr>
          <a:xfrm>
            <a:off x="2619375" y="611188"/>
            <a:ext cx="8912225" cy="901700"/>
          </a:xfrm>
          <a:prstGeom prst="rect">
            <a:avLst/>
          </a:prstGeom>
          <a:noFill/>
          <a:ln>
            <a:noFill/>
          </a:ln>
        </p:spPr>
        <p:txBody>
          <a:bodyPr anchorCtr="0" anchor="t" bIns="45000" lIns="90000" spcFirstLastPara="1" rIns="90000" wrap="square" tIns="45000">
            <a:noAutofit/>
          </a:bodyPr>
          <a:lstStyle/>
          <a:p>
            <a:pPr indent="0" lvl="0" marL="0" rtl="0" algn="l">
              <a:lnSpc>
                <a:spcPct val="98000"/>
              </a:lnSpc>
              <a:spcBef>
                <a:spcPts val="0"/>
              </a:spcBef>
              <a:spcAft>
                <a:spcPts val="0"/>
              </a:spcAft>
              <a:buSzPts val="1400"/>
              <a:buNone/>
            </a:pPr>
            <a:r>
              <a:rPr lang="es-AR" sz="4400">
                <a:solidFill>
                  <a:srgbClr val="262626"/>
                </a:solidFill>
              </a:rPr>
              <a:t>Hashing Extensible</a:t>
            </a:r>
            <a:endParaRPr sz="4400">
              <a:solidFill>
                <a:srgbClr val="262626"/>
              </a:solidFill>
            </a:endParaRPr>
          </a:p>
        </p:txBody>
      </p:sp>
      <p:sp>
        <p:nvSpPr>
          <p:cNvPr id="338" name="Google Shape;338;p3"/>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aphicFrame>
        <p:nvGraphicFramePr>
          <p:cNvPr id="339" name="Google Shape;339;p3"/>
          <p:cNvGraphicFramePr/>
          <p:nvPr/>
        </p:nvGraphicFramePr>
        <p:xfrm>
          <a:off x="2784475" y="1557338"/>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Alfa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Beta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Gamma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Delta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00............1111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Epsilon</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Rho</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Pi</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Tau</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00............1101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Psi</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Omega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45" name="Shape 345"/>
        <p:cNvGrpSpPr/>
        <p:nvPr/>
      </p:nvGrpSpPr>
      <p:grpSpPr>
        <a:xfrm>
          <a:off x="0" y="0"/>
          <a:ext cx="0" cy="0"/>
          <a:chOff x="0" y="0"/>
          <a:chExt cx="0" cy="0"/>
        </a:xfrm>
      </p:grpSpPr>
      <p:sp>
        <p:nvSpPr>
          <p:cNvPr id="346" name="Google Shape;346;p4"/>
          <p:cNvSpPr txBox="1"/>
          <p:nvPr>
            <p:ph type="title"/>
          </p:nvPr>
        </p:nvSpPr>
        <p:spPr>
          <a:xfrm>
            <a:off x="2619375" y="611188"/>
            <a:ext cx="8912225" cy="901700"/>
          </a:xfrm>
          <a:prstGeom prst="rect">
            <a:avLst/>
          </a:prstGeom>
          <a:noFill/>
          <a:ln>
            <a:noFill/>
          </a:ln>
        </p:spPr>
        <p:txBody>
          <a:bodyPr anchorCtr="0" anchor="t" bIns="45000" lIns="90000" spcFirstLastPara="1" rIns="90000" wrap="square" tIns="45000">
            <a:noAutofit/>
          </a:bodyPr>
          <a:lstStyle/>
          <a:p>
            <a:pPr indent="0" lvl="0" marL="0" rtl="0" algn="l">
              <a:lnSpc>
                <a:spcPct val="98000"/>
              </a:lnSpc>
              <a:spcBef>
                <a:spcPts val="0"/>
              </a:spcBef>
              <a:spcAft>
                <a:spcPts val="0"/>
              </a:spcAft>
              <a:buSzPts val="1400"/>
              <a:buNone/>
            </a:pPr>
            <a:r>
              <a:rPr lang="es-AR" sz="4400">
                <a:solidFill>
                  <a:srgbClr val="262626"/>
                </a:solidFill>
              </a:rPr>
              <a:t>Hashing Extensible</a:t>
            </a:r>
            <a:endParaRPr sz="4400">
              <a:solidFill>
                <a:srgbClr val="262626"/>
              </a:solidFill>
            </a:endParaRPr>
          </a:p>
        </p:txBody>
      </p:sp>
      <p:sp>
        <p:nvSpPr>
          <p:cNvPr id="347" name="Google Shape;347;p4"/>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48" name="Google Shape;348;p4"/>
          <p:cNvSpPr/>
          <p:nvPr/>
        </p:nvSpPr>
        <p:spPr>
          <a:xfrm>
            <a:off x="2279650" y="4891088"/>
            <a:ext cx="9145588" cy="1966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El número cero sobre la tabla indica que no es necesario ningún bit de la secuencia obtenida por la función de dispersión.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78F0"/>
              </a:buClr>
              <a:buSzPts val="1700"/>
              <a:buFont typeface="Noto Sans Symbols"/>
              <a:buNone/>
            </a:pPr>
            <a:r>
              <a:t/>
            </a:r>
            <a:endParaRPr b="0" i="0" sz="2000" u="none" cap="none" strike="noStrike">
              <a:solidFill>
                <a:schemeClr val="dk1"/>
              </a:solidFill>
              <a:latin typeface="Arial"/>
              <a:ea typeface="Arial"/>
              <a:cs typeface="Arial"/>
              <a:sym typeface="Arial"/>
            </a:endParaRPr>
          </a:p>
        </p:txBody>
      </p:sp>
      <p:sp>
        <p:nvSpPr>
          <p:cNvPr id="349" name="Google Shape;349;p4"/>
          <p:cNvSpPr/>
          <p:nvPr/>
        </p:nvSpPr>
        <p:spPr>
          <a:xfrm>
            <a:off x="2424113" y="1916113"/>
            <a:ext cx="5238750" cy="585787"/>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Estado inicial del archivo:</a:t>
            </a:r>
            <a:endParaRPr b="0" i="0" sz="1400" u="none" cap="none" strike="noStrike">
              <a:solidFill>
                <a:srgbClr val="000000"/>
              </a:solidFill>
              <a:latin typeface="Arial"/>
              <a:ea typeface="Arial"/>
              <a:cs typeface="Arial"/>
              <a:sym typeface="Arial"/>
            </a:endParaRPr>
          </a:p>
        </p:txBody>
      </p:sp>
      <p:pic>
        <p:nvPicPr>
          <p:cNvPr id="350" name="Google Shape;350;p4"/>
          <p:cNvPicPr preferRelativeResize="0"/>
          <p:nvPr/>
        </p:nvPicPr>
        <p:blipFill rotWithShape="1">
          <a:blip r:embed="rId3">
            <a:alphaModFix/>
          </a:blip>
          <a:srcRect b="0" l="0" r="0" t="0"/>
          <a:stretch/>
        </p:blipFill>
        <p:spPr>
          <a:xfrm>
            <a:off x="2341563" y="2681288"/>
            <a:ext cx="8362950" cy="197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56" name="Shape 356"/>
        <p:cNvGrpSpPr/>
        <p:nvPr/>
      </p:nvGrpSpPr>
      <p:grpSpPr>
        <a:xfrm>
          <a:off x="0" y="0"/>
          <a:ext cx="0" cy="0"/>
          <a:chOff x="0" y="0"/>
          <a:chExt cx="0" cy="0"/>
        </a:xfrm>
      </p:grpSpPr>
      <p:sp>
        <p:nvSpPr>
          <p:cNvPr id="357" name="Google Shape;357;p5"/>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58" name="Google Shape;358;p5"/>
          <p:cNvSpPr/>
          <p:nvPr/>
        </p:nvSpPr>
        <p:spPr>
          <a:xfrm>
            <a:off x="2208213" y="611188"/>
            <a:ext cx="4481512" cy="647700"/>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claves</a:t>
            </a:r>
            <a:endParaRPr b="0" i="0" sz="1400" u="none" cap="none" strike="noStrike">
              <a:solidFill>
                <a:srgbClr val="000000"/>
              </a:solidFill>
              <a:latin typeface="Arial"/>
              <a:ea typeface="Arial"/>
              <a:cs typeface="Arial"/>
              <a:sym typeface="Arial"/>
            </a:endParaRPr>
          </a:p>
        </p:txBody>
      </p:sp>
      <p:graphicFrame>
        <p:nvGraphicFramePr>
          <p:cNvPr id="359" name="Google Shape;359;p5"/>
          <p:cNvGraphicFramePr/>
          <p:nvPr/>
        </p:nvGraphicFramePr>
        <p:xfrm>
          <a:off x="2208213" y="1454150"/>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Alfa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Beta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bl>
          </a:graphicData>
        </a:graphic>
      </p:graphicFrame>
      <p:pic>
        <p:nvPicPr>
          <p:cNvPr id="360" name="Google Shape;360;p5"/>
          <p:cNvPicPr preferRelativeResize="0"/>
          <p:nvPr/>
        </p:nvPicPr>
        <p:blipFill rotWithShape="1">
          <a:blip r:embed="rId3">
            <a:alphaModFix/>
          </a:blip>
          <a:srcRect b="0" l="0" r="0" t="0"/>
          <a:stretch/>
        </p:blipFill>
        <p:spPr>
          <a:xfrm>
            <a:off x="1847850" y="3357563"/>
            <a:ext cx="9163050" cy="2159000"/>
          </a:xfrm>
          <a:prstGeom prst="rect">
            <a:avLst/>
          </a:prstGeom>
          <a:noFill/>
          <a:ln>
            <a:noFill/>
          </a:ln>
        </p:spPr>
      </p:pic>
      <p:pic>
        <p:nvPicPr>
          <p:cNvPr id="361" name="Google Shape;361;p5"/>
          <p:cNvPicPr preferRelativeResize="0"/>
          <p:nvPr/>
        </p:nvPicPr>
        <p:blipFill rotWithShape="1">
          <a:blip r:embed="rId4">
            <a:alphaModFix/>
          </a:blip>
          <a:srcRect b="0" l="0" r="0" t="0"/>
          <a:stretch/>
        </p:blipFill>
        <p:spPr>
          <a:xfrm>
            <a:off x="1035050" y="3068638"/>
            <a:ext cx="10496550" cy="2895600"/>
          </a:xfrm>
          <a:prstGeom prst="rect">
            <a:avLst/>
          </a:prstGeom>
          <a:noFill/>
          <a:ln>
            <a:noFill/>
          </a:ln>
        </p:spPr>
      </p:pic>
      <p:pic>
        <p:nvPicPr>
          <p:cNvPr id="362" name="Google Shape;362;p5"/>
          <p:cNvPicPr preferRelativeResize="0"/>
          <p:nvPr/>
        </p:nvPicPr>
        <p:blipFill rotWithShape="1">
          <a:blip r:embed="rId5">
            <a:alphaModFix/>
          </a:blip>
          <a:srcRect b="0" l="0" r="0" t="0"/>
          <a:stretch/>
        </p:blipFill>
        <p:spPr>
          <a:xfrm>
            <a:off x="1055688" y="3068638"/>
            <a:ext cx="10563225" cy="28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8" name="Shape 368"/>
        <p:cNvGrpSpPr/>
        <p:nvPr/>
      </p:nvGrpSpPr>
      <p:grpSpPr>
        <a:xfrm>
          <a:off x="0" y="0"/>
          <a:ext cx="0" cy="0"/>
          <a:chOff x="0" y="0"/>
          <a:chExt cx="0" cy="0"/>
        </a:xfrm>
      </p:grpSpPr>
      <p:sp>
        <p:nvSpPr>
          <p:cNvPr id="369" name="Google Shape;369;p6"/>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70" name="Google Shape;370;p6"/>
          <p:cNvSpPr/>
          <p:nvPr/>
        </p:nvSpPr>
        <p:spPr>
          <a:xfrm>
            <a:off x="2208213" y="611188"/>
            <a:ext cx="7085012" cy="647700"/>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claves - Desborde</a:t>
            </a:r>
            <a:endParaRPr b="0" i="0" sz="1400" u="none" cap="none" strike="noStrike">
              <a:solidFill>
                <a:srgbClr val="000000"/>
              </a:solidFill>
              <a:latin typeface="Arial"/>
              <a:ea typeface="Arial"/>
              <a:cs typeface="Arial"/>
              <a:sym typeface="Arial"/>
            </a:endParaRPr>
          </a:p>
        </p:txBody>
      </p:sp>
      <p:graphicFrame>
        <p:nvGraphicFramePr>
          <p:cNvPr id="371" name="Google Shape;371;p6"/>
          <p:cNvGraphicFramePr/>
          <p:nvPr/>
        </p:nvGraphicFramePr>
        <p:xfrm>
          <a:off x="2208213" y="1454150"/>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Gamma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sp>
        <p:nvSpPr>
          <p:cNvPr id="372" name="Google Shape;372;p6"/>
          <p:cNvSpPr/>
          <p:nvPr/>
        </p:nvSpPr>
        <p:spPr>
          <a:xfrm>
            <a:off x="2159000" y="2806700"/>
            <a:ext cx="10086975" cy="608013"/>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3060"/>
              <a:buFont typeface="Times New Roman"/>
              <a:buNone/>
            </a:pPr>
            <a:r>
              <a:rPr b="0" i="0" lang="es-AR" sz="3600" u="none" cap="none" strike="noStrike">
                <a:solidFill>
                  <a:schemeClr val="dk1"/>
                </a:solidFill>
                <a:latin typeface="Century Gothic"/>
                <a:ea typeface="Century Gothic"/>
                <a:cs typeface="Century Gothic"/>
                <a:sym typeface="Century Gothic"/>
              </a:rPr>
              <a:t>La inserción de Gamma produce </a:t>
            </a:r>
            <a:r>
              <a:rPr b="1" i="0" lang="es-AR" sz="3600" u="none" cap="none" strike="noStrike">
                <a:solidFill>
                  <a:schemeClr val="dk1"/>
                </a:solidFill>
                <a:latin typeface="Century Gothic"/>
                <a:ea typeface="Century Gothic"/>
                <a:cs typeface="Century Gothic"/>
                <a:sym typeface="Century Gothic"/>
              </a:rPr>
              <a:t>desborde</a:t>
            </a:r>
            <a:r>
              <a:rPr b="0" i="0" lang="es-AR" sz="36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373" name="Google Shape;373;p6"/>
          <p:cNvSpPr/>
          <p:nvPr/>
        </p:nvSpPr>
        <p:spPr>
          <a:xfrm>
            <a:off x="2063750" y="3644900"/>
            <a:ext cx="9145588" cy="2757488"/>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3060"/>
              <a:buFont typeface="Times New Roman"/>
              <a:buNone/>
            </a:pPr>
            <a:r>
              <a:rPr b="0" i="0" lang="es-AR" sz="3600" u="none" cap="none" strike="noStrike">
                <a:solidFill>
                  <a:schemeClr val="dk1"/>
                </a:solidFill>
                <a:latin typeface="Century Gothic"/>
                <a:ea typeface="Century Gothic"/>
                <a:cs typeface="Century Gothic"/>
                <a:sym typeface="Century Gothic"/>
              </a:rPr>
              <a:t>1) Se incrementa en uno el valor asociado a la cubeta saturada.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700"/>
              </a:spcBef>
              <a:spcAft>
                <a:spcPts val="0"/>
              </a:spcAft>
              <a:buClr>
                <a:schemeClr val="dk1"/>
              </a:buClr>
              <a:buSzPts val="3060"/>
              <a:buFont typeface="Times New Roman"/>
              <a:buNone/>
            </a:pPr>
            <a:r>
              <a:rPr b="0" i="0" lang="es-AR" sz="3600" u="none" cap="none" strike="noStrike">
                <a:solidFill>
                  <a:schemeClr val="dk1"/>
                </a:solidFill>
                <a:latin typeface="Century Gothic"/>
                <a:ea typeface="Century Gothic"/>
                <a:cs typeface="Century Gothic"/>
                <a:sym typeface="Century Gothic"/>
              </a:rPr>
              <a:t>2) Se genera una nueva cubeta con el </a:t>
            </a:r>
            <a:r>
              <a:rPr b="0" i="0" lang="es-AR" sz="3600" u="sng" cap="none" strike="noStrike">
                <a:solidFill>
                  <a:schemeClr val="dk1"/>
                </a:solidFill>
                <a:latin typeface="Century Gothic"/>
                <a:ea typeface="Century Gothic"/>
                <a:cs typeface="Century Gothic"/>
                <a:sym typeface="Century Gothic"/>
              </a:rPr>
              <a:t>mismo valor</a:t>
            </a:r>
            <a:r>
              <a:rPr b="0" i="0" lang="es-AR" sz="3600" u="none" cap="none" strike="noStrike">
                <a:solidFill>
                  <a:schemeClr val="dk1"/>
                </a:solidFill>
                <a:latin typeface="Century Gothic"/>
                <a:ea typeface="Century Gothic"/>
                <a:cs typeface="Century Gothic"/>
                <a:sym typeface="Century Gothic"/>
              </a:rPr>
              <a:t> asociado a la cubeta saturada.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500"/>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500"/>
                                        <p:tgtEl>
                                          <p:spTgt spid="3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79" name="Shape 379"/>
        <p:cNvGrpSpPr/>
        <p:nvPr/>
      </p:nvGrpSpPr>
      <p:grpSpPr>
        <a:xfrm>
          <a:off x="0" y="0"/>
          <a:ext cx="0" cy="0"/>
          <a:chOff x="0" y="0"/>
          <a:chExt cx="0" cy="0"/>
        </a:xfrm>
      </p:grpSpPr>
      <p:sp>
        <p:nvSpPr>
          <p:cNvPr id="380" name="Google Shape;380;p7"/>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81" name="Google Shape;381;p7"/>
          <p:cNvSpPr/>
          <p:nvPr/>
        </p:nvSpPr>
        <p:spPr>
          <a:xfrm>
            <a:off x="2208213" y="611188"/>
            <a:ext cx="4937125" cy="647700"/>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Gamma</a:t>
            </a:r>
            <a:endParaRPr b="0" i="0" sz="1400" u="none" cap="none" strike="noStrike">
              <a:solidFill>
                <a:srgbClr val="000000"/>
              </a:solidFill>
              <a:latin typeface="Arial"/>
              <a:ea typeface="Arial"/>
              <a:cs typeface="Arial"/>
              <a:sym typeface="Arial"/>
            </a:endParaRPr>
          </a:p>
        </p:txBody>
      </p:sp>
      <p:graphicFrame>
        <p:nvGraphicFramePr>
          <p:cNvPr id="382" name="Google Shape;382;p7"/>
          <p:cNvGraphicFramePr/>
          <p:nvPr/>
        </p:nvGraphicFramePr>
        <p:xfrm>
          <a:off x="2208213" y="1454150"/>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Gamma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pic>
        <p:nvPicPr>
          <p:cNvPr id="383" name="Google Shape;383;p7"/>
          <p:cNvPicPr preferRelativeResize="0"/>
          <p:nvPr/>
        </p:nvPicPr>
        <p:blipFill rotWithShape="1">
          <a:blip r:embed="rId3">
            <a:alphaModFix/>
          </a:blip>
          <a:srcRect b="0" l="0" r="0" t="0"/>
          <a:stretch/>
        </p:blipFill>
        <p:spPr>
          <a:xfrm>
            <a:off x="984250" y="3068638"/>
            <a:ext cx="10671175" cy="2952750"/>
          </a:xfrm>
          <a:prstGeom prst="rect">
            <a:avLst/>
          </a:prstGeom>
          <a:noFill/>
          <a:ln>
            <a:noFill/>
          </a:ln>
        </p:spPr>
      </p:pic>
      <p:pic>
        <p:nvPicPr>
          <p:cNvPr id="384" name="Google Shape;384;p7"/>
          <p:cNvPicPr preferRelativeResize="0"/>
          <p:nvPr/>
        </p:nvPicPr>
        <p:blipFill rotWithShape="1">
          <a:blip r:embed="rId4">
            <a:alphaModFix/>
          </a:blip>
          <a:srcRect b="0" l="0" r="0" t="0"/>
          <a:stretch/>
        </p:blipFill>
        <p:spPr>
          <a:xfrm>
            <a:off x="696913" y="2559050"/>
            <a:ext cx="11214100" cy="382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8"/>
          <p:cNvSpPr txBox="1"/>
          <p:nvPr/>
        </p:nvSpPr>
        <p:spPr>
          <a:xfrm>
            <a:off x="1271588" y="3141663"/>
            <a:ext cx="10874375" cy="4032250"/>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chemeClr val="dk1"/>
              </a:buClr>
              <a:buSzPts val="2380"/>
              <a:buFont typeface="Times New Roman"/>
              <a:buNone/>
            </a:pPr>
            <a:r>
              <a:rPr b="0" i="0" lang="es-AR" sz="2800" u="none" cap="none" strike="noStrike">
                <a:solidFill>
                  <a:schemeClr val="dk1"/>
                </a:solidFill>
                <a:latin typeface="Century Gothic"/>
                <a:ea typeface="Century Gothic"/>
                <a:cs typeface="Century Gothic"/>
                <a:sym typeface="Century Gothic"/>
              </a:rPr>
              <a:t>Se compara el valor de la cubeta con el valor asociado a la tabla -&gt; El primero es mayor que el segundo.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700"/>
              </a:spcBef>
              <a:spcAft>
                <a:spcPts val="0"/>
              </a:spcAft>
              <a:buClr>
                <a:schemeClr val="dk1"/>
              </a:buClr>
              <a:buSzPts val="2380"/>
              <a:buFont typeface="Times New Roman"/>
              <a:buNone/>
            </a:pPr>
            <a:r>
              <a:rPr b="0" i="0" lang="es-AR" sz="2800" u="none" cap="none" strike="noStrike">
                <a:solidFill>
                  <a:schemeClr val="dk1"/>
                </a:solidFill>
                <a:latin typeface="Century Gothic"/>
                <a:ea typeface="Century Gothic"/>
                <a:cs typeface="Century Gothic"/>
                <a:sym typeface="Century Gothic"/>
              </a:rPr>
              <a:t>La tabla </a:t>
            </a:r>
            <a:r>
              <a:rPr b="1" i="0" lang="es-AR" sz="2800" u="none" cap="none" strike="noStrike">
                <a:solidFill>
                  <a:schemeClr val="dk1"/>
                </a:solidFill>
                <a:latin typeface="Century Gothic"/>
                <a:ea typeface="Century Gothic"/>
                <a:cs typeface="Century Gothic"/>
                <a:sym typeface="Century Gothic"/>
              </a:rPr>
              <a:t>no</a:t>
            </a:r>
            <a:r>
              <a:rPr b="0" i="0" lang="es-AR" sz="2800" u="none" cap="none" strike="noStrike">
                <a:solidFill>
                  <a:schemeClr val="dk1"/>
                </a:solidFill>
                <a:latin typeface="Century Gothic"/>
                <a:ea typeface="Century Gothic"/>
                <a:cs typeface="Century Gothic"/>
                <a:sym typeface="Century Gothic"/>
              </a:rPr>
              <a:t> dispone de entradas suficientes para direccionar a la nueva cubeta.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700"/>
              </a:spcBef>
              <a:spcAft>
                <a:spcPts val="0"/>
              </a:spcAft>
              <a:buClr>
                <a:schemeClr val="dk1"/>
              </a:buClr>
              <a:buSzPts val="2380"/>
              <a:buFont typeface="Times New Roman"/>
              <a:buNone/>
            </a:pPr>
            <a:r>
              <a:rPr b="0" i="0" lang="es-AR" sz="2800" u="none" cap="none" strike="noStrike">
                <a:solidFill>
                  <a:schemeClr val="dk1"/>
                </a:solidFill>
                <a:latin typeface="Century Gothic"/>
                <a:ea typeface="Century Gothic"/>
                <a:cs typeface="Century Gothic"/>
                <a:sym typeface="Century Gothic"/>
              </a:rPr>
              <a:t>La tabla tiene una celda única, y como se dispone ahora de dos nodos, </a:t>
            </a:r>
            <a:r>
              <a:rPr b="1" i="0" lang="es-AR" sz="2800" u="none" cap="none" strike="noStrike">
                <a:solidFill>
                  <a:schemeClr val="dk1"/>
                </a:solidFill>
                <a:latin typeface="Century Gothic"/>
                <a:ea typeface="Century Gothic"/>
                <a:cs typeface="Century Gothic"/>
                <a:sym typeface="Century Gothic"/>
              </a:rPr>
              <a:t>hace falta generar más direcciones</a:t>
            </a:r>
            <a:r>
              <a:rPr b="0" i="0" lang="es-AR" sz="2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700"/>
              </a:spcBef>
              <a:spcAft>
                <a:spcPts val="0"/>
              </a:spcAft>
              <a:buClr>
                <a:schemeClr val="dk1"/>
              </a:buClr>
              <a:buSzPts val="2380"/>
              <a:buFont typeface="Times New Roman"/>
              <a:buNone/>
            </a:pPr>
            <a:r>
              <a:rPr b="0" i="0" lang="es-AR" sz="2800" u="none" cap="none" strike="noStrike">
                <a:solidFill>
                  <a:schemeClr val="dk1"/>
                </a:solidFill>
                <a:latin typeface="Century Gothic"/>
                <a:ea typeface="Century Gothic"/>
                <a:cs typeface="Century Gothic"/>
                <a:sym typeface="Century Gothic"/>
              </a:rPr>
              <a:t>La cantidad de celdas de la tabla se </a:t>
            </a:r>
            <a:r>
              <a:rPr b="1" i="0" lang="es-AR" sz="2800" u="none" cap="none" strike="noStrike">
                <a:solidFill>
                  <a:schemeClr val="dk1"/>
                </a:solidFill>
                <a:latin typeface="Century Gothic"/>
                <a:ea typeface="Century Gothic"/>
                <a:cs typeface="Century Gothic"/>
                <a:sym typeface="Century Gothic"/>
              </a:rPr>
              <a:t>duplica</a:t>
            </a:r>
            <a:r>
              <a:rPr b="0" i="0" lang="es-AR" sz="2800" u="none" cap="none" strike="noStrike">
                <a:solidFill>
                  <a:schemeClr val="dk1"/>
                </a:solidFill>
                <a:latin typeface="Century Gothic"/>
                <a:ea typeface="Century Gothic"/>
                <a:cs typeface="Century Gothic"/>
                <a:sym typeface="Century Gothic"/>
              </a:rPr>
              <a:t> y el valor asociado a la tabla </a:t>
            </a:r>
            <a:r>
              <a:rPr b="1" i="0" lang="es-AR" sz="2800" u="none" cap="none" strike="noStrike">
                <a:solidFill>
                  <a:schemeClr val="dk1"/>
                </a:solidFill>
                <a:latin typeface="Century Gothic"/>
                <a:ea typeface="Century Gothic"/>
                <a:cs typeface="Century Gothic"/>
                <a:sym typeface="Century Gothic"/>
              </a:rPr>
              <a:t>se incrementa en uno. </a:t>
            </a:r>
            <a:endParaRPr b="1" i="0" sz="2800" u="none" cap="none" strike="noStrike">
              <a:solidFill>
                <a:schemeClr val="accent6"/>
              </a:solidFill>
              <a:latin typeface="Arial"/>
              <a:ea typeface="Arial"/>
              <a:cs typeface="Arial"/>
              <a:sym typeface="Arial"/>
            </a:endParaRPr>
          </a:p>
          <a:p>
            <a:pPr indent="0" lvl="0" marL="0" marR="0" rtl="0" algn="l">
              <a:lnSpc>
                <a:spcPct val="93000"/>
              </a:lnSpc>
              <a:spcBef>
                <a:spcPts val="700"/>
              </a:spcBef>
              <a:spcAft>
                <a:spcPts val="0"/>
              </a:spcAft>
              <a:buClr>
                <a:schemeClr val="lt1"/>
              </a:buClr>
              <a:buSzPts val="2380"/>
              <a:buFont typeface="Times New Roman"/>
              <a:buNone/>
            </a:pPr>
            <a:r>
              <a:t/>
            </a:r>
            <a:endParaRPr b="1" i="0" sz="2800" u="none" cap="none" strike="noStrike">
              <a:solidFill>
                <a:schemeClr val="dk1"/>
              </a:solidFill>
              <a:latin typeface="Century Gothic"/>
              <a:ea typeface="Century Gothic"/>
              <a:cs typeface="Century Gothic"/>
              <a:sym typeface="Century Gothic"/>
            </a:endParaRPr>
          </a:p>
        </p:txBody>
      </p:sp>
      <p:pic>
        <p:nvPicPr>
          <p:cNvPr id="390" name="Google Shape;390;p8"/>
          <p:cNvPicPr preferRelativeResize="0"/>
          <p:nvPr/>
        </p:nvPicPr>
        <p:blipFill rotWithShape="1">
          <a:blip r:embed="rId3">
            <a:alphaModFix/>
          </a:blip>
          <a:srcRect b="0" l="0" r="703" t="0"/>
          <a:stretch/>
        </p:blipFill>
        <p:spPr>
          <a:xfrm>
            <a:off x="1631950" y="77788"/>
            <a:ext cx="9577388" cy="3017837"/>
          </a:xfrm>
          <a:prstGeom prst="rect">
            <a:avLst/>
          </a:prstGeom>
          <a:noFill/>
          <a:ln>
            <a:noFill/>
          </a:ln>
        </p:spPr>
      </p:pic>
      <p:sp>
        <p:nvSpPr>
          <p:cNvPr id="391" name="Google Shape;391;p8"/>
          <p:cNvSpPr/>
          <p:nvPr/>
        </p:nvSpPr>
        <p:spPr>
          <a:xfrm>
            <a:off x="3235325" y="555625"/>
            <a:ext cx="720725" cy="647700"/>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2" name="Google Shape;392;p8"/>
          <p:cNvSpPr/>
          <p:nvPr/>
        </p:nvSpPr>
        <p:spPr>
          <a:xfrm>
            <a:off x="6169025" y="1628775"/>
            <a:ext cx="719138" cy="647700"/>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93" name="Google Shape;393;p8"/>
          <p:cNvPicPr preferRelativeResize="0"/>
          <p:nvPr/>
        </p:nvPicPr>
        <p:blipFill rotWithShape="1">
          <a:blip r:embed="rId4">
            <a:alphaModFix/>
          </a:blip>
          <a:srcRect b="3522" l="0" r="0" t="0"/>
          <a:stretch/>
        </p:blipFill>
        <p:spPr>
          <a:xfrm>
            <a:off x="1704975" y="115888"/>
            <a:ext cx="9525000" cy="2959100"/>
          </a:xfrm>
          <a:prstGeom prst="rect">
            <a:avLst/>
          </a:prstGeom>
          <a:noFill/>
          <a:ln>
            <a:noFill/>
          </a:ln>
        </p:spPr>
      </p:pic>
      <p:sp>
        <p:nvSpPr>
          <p:cNvPr id="394" name="Google Shape;394;p8"/>
          <p:cNvSpPr/>
          <p:nvPr/>
        </p:nvSpPr>
        <p:spPr>
          <a:xfrm>
            <a:off x="3216275" y="976313"/>
            <a:ext cx="792163" cy="720725"/>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500"/>
                                        <p:tgtEl>
                                          <p:spTgt spid="389">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500"/>
                                        <p:tgtEl>
                                          <p:spTgt spid="38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500"/>
                                        <p:tgtEl>
                                          <p:spTgt spid="389">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500"/>
                                        <p:tgtEl>
                                          <p:spTgt spid="389">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animEffect filter="fade" transition="in">
                                      <p:cBhvr>
                                        <p:cTn dur="500"/>
                                        <p:tgtEl>
                                          <p:spTgt spid="389">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2000"/>
                                        <p:tgtEl>
                                          <p:spTgt spid="392"/>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2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92"/>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9"/>
          <p:cNvPicPr preferRelativeResize="0"/>
          <p:nvPr/>
        </p:nvPicPr>
        <p:blipFill rotWithShape="1">
          <a:blip r:embed="rId3">
            <a:alphaModFix/>
          </a:blip>
          <a:srcRect b="9401" l="4631" r="10187" t="5640"/>
          <a:stretch/>
        </p:blipFill>
        <p:spPr>
          <a:xfrm>
            <a:off x="2324100" y="603250"/>
            <a:ext cx="7419975" cy="2998788"/>
          </a:xfrm>
          <a:prstGeom prst="rect">
            <a:avLst/>
          </a:prstGeom>
          <a:noFill/>
          <a:ln>
            <a:noFill/>
          </a:ln>
        </p:spPr>
      </p:pic>
      <p:sp>
        <p:nvSpPr>
          <p:cNvPr id="400" name="Google Shape;400;p9"/>
          <p:cNvSpPr/>
          <p:nvPr/>
        </p:nvSpPr>
        <p:spPr>
          <a:xfrm>
            <a:off x="1560513" y="3829050"/>
            <a:ext cx="10153650" cy="2840038"/>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El valor asociado a la tabla indica la cantidad de</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bits que es necesario tomar de la función de hash.</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La primera celda de la tabla direcciona a la cubeta saturada, y la nueva celda apunta a la nueva cubeta generada.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graphicFrame>
        <p:nvGraphicFramePr>
          <p:cNvPr id="405" name="Google Shape;405;p10"/>
          <p:cNvGraphicFramePr/>
          <p:nvPr/>
        </p:nvGraphicFramePr>
        <p:xfrm>
          <a:off x="3233738" y="4273550"/>
          <a:ext cx="3000000" cy="3000000"/>
        </p:xfrm>
        <a:graphic>
          <a:graphicData uri="http://schemas.openxmlformats.org/drawingml/2006/table">
            <a:tbl>
              <a:tblPr>
                <a:noFill/>
                <a:tableStyleId>{EA4B4D80-80F3-42DE-B6AD-A982ABCB2631}</a:tableStyleId>
              </a:tblPr>
              <a:tblGrid>
                <a:gridCol w="1786200"/>
                <a:gridCol w="3813025"/>
              </a:tblGrid>
              <a:tr h="472625">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Alfa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Beta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Gamma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graphicFrame>
        <p:nvGraphicFramePr>
          <p:cNvPr id="406" name="Google Shape;406;p10"/>
          <p:cNvGraphicFramePr/>
          <p:nvPr/>
        </p:nvGraphicFramePr>
        <p:xfrm>
          <a:off x="3233738" y="4292600"/>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Alfa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Beta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Gamma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1" i="0" lang="es-AR" sz="2400" u="none" cap="none" strike="noStrike">
                          <a:solidFill>
                            <a:srgbClr val="000066"/>
                          </a:solidFill>
                          <a:latin typeface="Courier New"/>
                          <a:ea typeface="Courier New"/>
                          <a:cs typeface="Courier New"/>
                          <a:sym typeface="Courier New"/>
                        </a:rPr>
                        <a:t>Delta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1" i="0" lang="es-AR" sz="2400" u="none" cap="none" strike="noStrike">
                          <a:solidFill>
                            <a:srgbClr val="000066"/>
                          </a:solidFill>
                          <a:latin typeface="Courier New"/>
                          <a:ea typeface="Courier New"/>
                          <a:cs typeface="Courier New"/>
                          <a:sym typeface="Courier New"/>
                        </a:rPr>
                        <a:t>00............1111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bl>
          </a:graphicData>
        </a:graphic>
      </p:graphicFrame>
      <p:pic>
        <p:nvPicPr>
          <p:cNvPr id="407" name="Google Shape;407;p10"/>
          <p:cNvPicPr preferRelativeResize="0"/>
          <p:nvPr/>
        </p:nvPicPr>
        <p:blipFill rotWithShape="1">
          <a:blip r:embed="rId3">
            <a:alphaModFix/>
          </a:blip>
          <a:srcRect b="3522" l="0" r="0" t="0"/>
          <a:stretch/>
        </p:blipFill>
        <p:spPr>
          <a:xfrm>
            <a:off x="1468438" y="1117600"/>
            <a:ext cx="9525000" cy="2959100"/>
          </a:xfrm>
          <a:prstGeom prst="rect">
            <a:avLst/>
          </a:prstGeom>
          <a:noFill/>
          <a:ln>
            <a:noFill/>
          </a:ln>
        </p:spPr>
      </p:pic>
      <p:sp>
        <p:nvSpPr>
          <p:cNvPr id="408" name="Google Shape;408;p10"/>
          <p:cNvSpPr txBox="1"/>
          <p:nvPr/>
        </p:nvSpPr>
        <p:spPr>
          <a:xfrm>
            <a:off x="1416050" y="260350"/>
            <a:ext cx="8713788" cy="720725"/>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Se redispersan las claves involucradas: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700"/>
              </a:spcBef>
              <a:spcAft>
                <a:spcPts val="0"/>
              </a:spcAft>
              <a:buClr>
                <a:schemeClr val="lt1"/>
              </a:buClr>
              <a:buSzPts val="2720"/>
              <a:buFont typeface="Times New Roman"/>
              <a:buNone/>
            </a:pPr>
            <a:r>
              <a:t/>
            </a:r>
            <a:endParaRPr b="0" i="0" sz="3200" u="none" cap="none" strike="noStrike">
              <a:solidFill>
                <a:schemeClr val="dk1"/>
              </a:solidFill>
              <a:latin typeface="Century Gothic"/>
              <a:ea typeface="Century Gothic"/>
              <a:cs typeface="Century Gothic"/>
              <a:sym typeface="Century Gothic"/>
            </a:endParaRPr>
          </a:p>
        </p:txBody>
      </p:sp>
      <p:pic>
        <p:nvPicPr>
          <p:cNvPr id="409" name="Google Shape;409;p10"/>
          <p:cNvPicPr preferRelativeResize="0"/>
          <p:nvPr/>
        </p:nvPicPr>
        <p:blipFill rotWithShape="1">
          <a:blip r:embed="rId4">
            <a:alphaModFix/>
          </a:blip>
          <a:srcRect b="0" l="0" r="0" t="0"/>
          <a:stretch/>
        </p:blipFill>
        <p:spPr>
          <a:xfrm>
            <a:off x="1387475" y="1125538"/>
            <a:ext cx="9639300" cy="3067050"/>
          </a:xfrm>
          <a:prstGeom prst="rect">
            <a:avLst/>
          </a:prstGeom>
          <a:noFill/>
          <a:ln>
            <a:noFill/>
          </a:ln>
        </p:spPr>
      </p:pic>
      <p:pic>
        <p:nvPicPr>
          <p:cNvPr id="410" name="Google Shape;410;p10"/>
          <p:cNvPicPr preferRelativeResize="0"/>
          <p:nvPr/>
        </p:nvPicPr>
        <p:blipFill rotWithShape="1">
          <a:blip r:embed="rId5">
            <a:alphaModFix/>
          </a:blip>
          <a:srcRect b="0" l="0" r="0" t="0"/>
          <a:stretch/>
        </p:blipFill>
        <p:spPr>
          <a:xfrm>
            <a:off x="1401763" y="1158875"/>
            <a:ext cx="9572625" cy="300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1"/>
          <p:cNvSpPr/>
          <p:nvPr/>
        </p:nvSpPr>
        <p:spPr>
          <a:xfrm>
            <a:off x="1920875" y="333375"/>
            <a:ext cx="4549775" cy="646113"/>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Epsilon</a:t>
            </a:r>
            <a:endParaRPr b="0" i="0" sz="1400" u="none" cap="none" strike="noStrike">
              <a:solidFill>
                <a:srgbClr val="000000"/>
              </a:solidFill>
              <a:latin typeface="Arial"/>
              <a:ea typeface="Arial"/>
              <a:cs typeface="Arial"/>
              <a:sym typeface="Arial"/>
            </a:endParaRPr>
          </a:p>
        </p:txBody>
      </p:sp>
      <p:graphicFrame>
        <p:nvGraphicFramePr>
          <p:cNvPr id="416" name="Google Shape;416;p11"/>
          <p:cNvGraphicFramePr/>
          <p:nvPr/>
        </p:nvGraphicFramePr>
        <p:xfrm>
          <a:off x="6456363" y="333375"/>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Epsilon</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pic>
        <p:nvPicPr>
          <p:cNvPr id="417" name="Google Shape;417;p11"/>
          <p:cNvPicPr preferRelativeResize="0"/>
          <p:nvPr/>
        </p:nvPicPr>
        <p:blipFill rotWithShape="1">
          <a:blip r:embed="rId3">
            <a:alphaModFix/>
          </a:blip>
          <a:srcRect b="0" l="0" r="0" t="0"/>
          <a:stretch/>
        </p:blipFill>
        <p:spPr>
          <a:xfrm>
            <a:off x="1704975" y="1628775"/>
            <a:ext cx="9572625" cy="3000375"/>
          </a:xfrm>
          <a:prstGeom prst="rect">
            <a:avLst/>
          </a:prstGeom>
          <a:noFill/>
          <a:ln>
            <a:noFill/>
          </a:ln>
        </p:spPr>
      </p:pic>
      <p:sp>
        <p:nvSpPr>
          <p:cNvPr id="418" name="Google Shape;418;p11"/>
          <p:cNvSpPr/>
          <p:nvPr/>
        </p:nvSpPr>
        <p:spPr>
          <a:xfrm>
            <a:off x="1704975" y="4941888"/>
            <a:ext cx="10296525" cy="137953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000"/>
              <a:buFont typeface="Arial"/>
              <a:buNone/>
            </a:pPr>
            <a:r>
              <a:rPr b="0" i="0" lang="es-AR" sz="3000" u="none" cap="none" strike="noStrike">
                <a:solidFill>
                  <a:schemeClr val="dk1"/>
                </a:solidFill>
                <a:latin typeface="Century Gothic"/>
                <a:ea typeface="Century Gothic"/>
                <a:cs typeface="Century Gothic"/>
                <a:sym typeface="Century Gothic"/>
              </a:rPr>
              <a:t>Epsilon debe ser almacenado en la cubeta asociada a la celda 0 de la tabla. La misma se encuentra completa lo que genera un nuevo </a:t>
            </a:r>
            <a:r>
              <a:rPr b="1" i="0" lang="es-AR" sz="3000" u="none" cap="none" strike="noStrike">
                <a:solidFill>
                  <a:schemeClr val="dk1"/>
                </a:solidFill>
                <a:latin typeface="Century Gothic"/>
                <a:ea typeface="Century Gothic"/>
                <a:cs typeface="Century Gothic"/>
                <a:sym typeface="Century Gothic"/>
              </a:rPr>
              <a:t>desborde</a:t>
            </a:r>
            <a:r>
              <a:rPr b="0" i="0" lang="es-AR" sz="3000" u="none" cap="none" strike="noStrike">
                <a:solidFill>
                  <a:schemeClr val="dk1"/>
                </a:solidFill>
                <a:latin typeface="Century Gothic"/>
                <a:ea typeface="Century Gothic"/>
                <a:cs typeface="Century Gothic"/>
                <a:sym typeface="Century Gothic"/>
              </a:rPr>
              <a:t>.</a:t>
            </a:r>
            <a:endParaRPr b="0" i="0" sz="30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2"/>
          <p:cNvSpPr/>
          <p:nvPr/>
        </p:nvSpPr>
        <p:spPr>
          <a:xfrm>
            <a:off x="1920875" y="333375"/>
            <a:ext cx="4549775" cy="646113"/>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Epsilon</a:t>
            </a:r>
            <a:endParaRPr b="0" i="0" sz="1400" u="none" cap="none" strike="noStrike">
              <a:solidFill>
                <a:srgbClr val="000000"/>
              </a:solidFill>
              <a:latin typeface="Arial"/>
              <a:ea typeface="Arial"/>
              <a:cs typeface="Arial"/>
              <a:sym typeface="Arial"/>
            </a:endParaRPr>
          </a:p>
        </p:txBody>
      </p:sp>
      <p:graphicFrame>
        <p:nvGraphicFramePr>
          <p:cNvPr id="424" name="Google Shape;424;p12"/>
          <p:cNvGraphicFramePr/>
          <p:nvPr/>
        </p:nvGraphicFramePr>
        <p:xfrm>
          <a:off x="6456363" y="333375"/>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Epsilon</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pic>
        <p:nvPicPr>
          <p:cNvPr id="425" name="Google Shape;425;p12"/>
          <p:cNvPicPr preferRelativeResize="0"/>
          <p:nvPr/>
        </p:nvPicPr>
        <p:blipFill rotWithShape="1">
          <a:blip r:embed="rId3">
            <a:alphaModFix/>
          </a:blip>
          <a:srcRect b="0" l="0" r="0" t="0"/>
          <a:stretch/>
        </p:blipFill>
        <p:spPr>
          <a:xfrm>
            <a:off x="1776413" y="1412875"/>
            <a:ext cx="9572625" cy="3000375"/>
          </a:xfrm>
          <a:prstGeom prst="rect">
            <a:avLst/>
          </a:prstGeom>
          <a:noFill/>
          <a:ln>
            <a:noFill/>
          </a:ln>
        </p:spPr>
      </p:pic>
      <p:sp>
        <p:nvSpPr>
          <p:cNvPr id="426" name="Google Shape;426;p12"/>
          <p:cNvSpPr/>
          <p:nvPr/>
        </p:nvSpPr>
        <p:spPr>
          <a:xfrm>
            <a:off x="1776413" y="4718050"/>
            <a:ext cx="10440987" cy="2239963"/>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000"/>
              <a:buFont typeface="Arial"/>
              <a:buNone/>
            </a:pPr>
            <a:r>
              <a:rPr b="0" i="0" lang="es-AR" sz="3000" u="none" cap="none" strike="noStrike">
                <a:solidFill>
                  <a:schemeClr val="dk1"/>
                </a:solidFill>
                <a:latin typeface="Century Gothic"/>
                <a:ea typeface="Century Gothic"/>
                <a:cs typeface="Century Gothic"/>
                <a:sym typeface="Century Gothic"/>
              </a:rPr>
              <a:t>Al no disponer de celdas suficientes en la tabla en memoria principal, se </a:t>
            </a:r>
            <a:r>
              <a:rPr b="1" i="0" lang="es-AR" sz="3000" u="none" cap="none" strike="noStrike">
                <a:solidFill>
                  <a:schemeClr val="dk1"/>
                </a:solidFill>
                <a:latin typeface="Century Gothic"/>
                <a:ea typeface="Century Gothic"/>
                <a:cs typeface="Century Gothic"/>
                <a:sym typeface="Century Gothic"/>
              </a:rPr>
              <a:t>duplica</a:t>
            </a:r>
            <a:r>
              <a:rPr b="0" i="0" lang="es-AR" sz="3000" u="none" cap="none" strike="noStrike">
                <a:solidFill>
                  <a:schemeClr val="dk1"/>
                </a:solidFill>
                <a:latin typeface="Century Gothic"/>
                <a:ea typeface="Century Gothic"/>
                <a:cs typeface="Century Gothic"/>
                <a:sym typeface="Century Gothic"/>
              </a:rPr>
              <a:t> el espacio disponible, que a partir de este momento necesita </a:t>
            </a:r>
            <a:r>
              <a:rPr b="0" i="0" lang="es-AR" sz="3000" u="sng" cap="none" strike="noStrike">
                <a:solidFill>
                  <a:schemeClr val="dk1"/>
                </a:solidFill>
                <a:latin typeface="Century Gothic"/>
                <a:ea typeface="Century Gothic"/>
                <a:cs typeface="Century Gothic"/>
                <a:sym typeface="Century Gothic"/>
              </a:rPr>
              <a:t>2 bits </a:t>
            </a:r>
            <a:r>
              <a:rPr b="0" i="0" lang="es-AR" sz="3000" u="none" cap="none" strike="noStrike">
                <a:solidFill>
                  <a:schemeClr val="dk1"/>
                </a:solidFill>
                <a:latin typeface="Century Gothic"/>
                <a:ea typeface="Century Gothic"/>
                <a:cs typeface="Century Gothic"/>
                <a:sym typeface="Century Gothic"/>
              </a:rPr>
              <a:t>de la función de hash para poder direccionar un registro.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03136356e8_0_0"/>
          <p:cNvSpPr/>
          <p:nvPr/>
        </p:nvSpPr>
        <p:spPr>
          <a:xfrm>
            <a:off x="1667520" y="500040"/>
            <a:ext cx="8911800" cy="901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800"/>
              <a:buFont typeface="Arial"/>
              <a:buNone/>
            </a:pPr>
            <a:r>
              <a:rPr b="0" i="0" lang="es-AR" sz="4800" u="none" cap="none" strike="noStrike">
                <a:solidFill>
                  <a:srgbClr val="333333"/>
                </a:solidFill>
                <a:latin typeface="Century Gothic"/>
                <a:ea typeface="Century Gothic"/>
                <a:cs typeface="Century Gothic"/>
                <a:sym typeface="Century Gothic"/>
              </a:rPr>
              <a:t>Dispersión de Archivos</a:t>
            </a:r>
            <a:endParaRPr b="0" i="0" sz="4800" u="none" cap="none" strike="noStrike">
              <a:solidFill>
                <a:srgbClr val="000000"/>
              </a:solidFill>
              <a:latin typeface="Arial"/>
              <a:ea typeface="Arial"/>
              <a:cs typeface="Arial"/>
              <a:sym typeface="Arial"/>
            </a:endParaRPr>
          </a:p>
        </p:txBody>
      </p:sp>
      <p:sp>
        <p:nvSpPr>
          <p:cNvPr id="247" name="Google Shape;247;g203136356e8_0_0"/>
          <p:cNvSpPr/>
          <p:nvPr/>
        </p:nvSpPr>
        <p:spPr>
          <a:xfrm>
            <a:off x="2589120" y="6335640"/>
            <a:ext cx="76197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entury Gothic"/>
                <a:ea typeface="Century Gothic"/>
                <a:cs typeface="Century Gothic"/>
                <a:sym typeface="Century Gothic"/>
              </a:rPr>
              <a:t> </a:t>
            </a:r>
            <a:endParaRPr b="0" i="0" sz="1800" u="none" cap="none" strike="noStrike">
              <a:solidFill>
                <a:srgbClr val="000000"/>
              </a:solidFill>
              <a:latin typeface="Arial"/>
              <a:ea typeface="Arial"/>
              <a:cs typeface="Arial"/>
              <a:sym typeface="Arial"/>
            </a:endParaRPr>
          </a:p>
        </p:txBody>
      </p:sp>
      <p:sp>
        <p:nvSpPr>
          <p:cNvPr id="248" name="Google Shape;248;g203136356e8_0_0"/>
          <p:cNvSpPr/>
          <p:nvPr/>
        </p:nvSpPr>
        <p:spPr>
          <a:xfrm>
            <a:off x="11278800" y="6517980"/>
            <a:ext cx="7791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Arial"/>
              <a:ea typeface="Arial"/>
              <a:cs typeface="Arial"/>
              <a:sym typeface="Arial"/>
            </a:endParaRPr>
          </a:p>
        </p:txBody>
      </p:sp>
      <p:sp>
        <p:nvSpPr>
          <p:cNvPr id="249" name="Google Shape;249;g203136356e8_0_0"/>
          <p:cNvSpPr/>
          <p:nvPr/>
        </p:nvSpPr>
        <p:spPr>
          <a:xfrm>
            <a:off x="1667525" y="1530475"/>
            <a:ext cx="10146900" cy="4987500"/>
          </a:xfrm>
          <a:prstGeom prst="rect">
            <a:avLst/>
          </a:prstGeom>
          <a:noFill/>
          <a:ln>
            <a:noFill/>
          </a:ln>
        </p:spPr>
        <p:txBody>
          <a:bodyPr anchorCtr="0" anchor="t" bIns="45000" lIns="90000" spcFirstLastPara="1" rIns="90000" wrap="square" tIns="45000">
            <a:noAutofit/>
          </a:bodyPr>
          <a:lstStyle/>
          <a:p>
            <a:pPr indent="-431311" lvl="0" marL="450720" marR="0" rtl="0" algn="just">
              <a:lnSpc>
                <a:spcPct val="100000"/>
              </a:lnSpc>
              <a:spcBef>
                <a:spcPts val="0"/>
              </a:spcBef>
              <a:spcAft>
                <a:spcPts val="0"/>
              </a:spcAft>
              <a:buClr>
                <a:srgbClr val="262626"/>
              </a:buClr>
              <a:buSzPts val="2900"/>
              <a:buFont typeface="Noto Sans Symbols"/>
              <a:buChar char="✔"/>
            </a:pPr>
            <a:r>
              <a:rPr b="0" i="0" lang="es-AR" sz="2900" u="none" cap="none" strike="noStrike">
                <a:solidFill>
                  <a:srgbClr val="262626"/>
                </a:solidFill>
                <a:latin typeface="Century Gothic"/>
                <a:ea typeface="Century Gothic"/>
                <a:cs typeface="Century Gothic"/>
                <a:sym typeface="Century Gothic"/>
              </a:rPr>
              <a:t>Técnica para generar una dirección base única para una clave dada. </a:t>
            </a:r>
            <a:endParaRPr b="0" i="0" sz="2900" u="none" cap="none" strike="noStrike">
              <a:solidFill>
                <a:srgbClr val="000000"/>
              </a:solidFill>
              <a:latin typeface="Arial"/>
              <a:ea typeface="Arial"/>
              <a:cs typeface="Arial"/>
              <a:sym typeface="Arial"/>
            </a:endParaRPr>
          </a:p>
          <a:p>
            <a:pPr indent="-431311" lvl="0" marL="450720" marR="0" rtl="0" algn="just">
              <a:lnSpc>
                <a:spcPct val="100000"/>
              </a:lnSpc>
              <a:spcBef>
                <a:spcPts val="1199"/>
              </a:spcBef>
              <a:spcAft>
                <a:spcPts val="0"/>
              </a:spcAft>
              <a:buClr>
                <a:srgbClr val="262626"/>
              </a:buClr>
              <a:buSzPts val="2900"/>
              <a:buFont typeface="Noto Sans Symbols"/>
              <a:buChar char="✔"/>
            </a:pPr>
            <a:r>
              <a:rPr b="0" i="0" lang="es-AR" sz="2900" u="none" cap="none" strike="noStrike">
                <a:solidFill>
                  <a:srgbClr val="262626"/>
                </a:solidFill>
                <a:latin typeface="Century Gothic"/>
                <a:ea typeface="Century Gothic"/>
                <a:cs typeface="Century Gothic"/>
                <a:sym typeface="Century Gothic"/>
              </a:rPr>
              <a:t>Convierte la clave en un número aleatorio, que luego sirve para determinar dónde se almacena la clave.</a:t>
            </a:r>
            <a:endParaRPr b="0" i="0" sz="2900" u="none" cap="none" strike="noStrike">
              <a:solidFill>
                <a:srgbClr val="000000"/>
              </a:solidFill>
              <a:latin typeface="Arial"/>
              <a:ea typeface="Arial"/>
              <a:cs typeface="Arial"/>
              <a:sym typeface="Arial"/>
            </a:endParaRPr>
          </a:p>
          <a:p>
            <a:pPr indent="-431311" lvl="0" marL="450720" marR="0" rtl="0" algn="just">
              <a:lnSpc>
                <a:spcPct val="100000"/>
              </a:lnSpc>
              <a:spcBef>
                <a:spcPts val="1199"/>
              </a:spcBef>
              <a:spcAft>
                <a:spcPts val="0"/>
              </a:spcAft>
              <a:buClr>
                <a:srgbClr val="262626"/>
              </a:buClr>
              <a:buSzPts val="2900"/>
              <a:buFont typeface="Noto Sans Symbols"/>
              <a:buChar char="✔"/>
            </a:pPr>
            <a:r>
              <a:rPr b="0" i="0" lang="es-AR" sz="2900" u="none" cap="none" strike="noStrike">
                <a:solidFill>
                  <a:srgbClr val="262626"/>
                </a:solidFill>
                <a:latin typeface="Century Gothic"/>
                <a:ea typeface="Century Gothic"/>
                <a:cs typeface="Century Gothic"/>
                <a:sym typeface="Century Gothic"/>
              </a:rPr>
              <a:t>Utiliza una función de dispersión para mapear cada clave con una dirección física de almacenamiento.</a:t>
            </a:r>
            <a:endParaRPr b="0" i="0" sz="2900" u="none" cap="none" strike="noStrike">
              <a:solidFill>
                <a:srgbClr val="000000"/>
              </a:solidFill>
              <a:latin typeface="Arial"/>
              <a:ea typeface="Arial"/>
              <a:cs typeface="Arial"/>
              <a:sym typeface="Arial"/>
            </a:endParaRPr>
          </a:p>
          <a:p>
            <a:pPr indent="-431311" lvl="0" marL="450720" marR="0" rtl="0" algn="just">
              <a:lnSpc>
                <a:spcPct val="100000"/>
              </a:lnSpc>
              <a:spcBef>
                <a:spcPts val="1199"/>
              </a:spcBef>
              <a:spcAft>
                <a:spcPts val="0"/>
              </a:spcAft>
              <a:buClr>
                <a:srgbClr val="262626"/>
              </a:buClr>
              <a:buSzPts val="2900"/>
              <a:buFont typeface="Noto Sans Symbols"/>
              <a:buChar char="✔"/>
            </a:pPr>
            <a:r>
              <a:rPr b="0" i="0" lang="es-AR" sz="2900" u="none" cap="none" strike="noStrike">
                <a:solidFill>
                  <a:srgbClr val="262626"/>
                </a:solidFill>
                <a:latin typeface="Century Gothic"/>
                <a:ea typeface="Century Gothic"/>
                <a:cs typeface="Century Gothic"/>
                <a:sym typeface="Century Gothic"/>
              </a:rPr>
              <a:t>Utilizada cuando se requiere acceso rápido por clave.</a:t>
            </a:r>
            <a:endParaRPr b="0" i="0" sz="29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5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5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5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500"/>
                                        <p:tgtEl>
                                          <p:spTgt spid="2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13"/>
          <p:cNvPicPr preferRelativeResize="0"/>
          <p:nvPr/>
        </p:nvPicPr>
        <p:blipFill rotWithShape="1">
          <a:blip r:embed="rId3">
            <a:alphaModFix/>
          </a:blip>
          <a:srcRect b="0" l="0" r="0" t="0"/>
          <a:stretch/>
        </p:blipFill>
        <p:spPr>
          <a:xfrm>
            <a:off x="2136775" y="476250"/>
            <a:ext cx="3257550" cy="2886075"/>
          </a:xfrm>
          <a:prstGeom prst="rect">
            <a:avLst/>
          </a:prstGeom>
          <a:noFill/>
          <a:ln>
            <a:noFill/>
          </a:ln>
        </p:spPr>
      </p:pic>
      <p:pic>
        <p:nvPicPr>
          <p:cNvPr id="432" name="Google Shape;432;p13"/>
          <p:cNvPicPr preferRelativeResize="0"/>
          <p:nvPr/>
        </p:nvPicPr>
        <p:blipFill rotWithShape="1">
          <a:blip r:embed="rId4">
            <a:alphaModFix/>
          </a:blip>
          <a:srcRect b="0" l="0" r="0" t="0"/>
          <a:stretch/>
        </p:blipFill>
        <p:spPr>
          <a:xfrm>
            <a:off x="6745288" y="404813"/>
            <a:ext cx="3714750" cy="3971925"/>
          </a:xfrm>
          <a:prstGeom prst="rect">
            <a:avLst/>
          </a:prstGeom>
          <a:noFill/>
          <a:ln>
            <a:noFill/>
          </a:ln>
        </p:spPr>
      </p:pic>
      <p:sp>
        <p:nvSpPr>
          <p:cNvPr id="433" name="Google Shape;433;p13"/>
          <p:cNvSpPr/>
          <p:nvPr/>
        </p:nvSpPr>
        <p:spPr>
          <a:xfrm>
            <a:off x="3648075" y="908050"/>
            <a:ext cx="792163" cy="720725"/>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4" name="Google Shape;434;p13"/>
          <p:cNvSpPr/>
          <p:nvPr/>
        </p:nvSpPr>
        <p:spPr>
          <a:xfrm>
            <a:off x="6542088" y="1169988"/>
            <a:ext cx="792162" cy="719137"/>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5" name="Google Shape;435;p13"/>
          <p:cNvSpPr/>
          <p:nvPr/>
        </p:nvSpPr>
        <p:spPr>
          <a:xfrm>
            <a:off x="6529388" y="2781300"/>
            <a:ext cx="792162" cy="719138"/>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6" name="Google Shape;436;p13"/>
          <p:cNvSpPr/>
          <p:nvPr/>
        </p:nvSpPr>
        <p:spPr>
          <a:xfrm>
            <a:off x="1704975" y="4508500"/>
            <a:ext cx="9864725" cy="19240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La celda de referencia 00 contiene la dirección de la cubeta saturada, mientras que la celda de referencia 10 contiene la dirección de la nueva cubeta.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Effect filter="fade" transition="in">
                                      <p:cBhvr>
                                        <p:cTn dur="1000"/>
                                        <p:tgtEl>
                                          <p:spTgt spid="4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14"/>
          <p:cNvPicPr preferRelativeResize="0"/>
          <p:nvPr/>
        </p:nvPicPr>
        <p:blipFill rotWithShape="1">
          <a:blip r:embed="rId3">
            <a:alphaModFix/>
          </a:blip>
          <a:srcRect b="0" l="0" r="0" t="0"/>
          <a:stretch/>
        </p:blipFill>
        <p:spPr>
          <a:xfrm>
            <a:off x="2136775" y="476250"/>
            <a:ext cx="3257550" cy="2886075"/>
          </a:xfrm>
          <a:prstGeom prst="rect">
            <a:avLst/>
          </a:prstGeom>
          <a:noFill/>
          <a:ln>
            <a:noFill/>
          </a:ln>
        </p:spPr>
      </p:pic>
      <p:pic>
        <p:nvPicPr>
          <p:cNvPr id="442" name="Google Shape;442;p14"/>
          <p:cNvPicPr preferRelativeResize="0"/>
          <p:nvPr/>
        </p:nvPicPr>
        <p:blipFill rotWithShape="1">
          <a:blip r:embed="rId4">
            <a:alphaModFix/>
          </a:blip>
          <a:srcRect b="0" l="0" r="0" t="0"/>
          <a:stretch/>
        </p:blipFill>
        <p:spPr>
          <a:xfrm>
            <a:off x="6745288" y="404813"/>
            <a:ext cx="3714750" cy="3971925"/>
          </a:xfrm>
          <a:prstGeom prst="rect">
            <a:avLst/>
          </a:prstGeom>
          <a:noFill/>
          <a:ln>
            <a:noFill/>
          </a:ln>
        </p:spPr>
      </p:pic>
      <p:graphicFrame>
        <p:nvGraphicFramePr>
          <p:cNvPr id="443" name="Google Shape;443;p14"/>
          <p:cNvGraphicFramePr/>
          <p:nvPr/>
        </p:nvGraphicFramePr>
        <p:xfrm>
          <a:off x="6313488" y="4652963"/>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Beta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Gamma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Epsilon</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00............0000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bl>
          </a:graphicData>
        </a:graphic>
      </p:graphicFrame>
      <p:sp>
        <p:nvSpPr>
          <p:cNvPr id="444" name="Google Shape;444;p14"/>
          <p:cNvSpPr/>
          <p:nvPr/>
        </p:nvSpPr>
        <p:spPr>
          <a:xfrm>
            <a:off x="1704975" y="4508500"/>
            <a:ext cx="4824413" cy="19240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Se redispersan </a:t>
            </a:r>
            <a:r>
              <a:rPr b="1" i="0" lang="es-AR" sz="3200" u="none" cap="none" strike="noStrike">
                <a:solidFill>
                  <a:schemeClr val="dk1"/>
                </a:solidFill>
                <a:latin typeface="Century Gothic"/>
                <a:ea typeface="Century Gothic"/>
                <a:cs typeface="Century Gothic"/>
                <a:sym typeface="Century Gothic"/>
              </a:rPr>
              <a:t>solamente</a:t>
            </a:r>
            <a:r>
              <a:rPr b="0" i="0" lang="es-AR" sz="3200" u="none" cap="none" strike="noStrike">
                <a:solidFill>
                  <a:schemeClr val="dk1"/>
                </a:solidFill>
                <a:latin typeface="Century Gothic"/>
                <a:ea typeface="Century Gothic"/>
                <a:cs typeface="Century Gothic"/>
                <a:sym typeface="Century Gothic"/>
              </a:rPr>
              <a:t> las claves de las cubetas involucradas:</a:t>
            </a:r>
            <a:endParaRPr b="0" i="0" sz="1400" u="none" cap="none" strike="noStrike">
              <a:solidFill>
                <a:srgbClr val="000000"/>
              </a:solidFill>
              <a:latin typeface="Arial"/>
              <a:ea typeface="Arial"/>
              <a:cs typeface="Arial"/>
              <a:sym typeface="Arial"/>
            </a:endParaRPr>
          </a:p>
        </p:txBody>
      </p:sp>
      <p:pic>
        <p:nvPicPr>
          <p:cNvPr id="445" name="Google Shape;445;p14"/>
          <p:cNvPicPr preferRelativeResize="0"/>
          <p:nvPr/>
        </p:nvPicPr>
        <p:blipFill rotWithShape="1">
          <a:blip r:embed="rId5">
            <a:alphaModFix/>
          </a:blip>
          <a:srcRect b="0" l="0" r="0" t="0"/>
          <a:stretch/>
        </p:blipFill>
        <p:spPr>
          <a:xfrm>
            <a:off x="6718300" y="346075"/>
            <a:ext cx="3724275" cy="388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1000"/>
                                        <p:tgtEl>
                                          <p:spTgt spid="44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15"/>
          <p:cNvPicPr preferRelativeResize="0"/>
          <p:nvPr/>
        </p:nvPicPr>
        <p:blipFill rotWithShape="1">
          <a:blip r:embed="rId3">
            <a:alphaModFix/>
          </a:blip>
          <a:srcRect b="0" l="0" r="0" t="0"/>
          <a:stretch/>
        </p:blipFill>
        <p:spPr>
          <a:xfrm>
            <a:off x="1920875" y="1268413"/>
            <a:ext cx="8740775" cy="4011612"/>
          </a:xfrm>
          <a:prstGeom prst="rect">
            <a:avLst/>
          </a:prstGeom>
          <a:noFill/>
          <a:ln>
            <a:noFill/>
          </a:ln>
        </p:spPr>
      </p:pic>
      <p:sp>
        <p:nvSpPr>
          <p:cNvPr id="451" name="Google Shape;451;p15"/>
          <p:cNvSpPr/>
          <p:nvPr/>
        </p:nvSpPr>
        <p:spPr>
          <a:xfrm>
            <a:off x="1920875" y="333375"/>
            <a:ext cx="8420100" cy="646113"/>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Estado final luego de insertar Epsilon </a:t>
            </a:r>
            <a:endParaRPr b="0" i="0" sz="1400" u="none" cap="none" strike="noStrike">
              <a:solidFill>
                <a:srgbClr val="000000"/>
              </a:solidFill>
              <a:latin typeface="Arial"/>
              <a:ea typeface="Arial"/>
              <a:cs typeface="Arial"/>
              <a:sym typeface="Arial"/>
            </a:endParaRPr>
          </a:p>
        </p:txBody>
      </p:sp>
      <p:graphicFrame>
        <p:nvGraphicFramePr>
          <p:cNvPr id="452" name="Google Shape;452;p15"/>
          <p:cNvGraphicFramePr/>
          <p:nvPr/>
        </p:nvGraphicFramePr>
        <p:xfrm>
          <a:off x="1920875" y="5589588"/>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Rho</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6"/>
          <p:cNvSpPr/>
          <p:nvPr/>
        </p:nvSpPr>
        <p:spPr>
          <a:xfrm>
            <a:off x="1920875" y="333375"/>
            <a:ext cx="3903663" cy="646113"/>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Rho</a:t>
            </a:r>
            <a:endParaRPr b="0" i="0" sz="1400" u="none" cap="none" strike="noStrike">
              <a:solidFill>
                <a:srgbClr val="000000"/>
              </a:solidFill>
              <a:latin typeface="Arial"/>
              <a:ea typeface="Arial"/>
              <a:cs typeface="Arial"/>
              <a:sym typeface="Arial"/>
            </a:endParaRPr>
          </a:p>
        </p:txBody>
      </p:sp>
      <p:sp>
        <p:nvSpPr>
          <p:cNvPr id="458" name="Google Shape;458;p16"/>
          <p:cNvSpPr/>
          <p:nvPr/>
        </p:nvSpPr>
        <p:spPr>
          <a:xfrm>
            <a:off x="1704975" y="1125538"/>
            <a:ext cx="10296525" cy="15557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000"/>
              <a:buFont typeface="Arial"/>
              <a:buNone/>
            </a:pPr>
            <a:r>
              <a:rPr b="0" i="0" lang="es-AR" sz="3000" u="none" cap="none" strike="noStrike">
                <a:solidFill>
                  <a:schemeClr val="dk1"/>
                </a:solidFill>
                <a:latin typeface="Century Gothic"/>
                <a:ea typeface="Century Gothic"/>
                <a:cs typeface="Century Gothic"/>
                <a:sym typeface="Century Gothic"/>
              </a:rPr>
              <a:t>Su </a:t>
            </a:r>
            <a:r>
              <a:rPr b="0" i="0" lang="es-AR" sz="3200" u="none" cap="none" strike="noStrike">
                <a:solidFill>
                  <a:schemeClr val="dk1"/>
                </a:solidFill>
                <a:latin typeface="Century Gothic"/>
                <a:ea typeface="Century Gothic"/>
                <a:cs typeface="Century Gothic"/>
                <a:sym typeface="Century Gothic"/>
              </a:rPr>
              <a:t>dirección de almacenamiento corresponde a la cubeta asociada a la celda 11</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700"/>
              </a:spcBef>
              <a:spcAft>
                <a:spcPts val="0"/>
              </a:spcAft>
              <a:buClr>
                <a:srgbClr val="000000"/>
              </a:buClr>
              <a:buSzPts val="3200"/>
              <a:buFont typeface="Arial"/>
              <a:buNone/>
            </a:pPr>
            <a:r>
              <a:t/>
            </a:r>
            <a:endParaRPr b="0" i="0" sz="3200" u="none" cap="none" strike="noStrike">
              <a:solidFill>
                <a:schemeClr val="dk1"/>
              </a:solidFill>
              <a:latin typeface="Century Gothic"/>
              <a:ea typeface="Century Gothic"/>
              <a:cs typeface="Century Gothic"/>
              <a:sym typeface="Century Gothic"/>
            </a:endParaRPr>
          </a:p>
        </p:txBody>
      </p:sp>
      <p:cxnSp>
        <p:nvCxnSpPr>
          <p:cNvPr id="459" name="Google Shape;459;p16"/>
          <p:cNvCxnSpPr/>
          <p:nvPr/>
        </p:nvCxnSpPr>
        <p:spPr>
          <a:xfrm>
            <a:off x="7969250" y="1916113"/>
            <a:ext cx="647700" cy="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3725"/>
              </a:srgbClr>
            </a:outerShdw>
          </a:effectLst>
        </p:spPr>
      </p:cxnSp>
      <p:sp>
        <p:nvSpPr>
          <p:cNvPr id="460" name="Google Shape;460;p16"/>
          <p:cNvSpPr/>
          <p:nvPr/>
        </p:nvSpPr>
        <p:spPr>
          <a:xfrm>
            <a:off x="8545513" y="1628775"/>
            <a:ext cx="3648075" cy="720725"/>
          </a:xfrm>
          <a:prstGeom prst="ellipse">
            <a:avLst/>
          </a:prstGeom>
          <a:gradFill>
            <a:gsLst>
              <a:gs pos="0">
                <a:srgbClr val="9393FF"/>
              </a:gs>
              <a:gs pos="35000">
                <a:srgbClr val="B1B1FF"/>
              </a:gs>
              <a:gs pos="100000">
                <a:srgbClr val="DFDFFF"/>
              </a:gs>
            </a:gsLst>
            <a:lin ang="16200000" scaled="0"/>
          </a:gradFill>
          <a:ln cap="flat" cmpd="sng" w="9525">
            <a:solidFill>
              <a:srgbClr val="2D2DCA"/>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2400"/>
              <a:buFont typeface="Arial"/>
              <a:buNone/>
            </a:pPr>
            <a:r>
              <a:rPr b="0" i="0" lang="es-AR" sz="2400" u="none" cap="none" strike="noStrike">
                <a:solidFill>
                  <a:schemeClr val="lt1"/>
                </a:solidFill>
                <a:latin typeface="Arial"/>
                <a:ea typeface="Arial"/>
                <a:cs typeface="Arial"/>
                <a:sym typeface="Arial"/>
              </a:rPr>
              <a:t>Está completa</a:t>
            </a:r>
            <a:endParaRPr b="0" i="0" sz="2400" u="none" cap="none" strike="noStrike">
              <a:solidFill>
                <a:schemeClr val="lt1"/>
              </a:solidFill>
              <a:latin typeface="Arial"/>
              <a:ea typeface="Arial"/>
              <a:cs typeface="Arial"/>
              <a:sym typeface="Arial"/>
            </a:endParaRPr>
          </a:p>
        </p:txBody>
      </p:sp>
      <p:sp>
        <p:nvSpPr>
          <p:cNvPr id="461" name="Google Shape;461;p16"/>
          <p:cNvSpPr/>
          <p:nvPr/>
        </p:nvSpPr>
        <p:spPr>
          <a:xfrm>
            <a:off x="1704975" y="3068638"/>
            <a:ext cx="9432925" cy="893834"/>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dk1"/>
                </a:solidFill>
                <a:latin typeface="Century Gothic"/>
                <a:ea typeface="Century Gothic"/>
                <a:cs typeface="Century Gothic"/>
                <a:sym typeface="Century Gothic"/>
              </a:rPr>
              <a:t>El valor asociado a ambas cubetas </a:t>
            </a:r>
            <a:r>
              <a:rPr b="0" i="0" lang="es-AR" sz="2800" u="sng" cap="none" strike="noStrike">
                <a:solidFill>
                  <a:srgbClr val="262699"/>
                </a:solidFill>
                <a:latin typeface="Century Gothic"/>
                <a:ea typeface="Century Gothic"/>
                <a:cs typeface="Century Gothic"/>
                <a:sym typeface="Century Gothic"/>
              </a:rPr>
              <a:t>coincide</a:t>
            </a:r>
            <a:r>
              <a:rPr b="0" i="0" lang="es-AR" sz="2800" u="none" cap="none" strike="noStrike">
                <a:solidFill>
                  <a:schemeClr val="dk1"/>
                </a:solidFill>
                <a:latin typeface="Century Gothic"/>
                <a:ea typeface="Century Gothic"/>
                <a:cs typeface="Century Gothic"/>
                <a:sym typeface="Century Gothic"/>
              </a:rPr>
              <a:t> con el valor asociado a la tabla en memoria. Por lo tanto:</a:t>
            </a:r>
            <a:endParaRPr b="0" i="0" sz="2800" u="none" cap="none" strike="noStrike">
              <a:solidFill>
                <a:schemeClr val="dk1"/>
              </a:solidFill>
              <a:latin typeface="Century Gothic"/>
              <a:ea typeface="Century Gothic"/>
              <a:cs typeface="Century Gothic"/>
              <a:sym typeface="Century Gothic"/>
            </a:endParaRPr>
          </a:p>
        </p:txBody>
      </p:sp>
      <p:sp>
        <p:nvSpPr>
          <p:cNvPr id="462" name="Google Shape;462;p16"/>
          <p:cNvSpPr/>
          <p:nvPr/>
        </p:nvSpPr>
        <p:spPr>
          <a:xfrm>
            <a:off x="1704975" y="2374900"/>
            <a:ext cx="10185400" cy="54927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Se genera desborde y se crea una nueva cubeta.</a:t>
            </a:r>
            <a:endParaRPr b="0" i="0" sz="1400" u="none" cap="none" strike="noStrike">
              <a:solidFill>
                <a:srgbClr val="000000"/>
              </a:solidFill>
              <a:latin typeface="Arial"/>
              <a:ea typeface="Arial"/>
              <a:cs typeface="Arial"/>
              <a:sym typeface="Arial"/>
            </a:endParaRPr>
          </a:p>
        </p:txBody>
      </p:sp>
      <p:sp>
        <p:nvSpPr>
          <p:cNvPr id="463" name="Google Shape;463;p16"/>
          <p:cNvSpPr/>
          <p:nvPr/>
        </p:nvSpPr>
        <p:spPr>
          <a:xfrm>
            <a:off x="2784475" y="3960813"/>
            <a:ext cx="8640763" cy="2781300"/>
          </a:xfrm>
          <a:prstGeom prst="ellipse">
            <a:avLst/>
          </a:prstGeom>
          <a:gradFill>
            <a:gsLst>
              <a:gs pos="0">
                <a:srgbClr val="76AC94"/>
              </a:gs>
              <a:gs pos="80000">
                <a:srgbClr val="9BE2C4"/>
              </a:gs>
              <a:gs pos="100000">
                <a:srgbClr val="9BE4C5"/>
              </a:gs>
            </a:gsLst>
            <a:lin ang="16200000" scaled="0"/>
          </a:gradFill>
          <a:ln cap="flat" cmpd="sng" w="9525">
            <a:solidFill>
              <a:srgbClr val="A4DDC5"/>
            </a:solidFill>
            <a:prstDash val="solid"/>
            <a:round/>
            <a:headEnd len="sm" w="sm" type="none"/>
            <a:tailEnd len="sm" w="sm" type="none"/>
          </a:ln>
          <a:effectLst>
            <a:outerShdw blurRad="40000" rotWithShape="0" dir="5400000" dist="23000">
              <a:srgbClr val="000000">
                <a:alpha val="33725"/>
              </a:srgbClr>
            </a:outerShdw>
          </a:effectLst>
        </p:spPr>
        <p:txBody>
          <a:bodyPr anchorCtr="0" anchor="t" bIns="45700" lIns="91425" spcFirstLastPara="1" rIns="91425" wrap="square" tIns="45700">
            <a:noAutofit/>
          </a:bodyPr>
          <a:lstStyle/>
          <a:p>
            <a:pPr indent="0" lvl="0" marL="0" marR="0" rtl="0" algn="ctr">
              <a:lnSpc>
                <a:spcPct val="93000"/>
              </a:lnSpc>
              <a:spcBef>
                <a:spcPts val="0"/>
              </a:spcBef>
              <a:spcAft>
                <a:spcPts val="0"/>
              </a:spcAft>
              <a:buClr>
                <a:srgbClr val="000000"/>
              </a:buClr>
              <a:buSzPts val="3000"/>
              <a:buFont typeface="Arial"/>
              <a:buNone/>
            </a:pPr>
            <a:r>
              <a:rPr b="0" i="0" lang="es-AR" sz="3000" u="none" cap="none" strike="noStrike">
                <a:solidFill>
                  <a:schemeClr val="dk1"/>
                </a:solidFill>
                <a:latin typeface="Arial"/>
                <a:ea typeface="Arial"/>
                <a:cs typeface="Arial"/>
                <a:sym typeface="Arial"/>
              </a:rPr>
              <a:t>La tabla </a:t>
            </a:r>
            <a:r>
              <a:rPr b="1" i="0" lang="es-AR" sz="3000" u="none" cap="none" strike="noStrike">
                <a:solidFill>
                  <a:schemeClr val="dk1"/>
                </a:solidFill>
                <a:latin typeface="Arial"/>
                <a:ea typeface="Arial"/>
                <a:cs typeface="Arial"/>
                <a:sym typeface="Arial"/>
              </a:rPr>
              <a:t>posee direcciones suficientes para direccionar a la nueva cubeta </a:t>
            </a:r>
            <a:r>
              <a:rPr b="0" i="0" lang="es-AR" sz="3000" u="none" cap="none" strike="noStrike">
                <a:solidFill>
                  <a:schemeClr val="dk1"/>
                </a:solidFill>
                <a:latin typeface="Arial"/>
                <a:ea typeface="Arial"/>
                <a:cs typeface="Arial"/>
                <a:sym typeface="Arial"/>
              </a:rPr>
              <a:t>y la cantidad de celdas </a:t>
            </a:r>
            <a:r>
              <a:rPr b="1" i="0" lang="es-AR" sz="3000" u="none" cap="none" strike="noStrike">
                <a:solidFill>
                  <a:schemeClr val="dk1"/>
                </a:solidFill>
                <a:latin typeface="Arial"/>
                <a:ea typeface="Arial"/>
                <a:cs typeface="Arial"/>
                <a:sym typeface="Arial"/>
              </a:rPr>
              <a:t>NO</a:t>
            </a:r>
            <a:r>
              <a:rPr b="0" i="0" lang="es-AR" sz="3000" u="none" cap="none" strike="noStrike">
                <a:solidFill>
                  <a:schemeClr val="dk1"/>
                </a:solidFill>
                <a:latin typeface="Arial"/>
                <a:ea typeface="Arial"/>
                <a:cs typeface="Arial"/>
                <a:sym typeface="Arial"/>
              </a:rPr>
              <a:t> debe ser duplicada!</a:t>
            </a:r>
            <a:endParaRPr b="0" i="0" sz="3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000"/>
                                        <p:tgtEl>
                                          <p:spTgt spid="4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1000"/>
                                        <p:tgtEl>
                                          <p:spTgt spid="45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2000"/>
                                        <p:tgtEl>
                                          <p:spTgt spid="4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6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aphicFrame>
        <p:nvGraphicFramePr>
          <p:cNvPr id="468" name="Google Shape;468;p17"/>
          <p:cNvGraphicFramePr/>
          <p:nvPr/>
        </p:nvGraphicFramePr>
        <p:xfrm>
          <a:off x="6097588" y="188913"/>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Alfa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Delta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00............1111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Rho</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00............1011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bl>
          </a:graphicData>
        </a:graphic>
      </p:graphicFrame>
      <p:pic>
        <p:nvPicPr>
          <p:cNvPr id="469" name="Google Shape;469;p17"/>
          <p:cNvPicPr preferRelativeResize="0"/>
          <p:nvPr/>
        </p:nvPicPr>
        <p:blipFill rotWithShape="1">
          <a:blip r:embed="rId3">
            <a:alphaModFix/>
          </a:blip>
          <a:srcRect b="0" l="0" r="20973" t="0"/>
          <a:stretch/>
        </p:blipFill>
        <p:spPr>
          <a:xfrm>
            <a:off x="1847850" y="1989138"/>
            <a:ext cx="7564438" cy="4392612"/>
          </a:xfrm>
          <a:prstGeom prst="rect">
            <a:avLst/>
          </a:prstGeom>
          <a:noFill/>
          <a:ln>
            <a:noFill/>
          </a:ln>
        </p:spPr>
      </p:pic>
      <p:sp>
        <p:nvSpPr>
          <p:cNvPr id="470" name="Google Shape;470;p17"/>
          <p:cNvSpPr/>
          <p:nvPr/>
        </p:nvSpPr>
        <p:spPr>
          <a:xfrm>
            <a:off x="1920875" y="333375"/>
            <a:ext cx="3903663" cy="646113"/>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Rho</a:t>
            </a:r>
            <a:endParaRPr b="0" i="0" sz="1400" u="none" cap="none" strike="noStrike">
              <a:solidFill>
                <a:srgbClr val="000000"/>
              </a:solidFill>
              <a:latin typeface="Arial"/>
              <a:ea typeface="Arial"/>
              <a:cs typeface="Arial"/>
              <a:sym typeface="Arial"/>
            </a:endParaRPr>
          </a:p>
        </p:txBody>
      </p:sp>
      <p:pic>
        <p:nvPicPr>
          <p:cNvPr id="471" name="Google Shape;471;p17"/>
          <p:cNvPicPr preferRelativeResize="0"/>
          <p:nvPr/>
        </p:nvPicPr>
        <p:blipFill rotWithShape="1">
          <a:blip r:embed="rId4">
            <a:alphaModFix/>
          </a:blip>
          <a:srcRect b="6516" l="0" r="6769" t="5584"/>
          <a:stretch/>
        </p:blipFill>
        <p:spPr>
          <a:xfrm>
            <a:off x="1265238" y="1916113"/>
            <a:ext cx="8459787" cy="4932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8"/>
          <p:cNvSpPr/>
          <p:nvPr/>
        </p:nvSpPr>
        <p:spPr>
          <a:xfrm>
            <a:off x="1704975" y="333375"/>
            <a:ext cx="4699000" cy="646113"/>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Pi y Tau</a:t>
            </a:r>
            <a:endParaRPr b="0" i="0" sz="1400" u="none" cap="none" strike="noStrike">
              <a:solidFill>
                <a:srgbClr val="000000"/>
              </a:solidFill>
              <a:latin typeface="Arial"/>
              <a:ea typeface="Arial"/>
              <a:cs typeface="Arial"/>
              <a:sym typeface="Arial"/>
            </a:endParaRPr>
          </a:p>
        </p:txBody>
      </p:sp>
      <p:pic>
        <p:nvPicPr>
          <p:cNvPr id="478" name="Google Shape;478;p18"/>
          <p:cNvPicPr preferRelativeResize="0"/>
          <p:nvPr/>
        </p:nvPicPr>
        <p:blipFill rotWithShape="1">
          <a:blip r:embed="rId3">
            <a:alphaModFix/>
          </a:blip>
          <a:srcRect b="6516" l="0" r="6769" t="5584"/>
          <a:stretch/>
        </p:blipFill>
        <p:spPr>
          <a:xfrm>
            <a:off x="1344613" y="1773238"/>
            <a:ext cx="8458200" cy="4930775"/>
          </a:xfrm>
          <a:prstGeom prst="rect">
            <a:avLst/>
          </a:prstGeom>
          <a:noFill/>
          <a:ln>
            <a:noFill/>
          </a:ln>
        </p:spPr>
      </p:pic>
      <p:graphicFrame>
        <p:nvGraphicFramePr>
          <p:cNvPr id="479" name="Google Shape;479;p18"/>
          <p:cNvGraphicFramePr/>
          <p:nvPr/>
        </p:nvGraphicFramePr>
        <p:xfrm>
          <a:off x="6456363" y="260350"/>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Pi</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00............0110</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Tau</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00............1101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bl>
          </a:graphicData>
        </a:graphic>
      </p:graphicFrame>
      <p:pic>
        <p:nvPicPr>
          <p:cNvPr id="480" name="Google Shape;480;p18"/>
          <p:cNvPicPr preferRelativeResize="0"/>
          <p:nvPr/>
        </p:nvPicPr>
        <p:blipFill rotWithShape="1">
          <a:blip r:embed="rId4">
            <a:alphaModFix/>
          </a:blip>
          <a:srcRect b="1011" l="0" r="0" t="2025"/>
          <a:stretch/>
        </p:blipFill>
        <p:spPr>
          <a:xfrm>
            <a:off x="1271588" y="1733550"/>
            <a:ext cx="8497887" cy="50212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9"/>
          <p:cNvSpPr/>
          <p:nvPr/>
        </p:nvSpPr>
        <p:spPr>
          <a:xfrm>
            <a:off x="1704975" y="333375"/>
            <a:ext cx="4333875" cy="768350"/>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4400"/>
              <a:buFont typeface="Arial"/>
              <a:buNone/>
            </a:pPr>
            <a:r>
              <a:rPr b="0" i="0" lang="es-AR" sz="4400" u="none" cap="none" strike="noStrike">
                <a:solidFill>
                  <a:schemeClr val="dk1"/>
                </a:solidFill>
                <a:latin typeface="Century Gothic"/>
                <a:ea typeface="Century Gothic"/>
                <a:cs typeface="Century Gothic"/>
                <a:sym typeface="Century Gothic"/>
              </a:rPr>
              <a:t>Inserción de Psi</a:t>
            </a:r>
            <a:endParaRPr b="0" i="0" sz="1400" u="none" cap="none" strike="noStrike">
              <a:solidFill>
                <a:srgbClr val="000000"/>
              </a:solidFill>
              <a:latin typeface="Arial"/>
              <a:ea typeface="Arial"/>
              <a:cs typeface="Arial"/>
              <a:sym typeface="Arial"/>
            </a:endParaRPr>
          </a:p>
        </p:txBody>
      </p:sp>
      <p:graphicFrame>
        <p:nvGraphicFramePr>
          <p:cNvPr id="487" name="Google Shape;487;p19"/>
          <p:cNvGraphicFramePr/>
          <p:nvPr/>
        </p:nvGraphicFramePr>
        <p:xfrm>
          <a:off x="6456363" y="455613"/>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5750">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Psi</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00............0001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pic>
        <p:nvPicPr>
          <p:cNvPr id="488" name="Google Shape;488;p19"/>
          <p:cNvPicPr preferRelativeResize="0"/>
          <p:nvPr/>
        </p:nvPicPr>
        <p:blipFill rotWithShape="1">
          <a:blip r:embed="rId3">
            <a:alphaModFix/>
          </a:blip>
          <a:srcRect b="1011" l="0" r="0" t="2025"/>
          <a:stretch/>
        </p:blipFill>
        <p:spPr>
          <a:xfrm>
            <a:off x="3432175" y="1628775"/>
            <a:ext cx="8497888" cy="5021263"/>
          </a:xfrm>
          <a:prstGeom prst="rect">
            <a:avLst/>
          </a:prstGeom>
          <a:noFill/>
          <a:ln>
            <a:noFill/>
          </a:ln>
        </p:spPr>
      </p:pic>
      <p:sp>
        <p:nvSpPr>
          <p:cNvPr id="489" name="Google Shape;489;p19"/>
          <p:cNvSpPr/>
          <p:nvPr/>
        </p:nvSpPr>
        <p:spPr>
          <a:xfrm>
            <a:off x="552450" y="3644900"/>
            <a:ext cx="4968875" cy="2592388"/>
          </a:xfrm>
          <a:prstGeom prst="ellipse">
            <a:avLst/>
          </a:prstGeom>
          <a:gradFill>
            <a:gsLst>
              <a:gs pos="0">
                <a:srgbClr val="9393FF"/>
              </a:gs>
              <a:gs pos="35000">
                <a:srgbClr val="B1B1FF"/>
              </a:gs>
              <a:gs pos="100000">
                <a:srgbClr val="DFDFFF"/>
              </a:gs>
            </a:gsLst>
            <a:lin ang="16200000" scaled="0"/>
          </a:gradFill>
          <a:ln cap="flat" cmpd="sng" w="9525">
            <a:solidFill>
              <a:srgbClr val="2D2DCA"/>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ctr">
              <a:lnSpc>
                <a:spcPct val="93000"/>
              </a:lnSpc>
              <a:spcBef>
                <a:spcPts val="0"/>
              </a:spcBef>
              <a:spcAft>
                <a:spcPts val="0"/>
              </a:spcAft>
              <a:buClr>
                <a:srgbClr val="000000"/>
              </a:buClr>
              <a:buSzPts val="2400"/>
              <a:buFont typeface="Arial"/>
              <a:buNone/>
            </a:pPr>
            <a:r>
              <a:rPr b="0" i="0" lang="es-AR" sz="2400" u="none" cap="none" strike="noStrike">
                <a:solidFill>
                  <a:schemeClr val="dk1"/>
                </a:solidFill>
                <a:latin typeface="Arial"/>
                <a:ea typeface="Arial"/>
                <a:cs typeface="Arial"/>
                <a:sym typeface="Arial"/>
              </a:rPr>
              <a:t>Se direcciona a la cubeta correspondiente a la celda 01, la cual produce </a:t>
            </a:r>
            <a:r>
              <a:rPr b="1" i="0" lang="es-AR" sz="2400" u="none" cap="none" strike="noStrike">
                <a:solidFill>
                  <a:schemeClr val="dk1"/>
                </a:solidFill>
                <a:latin typeface="Arial"/>
                <a:ea typeface="Arial"/>
                <a:cs typeface="Arial"/>
                <a:sym typeface="Arial"/>
              </a:rPr>
              <a:t>DESBORDE</a:t>
            </a:r>
            <a:endParaRPr b="1" i="0" sz="2400" u="none" cap="none" strike="noStrike">
              <a:solidFill>
                <a:schemeClr val="dk1"/>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0"/>
          <p:cNvSpPr/>
          <p:nvPr/>
        </p:nvSpPr>
        <p:spPr>
          <a:xfrm>
            <a:off x="1631950" y="87313"/>
            <a:ext cx="10440988" cy="27654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380"/>
              <a:buFont typeface="Times New Roman"/>
              <a:buNone/>
            </a:pPr>
            <a:r>
              <a:rPr b="0" i="0" lang="es-AR" sz="2800" u="none" cap="none" strike="noStrike">
                <a:solidFill>
                  <a:schemeClr val="dk1"/>
                </a:solidFill>
                <a:latin typeface="Century Gothic"/>
                <a:ea typeface="Century Gothic"/>
                <a:cs typeface="Century Gothic"/>
                <a:sym typeface="Century Gothic"/>
              </a:rPr>
              <a:t>Pasos:</a:t>
            </a:r>
            <a:endParaRPr b="0" i="0" sz="1400" u="none" cap="none" strike="noStrike">
              <a:solidFill>
                <a:srgbClr val="000000"/>
              </a:solidFill>
              <a:latin typeface="Arial"/>
              <a:ea typeface="Arial"/>
              <a:cs typeface="Arial"/>
              <a:sym typeface="Arial"/>
            </a:endParaRPr>
          </a:p>
          <a:p>
            <a:pPr indent="-514350" lvl="0" marL="514350" marR="0" rtl="0" algn="l">
              <a:lnSpc>
                <a:spcPct val="93000"/>
              </a:lnSpc>
              <a:spcBef>
                <a:spcPts val="700"/>
              </a:spcBef>
              <a:spcAft>
                <a:spcPts val="0"/>
              </a:spcAft>
              <a:buClr>
                <a:schemeClr val="dk1"/>
              </a:buClr>
              <a:buSzPts val="2380"/>
              <a:buFont typeface="Times New Roman"/>
              <a:buAutoNum type="arabicPeriod"/>
            </a:pPr>
            <a:r>
              <a:rPr b="0" i="0" lang="es-AR" sz="2800" u="none" cap="none" strike="noStrike">
                <a:solidFill>
                  <a:schemeClr val="dk1"/>
                </a:solidFill>
                <a:latin typeface="Century Gothic"/>
                <a:ea typeface="Century Gothic"/>
                <a:cs typeface="Century Gothic"/>
                <a:sym typeface="Century Gothic"/>
              </a:rPr>
              <a:t>Incrementar en uno el valor asociado al nodo con saturación.</a:t>
            </a:r>
            <a:endParaRPr b="0" i="0" sz="1400" u="none" cap="none" strike="noStrike">
              <a:solidFill>
                <a:srgbClr val="000000"/>
              </a:solidFill>
              <a:latin typeface="Arial"/>
              <a:ea typeface="Arial"/>
              <a:cs typeface="Arial"/>
              <a:sym typeface="Arial"/>
            </a:endParaRPr>
          </a:p>
          <a:p>
            <a:pPr indent="-514350" lvl="0" marL="514350" marR="0" rtl="0" algn="l">
              <a:lnSpc>
                <a:spcPct val="93000"/>
              </a:lnSpc>
              <a:spcBef>
                <a:spcPts val="700"/>
              </a:spcBef>
              <a:spcAft>
                <a:spcPts val="0"/>
              </a:spcAft>
              <a:buClr>
                <a:schemeClr val="dk1"/>
              </a:buClr>
              <a:buSzPts val="2380"/>
              <a:buFont typeface="Times New Roman"/>
              <a:buAutoNum type="arabicPeriod"/>
            </a:pPr>
            <a:r>
              <a:rPr b="0" i="0" lang="es-AR" sz="2800" u="none" cap="none" strike="noStrike">
                <a:solidFill>
                  <a:schemeClr val="dk1"/>
                </a:solidFill>
                <a:latin typeface="Century Gothic"/>
                <a:ea typeface="Century Gothic"/>
                <a:cs typeface="Century Gothic"/>
                <a:sym typeface="Century Gothic"/>
              </a:rPr>
              <a:t>Crear una nueva cubeta</a:t>
            </a:r>
            <a:endParaRPr b="0" i="0" sz="1400" u="none" cap="none" strike="noStrike">
              <a:solidFill>
                <a:srgbClr val="000000"/>
              </a:solidFill>
              <a:latin typeface="Arial"/>
              <a:ea typeface="Arial"/>
              <a:cs typeface="Arial"/>
              <a:sym typeface="Arial"/>
            </a:endParaRPr>
          </a:p>
          <a:p>
            <a:pPr indent="-514350" lvl="0" marL="514350" marR="0" rtl="0" algn="l">
              <a:lnSpc>
                <a:spcPct val="93000"/>
              </a:lnSpc>
              <a:spcBef>
                <a:spcPts val="700"/>
              </a:spcBef>
              <a:spcAft>
                <a:spcPts val="0"/>
              </a:spcAft>
              <a:buClr>
                <a:schemeClr val="dk1"/>
              </a:buClr>
              <a:buSzPts val="2380"/>
              <a:buFont typeface="Times New Roman"/>
              <a:buAutoNum type="arabicPeriod"/>
            </a:pPr>
            <a:r>
              <a:rPr b="0" i="0" lang="es-AR" sz="2800" u="none" cap="none" strike="noStrike">
                <a:solidFill>
                  <a:schemeClr val="dk1"/>
                </a:solidFill>
                <a:latin typeface="Century Gothic"/>
                <a:ea typeface="Century Gothic"/>
                <a:cs typeface="Century Gothic"/>
                <a:sym typeface="Century Gothic"/>
              </a:rPr>
              <a:t>Como el valor de la cubeta es </a:t>
            </a:r>
            <a:r>
              <a:rPr b="1" i="0" lang="es-AR" sz="2800" u="none" cap="none" strike="noStrike">
                <a:solidFill>
                  <a:schemeClr val="dk1"/>
                </a:solidFill>
                <a:latin typeface="Century Gothic"/>
                <a:ea typeface="Century Gothic"/>
                <a:cs typeface="Century Gothic"/>
                <a:sym typeface="Century Gothic"/>
              </a:rPr>
              <a:t>mayor</a:t>
            </a:r>
            <a:r>
              <a:rPr b="0" i="0" lang="es-AR" sz="2800" u="none" cap="none" strike="noStrike">
                <a:solidFill>
                  <a:schemeClr val="dk1"/>
                </a:solidFill>
                <a:latin typeface="Century Gothic"/>
                <a:ea typeface="Century Gothic"/>
                <a:cs typeface="Century Gothic"/>
                <a:sym typeface="Century Gothic"/>
              </a:rPr>
              <a:t> al valor de la tabla, se debe </a:t>
            </a:r>
            <a:r>
              <a:rPr b="1" i="0" lang="es-AR" sz="2800" u="none" cap="none" strike="noStrike">
                <a:solidFill>
                  <a:schemeClr val="dk1"/>
                </a:solidFill>
                <a:latin typeface="Century Gothic"/>
                <a:ea typeface="Century Gothic"/>
                <a:cs typeface="Century Gothic"/>
                <a:sym typeface="Century Gothic"/>
              </a:rPr>
              <a:t>duplicar</a:t>
            </a:r>
            <a:r>
              <a:rPr b="0" i="0" lang="es-AR" sz="2800" u="none" cap="none" strike="noStrike">
                <a:solidFill>
                  <a:schemeClr val="dk1"/>
                </a:solidFill>
                <a:latin typeface="Century Gothic"/>
                <a:ea typeface="Century Gothic"/>
                <a:cs typeface="Century Gothic"/>
                <a:sym typeface="Century Gothic"/>
              </a:rPr>
              <a:t> la tabla e incrementar su valor.</a:t>
            </a:r>
            <a:endParaRPr b="0" i="0" sz="1400" u="none" cap="none" strike="noStrike">
              <a:solidFill>
                <a:srgbClr val="000000"/>
              </a:solidFill>
              <a:latin typeface="Arial"/>
              <a:ea typeface="Arial"/>
              <a:cs typeface="Arial"/>
              <a:sym typeface="Arial"/>
            </a:endParaRPr>
          </a:p>
        </p:txBody>
      </p:sp>
      <p:pic>
        <p:nvPicPr>
          <p:cNvPr id="495" name="Google Shape;495;p20"/>
          <p:cNvPicPr preferRelativeResize="0"/>
          <p:nvPr/>
        </p:nvPicPr>
        <p:blipFill rotWithShape="1">
          <a:blip r:embed="rId3">
            <a:alphaModFix/>
          </a:blip>
          <a:srcRect b="4760" l="0" r="0" t="2855"/>
          <a:stretch/>
        </p:blipFill>
        <p:spPr>
          <a:xfrm>
            <a:off x="7177088" y="3184525"/>
            <a:ext cx="4514850" cy="3494088"/>
          </a:xfrm>
          <a:prstGeom prst="rect">
            <a:avLst/>
          </a:prstGeom>
          <a:noFill/>
          <a:ln>
            <a:noFill/>
          </a:ln>
        </p:spPr>
      </p:pic>
      <p:pic>
        <p:nvPicPr>
          <p:cNvPr id="496" name="Google Shape;496;p20"/>
          <p:cNvPicPr preferRelativeResize="0"/>
          <p:nvPr/>
        </p:nvPicPr>
        <p:blipFill rotWithShape="1">
          <a:blip r:embed="rId4">
            <a:alphaModFix/>
          </a:blip>
          <a:srcRect b="0" l="0" r="0" t="0"/>
          <a:stretch/>
        </p:blipFill>
        <p:spPr>
          <a:xfrm>
            <a:off x="2063750" y="3357563"/>
            <a:ext cx="3962400" cy="2924175"/>
          </a:xfrm>
          <a:prstGeom prst="rect">
            <a:avLst/>
          </a:prstGeom>
          <a:noFill/>
          <a:ln>
            <a:noFill/>
          </a:ln>
        </p:spPr>
      </p:pic>
      <p:sp>
        <p:nvSpPr>
          <p:cNvPr id="497" name="Google Shape;497;p20"/>
          <p:cNvSpPr/>
          <p:nvPr/>
        </p:nvSpPr>
        <p:spPr>
          <a:xfrm>
            <a:off x="4297363" y="3933825"/>
            <a:ext cx="790575" cy="719138"/>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8" name="Google Shape;498;p20"/>
          <p:cNvSpPr/>
          <p:nvPr/>
        </p:nvSpPr>
        <p:spPr>
          <a:xfrm>
            <a:off x="7464425" y="5300663"/>
            <a:ext cx="792163" cy="720725"/>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99" name="Google Shape;499;p20"/>
          <p:cNvPicPr preferRelativeResize="0"/>
          <p:nvPr/>
        </p:nvPicPr>
        <p:blipFill rotWithShape="1">
          <a:blip r:embed="rId5">
            <a:alphaModFix/>
          </a:blip>
          <a:srcRect b="4407" l="5061" r="30367" t="11018"/>
          <a:stretch/>
        </p:blipFill>
        <p:spPr>
          <a:xfrm>
            <a:off x="2063750" y="3068638"/>
            <a:ext cx="4279900" cy="3789362"/>
          </a:xfrm>
          <a:prstGeom prst="rect">
            <a:avLst/>
          </a:prstGeom>
          <a:noFill/>
          <a:ln>
            <a:noFill/>
          </a:ln>
        </p:spPr>
      </p:pic>
      <p:sp>
        <p:nvSpPr>
          <p:cNvPr id="500" name="Google Shape;500;p20"/>
          <p:cNvSpPr/>
          <p:nvPr/>
        </p:nvSpPr>
        <p:spPr>
          <a:xfrm>
            <a:off x="4297363" y="2997200"/>
            <a:ext cx="790575" cy="719138"/>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500"/>
                                        <p:tgtEl>
                                          <p:spTgt spid="49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500"/>
                                        <p:tgtEl>
                                          <p:spTgt spid="49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500"/>
                                        <p:tgtEl>
                                          <p:spTgt spid="49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500"/>
                                        <p:tgtEl>
                                          <p:spTgt spid="494">
                                            <p:txEl>
                                              <p:pRg end="3" st="3"/>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2000"/>
                                        <p:tgtEl>
                                          <p:spTgt spid="49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xit" presetID="1" presetSubtype="0">
                                  <p:stCondLst>
                                    <p:cond delay="0"/>
                                  </p:stCondLst>
                                  <p:childTnLst>
                                    <p:set>
                                      <p:cBhvr>
                                        <p:cTn dur="1" fill="hold">
                                          <p:stCondLst>
                                            <p:cond delay="1"/>
                                          </p:stCondLst>
                                        </p:cTn>
                                        <p:tgtEl>
                                          <p:spTgt spid="4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21"/>
          <p:cNvPicPr preferRelativeResize="0"/>
          <p:nvPr/>
        </p:nvPicPr>
        <p:blipFill rotWithShape="1">
          <a:blip r:embed="rId3">
            <a:alphaModFix/>
          </a:blip>
          <a:srcRect b="0" l="0" r="0" t="0"/>
          <a:stretch/>
        </p:blipFill>
        <p:spPr>
          <a:xfrm>
            <a:off x="2352675" y="908050"/>
            <a:ext cx="8948738" cy="5808663"/>
          </a:xfrm>
          <a:prstGeom prst="rect">
            <a:avLst/>
          </a:prstGeom>
          <a:noFill/>
          <a:ln>
            <a:noFill/>
          </a:ln>
        </p:spPr>
      </p:pic>
      <p:sp>
        <p:nvSpPr>
          <p:cNvPr id="506" name="Google Shape;506;p21"/>
          <p:cNvSpPr/>
          <p:nvPr/>
        </p:nvSpPr>
        <p:spPr>
          <a:xfrm>
            <a:off x="1920875" y="188913"/>
            <a:ext cx="7324725" cy="646112"/>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Estado final luego de insertar Psi</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22"/>
          <p:cNvPicPr preferRelativeResize="0"/>
          <p:nvPr/>
        </p:nvPicPr>
        <p:blipFill rotWithShape="1">
          <a:blip r:embed="rId3">
            <a:alphaModFix/>
          </a:blip>
          <a:srcRect b="3003" l="0" r="21455" t="0"/>
          <a:stretch/>
        </p:blipFill>
        <p:spPr>
          <a:xfrm>
            <a:off x="4513263" y="1166813"/>
            <a:ext cx="7027862" cy="5632450"/>
          </a:xfrm>
          <a:prstGeom prst="rect">
            <a:avLst/>
          </a:prstGeom>
          <a:noFill/>
          <a:ln>
            <a:noFill/>
          </a:ln>
        </p:spPr>
      </p:pic>
      <p:sp>
        <p:nvSpPr>
          <p:cNvPr id="512" name="Google Shape;512;p22"/>
          <p:cNvSpPr/>
          <p:nvPr/>
        </p:nvSpPr>
        <p:spPr>
          <a:xfrm>
            <a:off x="1631950" y="188913"/>
            <a:ext cx="4799013" cy="646112"/>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Inserción de Omega</a:t>
            </a:r>
            <a:endParaRPr b="0" i="0" sz="1400" u="none" cap="none" strike="noStrike">
              <a:solidFill>
                <a:srgbClr val="000000"/>
              </a:solidFill>
              <a:latin typeface="Arial"/>
              <a:ea typeface="Arial"/>
              <a:cs typeface="Arial"/>
              <a:sym typeface="Arial"/>
            </a:endParaRPr>
          </a:p>
        </p:txBody>
      </p:sp>
      <p:graphicFrame>
        <p:nvGraphicFramePr>
          <p:cNvPr id="513" name="Google Shape;513;p22"/>
          <p:cNvGraphicFramePr/>
          <p:nvPr/>
        </p:nvGraphicFramePr>
        <p:xfrm>
          <a:off x="6529388" y="168275"/>
          <a:ext cx="3000000" cy="3000000"/>
        </p:xfrm>
        <a:graphic>
          <a:graphicData uri="http://schemas.openxmlformats.org/drawingml/2006/table">
            <a:tbl>
              <a:tblPr>
                <a:noFill/>
                <a:tableStyleId>{EA4B4D80-80F3-42DE-B6AD-A982ABCB2631}</a:tableStyleId>
              </a:tblPr>
              <a:tblGrid>
                <a:gridCol w="1786200"/>
                <a:gridCol w="3813025"/>
              </a:tblGrid>
              <a:tr h="395750">
                <a:tc>
                  <a:txBody>
                    <a:bodyPr/>
                    <a:lstStyle/>
                    <a:p>
                      <a:pPr indent="0" lvl="0" marL="0" marR="0" rtl="0" algn="l">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2400"/>
                        <a:buFont typeface="Courier New"/>
                        <a:buNone/>
                      </a:pPr>
                      <a:r>
                        <a:rPr b="1" i="0" lang="es-AR" sz="24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94075">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Omega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2400"/>
                        <a:buFont typeface="Courier New"/>
                        <a:buNone/>
                      </a:pPr>
                      <a:r>
                        <a:rPr b="0" i="0" lang="es-AR" sz="2400" u="none" cap="none" strike="noStrike">
                          <a:solidFill>
                            <a:srgbClr val="000066"/>
                          </a:solidFill>
                          <a:latin typeface="Courier New"/>
                          <a:ea typeface="Courier New"/>
                          <a:cs typeface="Courier New"/>
                          <a:sym typeface="Courier New"/>
                        </a:rPr>
                        <a:t>00............0111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bl>
          </a:graphicData>
        </a:graphic>
      </p:graphicFrame>
      <p:sp>
        <p:nvSpPr>
          <p:cNvPr id="514" name="Google Shape;514;p22"/>
          <p:cNvSpPr/>
          <p:nvPr/>
        </p:nvSpPr>
        <p:spPr>
          <a:xfrm>
            <a:off x="839788" y="2781300"/>
            <a:ext cx="4968875" cy="2592388"/>
          </a:xfrm>
          <a:prstGeom prst="ellipse">
            <a:avLst/>
          </a:prstGeom>
          <a:gradFill>
            <a:gsLst>
              <a:gs pos="0">
                <a:srgbClr val="9393FF"/>
              </a:gs>
              <a:gs pos="35000">
                <a:srgbClr val="B1B1FF"/>
              </a:gs>
              <a:gs pos="100000">
                <a:srgbClr val="DFDFFF"/>
              </a:gs>
            </a:gsLst>
            <a:lin ang="16200000" scaled="0"/>
          </a:gradFill>
          <a:ln cap="flat" cmpd="sng" w="9525">
            <a:solidFill>
              <a:srgbClr val="2D2DCA"/>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ctr">
              <a:lnSpc>
                <a:spcPct val="93000"/>
              </a:lnSpc>
              <a:spcBef>
                <a:spcPts val="0"/>
              </a:spcBef>
              <a:spcAft>
                <a:spcPts val="0"/>
              </a:spcAft>
              <a:buClr>
                <a:srgbClr val="000000"/>
              </a:buClr>
              <a:buSzPts val="2400"/>
              <a:buFont typeface="Arial"/>
              <a:buNone/>
            </a:pPr>
            <a:r>
              <a:rPr b="0" i="0" lang="es-AR" sz="2400" u="none" cap="none" strike="noStrike">
                <a:solidFill>
                  <a:schemeClr val="dk1"/>
                </a:solidFill>
                <a:latin typeface="Arial"/>
                <a:ea typeface="Arial"/>
                <a:cs typeface="Arial"/>
                <a:sym typeface="Arial"/>
              </a:rPr>
              <a:t>Se direcciona a la cubeta correspondiente a la celda 111, la cual produce </a:t>
            </a:r>
            <a:r>
              <a:rPr b="1" i="0" lang="es-AR" sz="2400" u="none" cap="none" strike="noStrike">
                <a:solidFill>
                  <a:schemeClr val="dk1"/>
                </a:solidFill>
                <a:latin typeface="Arial"/>
                <a:ea typeface="Arial"/>
                <a:cs typeface="Arial"/>
                <a:sym typeface="Arial"/>
              </a:rPr>
              <a:t>DESBORDE</a:t>
            </a:r>
            <a:endParaRPr b="1" i="0" sz="2400" u="none" cap="none" strike="noStrike">
              <a:solidFill>
                <a:schemeClr val="dk1"/>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515" name="Google Shape;515;p22"/>
          <p:cNvSpPr/>
          <p:nvPr/>
        </p:nvSpPr>
        <p:spPr>
          <a:xfrm>
            <a:off x="1167572" y="5715016"/>
            <a:ext cx="6255552" cy="893834"/>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rgbClr val="262699"/>
                </a:solidFill>
                <a:latin typeface="Century Gothic"/>
                <a:ea typeface="Century Gothic"/>
                <a:cs typeface="Century Gothic"/>
                <a:sym typeface="Century Gothic"/>
              </a:rPr>
              <a:t>Se deben aplicar los pasos previamente explicados.</a:t>
            </a:r>
            <a:endParaRPr b="0" i="0" sz="2800" u="none" cap="none" strike="noStrike">
              <a:solidFill>
                <a:srgbClr val="262699"/>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animEffect filter="fade" transition="in">
                                      <p:cBhvr>
                                        <p:cTn dur="500"/>
                                        <p:tgtEl>
                                          <p:spTgt spid="5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03136356e8_0_119"/>
          <p:cNvSpPr/>
          <p:nvPr/>
        </p:nvSpPr>
        <p:spPr>
          <a:xfrm>
            <a:off x="11255138" y="6493320"/>
            <a:ext cx="7791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Arial"/>
              <a:ea typeface="Arial"/>
              <a:cs typeface="Arial"/>
              <a:sym typeface="Arial"/>
            </a:endParaRPr>
          </a:p>
        </p:txBody>
      </p:sp>
      <p:sp>
        <p:nvSpPr>
          <p:cNvPr id="259" name="Google Shape;259;g203136356e8_0_119"/>
          <p:cNvSpPr/>
          <p:nvPr/>
        </p:nvSpPr>
        <p:spPr>
          <a:xfrm>
            <a:off x="1655640" y="1608120"/>
            <a:ext cx="9848400" cy="14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03136356e8_0_119"/>
          <p:cNvSpPr/>
          <p:nvPr/>
        </p:nvSpPr>
        <p:spPr>
          <a:xfrm>
            <a:off x="1739160" y="1643040"/>
            <a:ext cx="9786600" cy="46434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3600"/>
              <a:buFont typeface="Arial"/>
              <a:buNone/>
            </a:pPr>
            <a:r>
              <a:rPr b="1" i="0" lang="es-AR" sz="3400" u="none" cap="none" strike="noStrike">
                <a:solidFill>
                  <a:srgbClr val="0070C0"/>
                </a:solidFill>
                <a:latin typeface="Century Gothic"/>
                <a:ea typeface="Century Gothic"/>
                <a:cs typeface="Century Gothic"/>
                <a:sym typeface="Century Gothic"/>
              </a:rPr>
              <a:t>Direccionamiento estático</a:t>
            </a:r>
            <a:endParaRPr b="0" i="0" sz="3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rPr b="0" i="0" lang="es-AR" sz="3400" u="none" cap="none" strike="noStrike">
                <a:solidFill>
                  <a:srgbClr val="333333"/>
                </a:solidFill>
                <a:latin typeface="Century Gothic"/>
                <a:ea typeface="Century Gothic"/>
                <a:cs typeface="Century Gothic"/>
                <a:sym typeface="Century Gothic"/>
              </a:rPr>
              <a:t>El espacio disponible para dispersar los registros del archivo está fijado previamente.</a:t>
            </a:r>
            <a:endParaRPr b="0" i="0" sz="3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t/>
            </a:r>
            <a:endParaRPr b="0" i="0" sz="3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rPr b="1" i="0" lang="es-AR" sz="3400" u="none" cap="none" strike="noStrike">
                <a:solidFill>
                  <a:srgbClr val="0070C0"/>
                </a:solidFill>
                <a:latin typeface="Century Gothic"/>
                <a:ea typeface="Century Gothic"/>
                <a:cs typeface="Century Gothic"/>
                <a:sym typeface="Century Gothic"/>
              </a:rPr>
              <a:t>Direccionamiento dinámico</a:t>
            </a:r>
            <a:endParaRPr b="0" i="0" sz="3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rPr b="0" i="0" lang="es-AR" sz="3400" u="none" cap="none" strike="noStrike">
                <a:solidFill>
                  <a:srgbClr val="333333"/>
                </a:solidFill>
                <a:latin typeface="Century Gothic"/>
                <a:ea typeface="Century Gothic"/>
                <a:cs typeface="Century Gothic"/>
                <a:sym typeface="Century Gothic"/>
              </a:rPr>
              <a:t>El espacio disponible para dispersar los registros del archivo aumenta o disminuye en función de las necesidades.</a:t>
            </a:r>
            <a:endParaRPr b="0" i="0" sz="3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261" name="Google Shape;261;g203136356e8_0_119"/>
          <p:cNvSpPr/>
          <p:nvPr/>
        </p:nvSpPr>
        <p:spPr>
          <a:xfrm>
            <a:off x="1667520" y="500040"/>
            <a:ext cx="8911800" cy="901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800"/>
              <a:buFont typeface="Arial"/>
              <a:buNone/>
            </a:pPr>
            <a:r>
              <a:rPr b="0" i="0" lang="es-AR" sz="4800" u="none" cap="none" strike="noStrike">
                <a:solidFill>
                  <a:srgbClr val="333333"/>
                </a:solidFill>
                <a:latin typeface="Century Gothic"/>
                <a:ea typeface="Century Gothic"/>
                <a:cs typeface="Century Gothic"/>
                <a:sym typeface="Century Gothic"/>
              </a:rPr>
              <a:t>Tipos de Dispersión</a:t>
            </a:r>
            <a:endParaRPr b="0" i="0" sz="4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5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5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5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5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500"/>
                                        <p:tgtEl>
                                          <p:spTgt spid="2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animEffect filter="fade" transition="in">
                                      <p:cBhvr>
                                        <p:cTn dur="500"/>
                                        <p:tgtEl>
                                          <p:spTgt spid="26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3"/>
          <p:cNvSpPr/>
          <p:nvPr/>
        </p:nvSpPr>
        <p:spPr>
          <a:xfrm>
            <a:off x="1920875" y="188913"/>
            <a:ext cx="2759075" cy="646112"/>
          </a:xfrm>
          <a:prstGeom prst="rect">
            <a:avLst/>
          </a:prstGeom>
          <a:noFill/>
          <a:ln>
            <a:noFill/>
          </a:ln>
        </p:spPr>
        <p:txBody>
          <a:bodyPr anchorCtr="0" anchor="t" bIns="45700" lIns="91425" spcFirstLastPara="1" rIns="91425" wrap="square" tIns="45700">
            <a:spAutoFit/>
          </a:bodyPr>
          <a:lstStyle/>
          <a:p>
            <a:pPr indent="-341313" lvl="0" marL="341313" marR="0" rtl="0" algn="l">
              <a:lnSpc>
                <a:spcPct val="100000"/>
              </a:lnSpc>
              <a:spcBef>
                <a:spcPts val="0"/>
              </a:spcBef>
              <a:spcAft>
                <a:spcPts val="0"/>
              </a:spcAft>
              <a:buClr>
                <a:srgbClr val="000000"/>
              </a:buClr>
              <a:buSzPts val="3600"/>
              <a:buFont typeface="Arial"/>
              <a:buNone/>
            </a:pPr>
            <a:r>
              <a:rPr b="0" i="0" lang="es-AR" sz="3600" u="none" cap="none" strike="noStrike">
                <a:solidFill>
                  <a:schemeClr val="dk1"/>
                </a:solidFill>
                <a:latin typeface="Century Gothic"/>
                <a:ea typeface="Century Gothic"/>
                <a:cs typeface="Century Gothic"/>
                <a:sym typeface="Century Gothic"/>
              </a:rPr>
              <a:t>Estado final</a:t>
            </a:r>
            <a:endParaRPr b="0" i="0" sz="1400" u="none" cap="none" strike="noStrike">
              <a:solidFill>
                <a:srgbClr val="000000"/>
              </a:solidFill>
              <a:latin typeface="Arial"/>
              <a:ea typeface="Arial"/>
              <a:cs typeface="Arial"/>
              <a:sym typeface="Arial"/>
            </a:endParaRPr>
          </a:p>
        </p:txBody>
      </p:sp>
      <p:pic>
        <p:nvPicPr>
          <p:cNvPr id="521" name="Google Shape;521;p23"/>
          <p:cNvPicPr preferRelativeResize="0"/>
          <p:nvPr/>
        </p:nvPicPr>
        <p:blipFill rotWithShape="1">
          <a:blip r:embed="rId3">
            <a:alphaModFix/>
          </a:blip>
          <a:srcRect b="3003" l="0" r="21455" t="0"/>
          <a:stretch/>
        </p:blipFill>
        <p:spPr>
          <a:xfrm>
            <a:off x="1804988" y="1166813"/>
            <a:ext cx="7027862" cy="5632450"/>
          </a:xfrm>
          <a:prstGeom prst="rect">
            <a:avLst/>
          </a:prstGeom>
          <a:noFill/>
          <a:ln>
            <a:noFill/>
          </a:ln>
        </p:spPr>
      </p:pic>
      <p:pic>
        <p:nvPicPr>
          <p:cNvPr id="522" name="Google Shape;522;p23"/>
          <p:cNvPicPr preferRelativeResize="0"/>
          <p:nvPr/>
        </p:nvPicPr>
        <p:blipFill rotWithShape="1">
          <a:blip r:embed="rId4">
            <a:alphaModFix/>
          </a:blip>
          <a:srcRect b="0" l="0" r="0" t="0"/>
          <a:stretch/>
        </p:blipFill>
        <p:spPr>
          <a:xfrm>
            <a:off x="1738289" y="1166813"/>
            <a:ext cx="7692037" cy="5632450"/>
          </a:xfrm>
          <a:prstGeom prst="rect">
            <a:avLst/>
          </a:prstGeom>
          <a:noFill/>
          <a:ln>
            <a:noFill/>
          </a:ln>
        </p:spPr>
      </p:pic>
      <p:graphicFrame>
        <p:nvGraphicFramePr>
          <p:cNvPr id="523" name="Google Shape;523;p23"/>
          <p:cNvGraphicFramePr/>
          <p:nvPr/>
        </p:nvGraphicFramePr>
        <p:xfrm>
          <a:off x="8326775" y="188913"/>
          <a:ext cx="3000000" cy="3000000"/>
        </p:xfrm>
        <a:graphic>
          <a:graphicData uri="http://schemas.openxmlformats.org/drawingml/2006/table">
            <a:tbl>
              <a:tblPr>
                <a:noFill/>
                <a:tableStyleId>{EA4B4D80-80F3-42DE-B6AD-A982ABCB2631}</a:tableStyleId>
              </a:tblPr>
              <a:tblGrid>
                <a:gridCol w="947475"/>
                <a:gridCol w="2652925"/>
              </a:tblGrid>
              <a:tr h="342050">
                <a:tc>
                  <a:txBody>
                    <a:bodyPr/>
                    <a:lstStyle/>
                    <a:p>
                      <a:pPr indent="0" lvl="0" marL="0" marR="0" rtl="0" algn="l">
                        <a:lnSpc>
                          <a:spcPct val="93000"/>
                        </a:lnSpc>
                        <a:spcBef>
                          <a:spcPts val="0"/>
                        </a:spcBef>
                        <a:spcAft>
                          <a:spcPts val="0"/>
                        </a:spcAft>
                        <a:buClr>
                          <a:srgbClr val="FFFFFF"/>
                        </a:buClr>
                        <a:buSzPts val="1800"/>
                        <a:buFont typeface="Courier New"/>
                        <a:buNone/>
                      </a:pPr>
                      <a:r>
                        <a:rPr b="1" i="0" lang="es-AR" sz="1800" u="none" cap="none" strike="noStrike">
                          <a:solidFill>
                            <a:srgbClr val="FFFFFF"/>
                          </a:solidFill>
                          <a:latin typeface="Courier New"/>
                          <a:ea typeface="Courier New"/>
                          <a:cs typeface="Courier New"/>
                          <a:sym typeface="Courier New"/>
                        </a:rPr>
                        <a:t>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c>
                  <a:txBody>
                    <a:bodyPr/>
                    <a:lstStyle/>
                    <a:p>
                      <a:pPr indent="0" lvl="0" marL="0" marR="0" rtl="0" algn="ctr">
                        <a:lnSpc>
                          <a:spcPct val="93000"/>
                        </a:lnSpc>
                        <a:spcBef>
                          <a:spcPts val="0"/>
                        </a:spcBef>
                        <a:spcAft>
                          <a:spcPts val="0"/>
                        </a:spcAft>
                        <a:buClr>
                          <a:srgbClr val="FFFFFF"/>
                        </a:buClr>
                        <a:buSzPts val="1800"/>
                        <a:buFont typeface="Courier New"/>
                        <a:buNone/>
                      </a:pPr>
                      <a:r>
                        <a:rPr b="1" i="0" lang="es-AR" sz="1800" u="none" cap="none" strike="noStrike">
                          <a:solidFill>
                            <a:srgbClr val="FFFFFF"/>
                          </a:solidFill>
                          <a:latin typeface="Courier New"/>
                          <a:ea typeface="Courier New"/>
                          <a:cs typeface="Courier New"/>
                          <a:sym typeface="Courier New"/>
                        </a:rPr>
                        <a:t>f(clave)</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78F0"/>
                    </a:solidFill>
                  </a:tcPr>
                </a:tc>
              </a:tr>
              <a:tr h="342050">
                <a:tc>
                  <a:txBody>
                    <a:bodyPr/>
                    <a:lstStyle/>
                    <a:p>
                      <a:pPr indent="0" lvl="0" marL="0" marR="0" rtl="0" algn="l">
                        <a:lnSpc>
                          <a:spcPct val="93000"/>
                        </a:lnSpc>
                        <a:spcBef>
                          <a:spcPts val="0"/>
                        </a:spcBef>
                        <a:spcAft>
                          <a:spcPts val="0"/>
                        </a:spcAft>
                        <a:buClr>
                          <a:srgbClr val="000066"/>
                        </a:buClr>
                        <a:buSzPts val="1800"/>
                        <a:buFont typeface="Courier New"/>
                        <a:buNone/>
                      </a:pPr>
                      <a:r>
                        <a:rPr b="0" i="0" lang="es-AR" sz="1800" u="none" cap="none" strike="noStrike">
                          <a:solidFill>
                            <a:srgbClr val="000066"/>
                          </a:solidFill>
                          <a:latin typeface="Courier New"/>
                          <a:ea typeface="Courier New"/>
                          <a:cs typeface="Courier New"/>
                          <a:sym typeface="Courier New"/>
                        </a:rPr>
                        <a:t>Rho</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1800"/>
                        <a:buFont typeface="Courier New"/>
                        <a:buNone/>
                      </a:pPr>
                      <a:r>
                        <a:rPr b="0" i="0" lang="es-AR" sz="1800" u="none" cap="none" strike="noStrike">
                          <a:solidFill>
                            <a:srgbClr val="000066"/>
                          </a:solidFill>
                          <a:latin typeface="Courier New"/>
                          <a:ea typeface="Courier New"/>
                          <a:cs typeface="Courier New"/>
                          <a:sym typeface="Courier New"/>
                        </a:rPr>
                        <a:t>00............1011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r h="342050">
                <a:tc>
                  <a:txBody>
                    <a:bodyPr/>
                    <a:lstStyle/>
                    <a:p>
                      <a:pPr indent="0" lvl="0" marL="0" marR="0" rtl="0" algn="l">
                        <a:lnSpc>
                          <a:spcPct val="93000"/>
                        </a:lnSpc>
                        <a:spcBef>
                          <a:spcPts val="0"/>
                        </a:spcBef>
                        <a:spcAft>
                          <a:spcPts val="0"/>
                        </a:spcAft>
                        <a:buClr>
                          <a:srgbClr val="000066"/>
                        </a:buClr>
                        <a:buSzPts val="1800"/>
                        <a:buFont typeface="Courier New"/>
                        <a:buNone/>
                      </a:pPr>
                      <a:r>
                        <a:rPr b="0" i="0" lang="es-AR" sz="1800" u="none" cap="none" strike="noStrike">
                          <a:solidFill>
                            <a:srgbClr val="000066"/>
                          </a:solidFill>
                          <a:latin typeface="Courier New"/>
                          <a:ea typeface="Courier New"/>
                          <a:cs typeface="Courier New"/>
                          <a:sym typeface="Courier New"/>
                        </a:rPr>
                        <a:t>Delta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c>
                  <a:txBody>
                    <a:bodyPr/>
                    <a:lstStyle/>
                    <a:p>
                      <a:pPr indent="0" lvl="0" marL="0" marR="0" rtl="0" algn="l">
                        <a:lnSpc>
                          <a:spcPct val="93000"/>
                        </a:lnSpc>
                        <a:spcBef>
                          <a:spcPts val="0"/>
                        </a:spcBef>
                        <a:spcAft>
                          <a:spcPts val="0"/>
                        </a:spcAft>
                        <a:buClr>
                          <a:srgbClr val="000066"/>
                        </a:buClr>
                        <a:buSzPts val="1800"/>
                        <a:buFont typeface="Courier New"/>
                        <a:buNone/>
                      </a:pPr>
                      <a:r>
                        <a:rPr b="0" i="0" lang="es-AR" sz="1800" u="none" cap="none" strike="noStrike">
                          <a:solidFill>
                            <a:srgbClr val="000066"/>
                          </a:solidFill>
                          <a:latin typeface="Courier New"/>
                          <a:ea typeface="Courier New"/>
                          <a:cs typeface="Courier New"/>
                          <a:sym typeface="Courier New"/>
                        </a:rPr>
                        <a:t>00............1111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6F9"/>
                    </a:solidFill>
                  </a:tcPr>
                </a:tc>
              </a:tr>
              <a:tr h="342050">
                <a:tc>
                  <a:txBody>
                    <a:bodyPr/>
                    <a:lstStyle/>
                    <a:p>
                      <a:pPr indent="0" lvl="0" marL="0" marR="0" rtl="0" algn="l">
                        <a:lnSpc>
                          <a:spcPct val="93000"/>
                        </a:lnSpc>
                        <a:spcBef>
                          <a:spcPts val="0"/>
                        </a:spcBef>
                        <a:spcAft>
                          <a:spcPts val="0"/>
                        </a:spcAft>
                        <a:buClr>
                          <a:srgbClr val="000066"/>
                        </a:buClr>
                        <a:buSzPts val="1800"/>
                        <a:buFont typeface="Courier New"/>
                        <a:buNone/>
                      </a:pPr>
                      <a:r>
                        <a:rPr b="0" i="0" lang="es-AR" sz="1800" u="none" cap="none" strike="noStrike">
                          <a:solidFill>
                            <a:srgbClr val="000066"/>
                          </a:solidFill>
                          <a:latin typeface="Courier New"/>
                          <a:ea typeface="Courier New"/>
                          <a:cs typeface="Courier New"/>
                          <a:sym typeface="Courier New"/>
                        </a:rPr>
                        <a:t>Omega</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c>
                  <a:txBody>
                    <a:bodyPr/>
                    <a:lstStyle/>
                    <a:p>
                      <a:pPr indent="0" lvl="0" marL="0" marR="0" rtl="0" algn="l">
                        <a:lnSpc>
                          <a:spcPct val="93000"/>
                        </a:lnSpc>
                        <a:spcBef>
                          <a:spcPts val="0"/>
                        </a:spcBef>
                        <a:spcAft>
                          <a:spcPts val="0"/>
                        </a:spcAft>
                        <a:buClr>
                          <a:srgbClr val="000066"/>
                        </a:buClr>
                        <a:buSzPts val="1800"/>
                        <a:buFont typeface="Courier New"/>
                        <a:buNone/>
                      </a:pPr>
                      <a:r>
                        <a:rPr b="0" i="0" lang="es-AR" sz="1800" u="none" cap="none" strike="noStrike">
                          <a:solidFill>
                            <a:srgbClr val="000066"/>
                          </a:solidFill>
                          <a:latin typeface="Courier New"/>
                          <a:ea typeface="Courier New"/>
                          <a:cs typeface="Courier New"/>
                          <a:sym typeface="Courier New"/>
                        </a:rPr>
                        <a:t>00............0111</a:t>
                      </a:r>
                      <a:endParaRPr sz="1400" u="none" cap="none" strike="noStrike"/>
                    </a:p>
                  </a:txBody>
                  <a:tcPr marT="56300"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CF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03136356e8_0_210"/>
          <p:cNvSpPr/>
          <p:nvPr/>
        </p:nvSpPr>
        <p:spPr>
          <a:xfrm>
            <a:off x="1728715" y="617920"/>
            <a:ext cx="8911800" cy="901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800"/>
              <a:buFont typeface="Arial"/>
              <a:buNone/>
            </a:pPr>
            <a:r>
              <a:rPr b="0" i="0" lang="es-AR" sz="4800" u="none" cap="none" strike="noStrike">
                <a:solidFill>
                  <a:srgbClr val="333333"/>
                </a:solidFill>
                <a:latin typeface="Century Gothic"/>
                <a:ea typeface="Century Gothic"/>
                <a:cs typeface="Century Gothic"/>
                <a:sym typeface="Century Gothic"/>
              </a:rPr>
              <a:t>Parámetros a considerar</a:t>
            </a:r>
            <a:endParaRPr b="0" i="0" sz="4800" u="none" cap="none" strike="noStrike">
              <a:solidFill>
                <a:srgbClr val="000000"/>
              </a:solidFill>
              <a:latin typeface="Arial"/>
              <a:ea typeface="Arial"/>
              <a:cs typeface="Arial"/>
              <a:sym typeface="Arial"/>
            </a:endParaRPr>
          </a:p>
        </p:txBody>
      </p:sp>
      <p:sp>
        <p:nvSpPr>
          <p:cNvPr id="271" name="Google Shape;271;g203136356e8_0_210"/>
          <p:cNvSpPr/>
          <p:nvPr/>
        </p:nvSpPr>
        <p:spPr>
          <a:xfrm>
            <a:off x="2589120" y="6335640"/>
            <a:ext cx="76197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entury Gothic"/>
                <a:ea typeface="Century Gothic"/>
                <a:cs typeface="Century Gothic"/>
                <a:sym typeface="Century Gothic"/>
              </a:rPr>
              <a:t> </a:t>
            </a:r>
            <a:endParaRPr b="0" i="0" sz="1800" u="none" cap="none" strike="noStrike">
              <a:solidFill>
                <a:srgbClr val="000000"/>
              </a:solidFill>
              <a:latin typeface="Arial"/>
              <a:ea typeface="Arial"/>
              <a:cs typeface="Arial"/>
              <a:sym typeface="Arial"/>
            </a:endParaRPr>
          </a:p>
        </p:txBody>
      </p:sp>
      <p:sp>
        <p:nvSpPr>
          <p:cNvPr id="272" name="Google Shape;272;g203136356e8_0_210"/>
          <p:cNvSpPr/>
          <p:nvPr/>
        </p:nvSpPr>
        <p:spPr>
          <a:xfrm>
            <a:off x="11652302" y="6493320"/>
            <a:ext cx="7791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Arial"/>
              <a:ea typeface="Arial"/>
              <a:cs typeface="Arial"/>
              <a:sym typeface="Arial"/>
            </a:endParaRPr>
          </a:p>
        </p:txBody>
      </p:sp>
      <p:sp>
        <p:nvSpPr>
          <p:cNvPr id="273" name="Google Shape;273;g203136356e8_0_210"/>
          <p:cNvSpPr/>
          <p:nvPr/>
        </p:nvSpPr>
        <p:spPr>
          <a:xfrm>
            <a:off x="1728720" y="3192480"/>
            <a:ext cx="9775500" cy="62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03136356e8_0_210"/>
          <p:cNvSpPr/>
          <p:nvPr/>
        </p:nvSpPr>
        <p:spPr>
          <a:xfrm>
            <a:off x="1728725" y="1866125"/>
            <a:ext cx="10154100" cy="462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0" i="0" lang="es-AR" sz="3200" u="none" cap="none" strike="noStrike">
                <a:solidFill>
                  <a:srgbClr val="262626"/>
                </a:solidFill>
                <a:latin typeface="Century Gothic"/>
                <a:ea typeface="Century Gothic"/>
                <a:cs typeface="Century Gothic"/>
                <a:sym typeface="Century Gothic"/>
              </a:rPr>
              <a:t>Parámetros que influyen sobre el desempeño del ambiente de dispersión:</a:t>
            </a:r>
            <a:endParaRPr b="0" i="0" sz="3200" u="none" cap="none" strike="noStrike">
              <a:solidFill>
                <a:srgbClr val="000000"/>
              </a:solidFill>
              <a:latin typeface="Arial"/>
              <a:ea typeface="Arial"/>
              <a:cs typeface="Arial"/>
              <a:sym typeface="Arial"/>
            </a:endParaRPr>
          </a:p>
          <a:p>
            <a:pPr indent="-482718" lvl="0" marL="625679" marR="0" rtl="0" algn="l">
              <a:lnSpc>
                <a:spcPct val="100000"/>
              </a:lnSpc>
              <a:spcBef>
                <a:spcPts val="601"/>
              </a:spcBef>
              <a:spcAft>
                <a:spcPts val="0"/>
              </a:spcAft>
              <a:buClr>
                <a:srgbClr val="262626"/>
              </a:buClr>
              <a:buSzPts val="3200"/>
              <a:buFont typeface="Noto Sans Symbols"/>
              <a:buChar char="✔"/>
            </a:pPr>
            <a:r>
              <a:rPr b="0" i="0" lang="es-AR" sz="3200" u="none" cap="none" strike="noStrike">
                <a:solidFill>
                  <a:srgbClr val="262626"/>
                </a:solidFill>
                <a:latin typeface="Century Gothic"/>
                <a:ea typeface="Century Gothic"/>
                <a:cs typeface="Century Gothic"/>
                <a:sym typeface="Century Gothic"/>
              </a:rPr>
              <a:t>Capacidad de almacenamiento de cada dirección</a:t>
            </a:r>
            <a:endParaRPr b="0" i="0" sz="3200" u="none" cap="none" strike="noStrike">
              <a:solidFill>
                <a:srgbClr val="000000"/>
              </a:solidFill>
              <a:latin typeface="Arial"/>
              <a:ea typeface="Arial"/>
              <a:cs typeface="Arial"/>
              <a:sym typeface="Arial"/>
            </a:endParaRPr>
          </a:p>
          <a:p>
            <a:pPr indent="-482718" lvl="0" marL="625679" marR="0" rtl="0" algn="l">
              <a:lnSpc>
                <a:spcPct val="100000"/>
              </a:lnSpc>
              <a:spcBef>
                <a:spcPts val="601"/>
              </a:spcBef>
              <a:spcAft>
                <a:spcPts val="0"/>
              </a:spcAft>
              <a:buClr>
                <a:srgbClr val="262626"/>
              </a:buClr>
              <a:buSzPts val="3200"/>
              <a:buFont typeface="Noto Sans Symbols"/>
              <a:buChar char="✔"/>
            </a:pPr>
            <a:r>
              <a:rPr b="0" i="0" lang="es-AR" sz="3200" u="none" cap="none" strike="noStrike">
                <a:solidFill>
                  <a:srgbClr val="262626"/>
                </a:solidFill>
                <a:latin typeface="Century Gothic"/>
                <a:ea typeface="Century Gothic"/>
                <a:cs typeface="Century Gothic"/>
                <a:sym typeface="Century Gothic"/>
              </a:rPr>
              <a:t>Densidad de empaquetamiento</a:t>
            </a:r>
            <a:endParaRPr b="0" i="0" sz="3200" u="none" cap="none" strike="noStrike">
              <a:solidFill>
                <a:srgbClr val="000000"/>
              </a:solidFill>
              <a:latin typeface="Arial"/>
              <a:ea typeface="Arial"/>
              <a:cs typeface="Arial"/>
              <a:sym typeface="Arial"/>
            </a:endParaRPr>
          </a:p>
          <a:p>
            <a:pPr indent="-482718" lvl="0" marL="625679" marR="0" rtl="0" algn="l">
              <a:lnSpc>
                <a:spcPct val="100000"/>
              </a:lnSpc>
              <a:spcBef>
                <a:spcPts val="601"/>
              </a:spcBef>
              <a:spcAft>
                <a:spcPts val="0"/>
              </a:spcAft>
              <a:buClr>
                <a:srgbClr val="262626"/>
              </a:buClr>
              <a:buSzPts val="3200"/>
              <a:buFont typeface="Noto Sans Symbols"/>
              <a:buChar char="✔"/>
            </a:pPr>
            <a:r>
              <a:rPr b="0" i="0" lang="es-AR" sz="3200" u="none" cap="none" strike="noStrike">
                <a:solidFill>
                  <a:srgbClr val="262626"/>
                </a:solidFill>
                <a:latin typeface="Century Gothic"/>
                <a:ea typeface="Century Gothic"/>
                <a:cs typeface="Century Gothic"/>
                <a:sym typeface="Century Gothic"/>
              </a:rPr>
              <a:t>Función de hash</a:t>
            </a:r>
            <a:endParaRPr b="0" i="0" sz="3200" u="none" cap="none" strike="noStrike">
              <a:solidFill>
                <a:srgbClr val="000000"/>
              </a:solidFill>
              <a:latin typeface="Arial"/>
              <a:ea typeface="Arial"/>
              <a:cs typeface="Arial"/>
              <a:sym typeface="Arial"/>
            </a:endParaRPr>
          </a:p>
          <a:p>
            <a:pPr indent="-482718" lvl="0" marL="625679" marR="0" rtl="0" algn="l">
              <a:lnSpc>
                <a:spcPct val="100000"/>
              </a:lnSpc>
              <a:spcBef>
                <a:spcPts val="601"/>
              </a:spcBef>
              <a:spcAft>
                <a:spcPts val="0"/>
              </a:spcAft>
              <a:buClr>
                <a:srgbClr val="262626"/>
              </a:buClr>
              <a:buSzPts val="3200"/>
              <a:buFont typeface="Noto Sans Symbols"/>
              <a:buChar char="✔"/>
            </a:pPr>
            <a:r>
              <a:rPr b="0" i="0" lang="es-AR" sz="3200" u="none" cap="none" strike="noStrike">
                <a:solidFill>
                  <a:srgbClr val="262626"/>
                </a:solidFill>
                <a:latin typeface="Century Gothic"/>
                <a:ea typeface="Century Gothic"/>
                <a:cs typeface="Century Gothic"/>
                <a:sym typeface="Century Gothic"/>
              </a:rPr>
              <a:t>Método de tratamiento de desbordes</a:t>
            </a:r>
            <a:endParaRPr b="0" i="0" sz="3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5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5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5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5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500"/>
                                        <p:tgtEl>
                                          <p:spTgt spid="2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03136356e8_0_302"/>
          <p:cNvSpPr/>
          <p:nvPr/>
        </p:nvSpPr>
        <p:spPr>
          <a:xfrm>
            <a:off x="2589120" y="6335640"/>
            <a:ext cx="76197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entury Gothic"/>
                <a:ea typeface="Century Gothic"/>
                <a:cs typeface="Century Gothic"/>
                <a:sym typeface="Century Gothic"/>
              </a:rPr>
              <a:t> </a:t>
            </a:r>
            <a:endParaRPr b="0" i="0" sz="1800" u="none" cap="none" strike="noStrike">
              <a:solidFill>
                <a:srgbClr val="000000"/>
              </a:solidFill>
              <a:latin typeface="Arial"/>
              <a:ea typeface="Arial"/>
              <a:cs typeface="Arial"/>
              <a:sym typeface="Arial"/>
            </a:endParaRPr>
          </a:p>
        </p:txBody>
      </p:sp>
      <p:sp>
        <p:nvSpPr>
          <p:cNvPr id="284" name="Google Shape;284;g203136356e8_0_302"/>
          <p:cNvSpPr/>
          <p:nvPr/>
        </p:nvSpPr>
        <p:spPr>
          <a:xfrm>
            <a:off x="10894920" y="6493320"/>
            <a:ext cx="7791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Arial"/>
              <a:ea typeface="Arial"/>
              <a:cs typeface="Arial"/>
              <a:sym typeface="Arial"/>
            </a:endParaRPr>
          </a:p>
        </p:txBody>
      </p:sp>
      <p:sp>
        <p:nvSpPr>
          <p:cNvPr id="285" name="Google Shape;285;g203136356e8_0_302"/>
          <p:cNvSpPr/>
          <p:nvPr/>
        </p:nvSpPr>
        <p:spPr>
          <a:xfrm>
            <a:off x="1728720" y="3192480"/>
            <a:ext cx="9775500" cy="62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03136356e8_0_302"/>
          <p:cNvSpPr/>
          <p:nvPr/>
        </p:nvSpPr>
        <p:spPr>
          <a:xfrm>
            <a:off x="1739160" y="1357200"/>
            <a:ext cx="9715200" cy="50718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3600"/>
              <a:buFont typeface="Arial"/>
              <a:buNone/>
            </a:pPr>
            <a:r>
              <a:rPr b="1" i="0" lang="es-AR" sz="3200" u="none" cap="none" strike="noStrike">
                <a:solidFill>
                  <a:srgbClr val="0070C0"/>
                </a:solidFill>
                <a:latin typeface="Century Gothic"/>
                <a:ea typeface="Century Gothic"/>
                <a:cs typeface="Century Gothic"/>
                <a:sym typeface="Century Gothic"/>
              </a:rPr>
              <a:t>Función de dispersión</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rPr b="0" i="0" lang="es-AR" sz="3200" u="none" cap="none" strike="noStrike">
                <a:solidFill>
                  <a:srgbClr val="262626"/>
                </a:solidFill>
                <a:latin typeface="Century Gothic"/>
                <a:ea typeface="Century Gothic"/>
                <a:cs typeface="Century Gothic"/>
                <a:sym typeface="Century Gothic"/>
              </a:rPr>
              <a:t>Caja negra que a partir de una clave genera la dirección física donde debe almacenarse el registro.</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rPr b="1" i="0" lang="es-AR" sz="3200" u="none" cap="none" strike="noStrike">
                <a:solidFill>
                  <a:srgbClr val="0070C0"/>
                </a:solidFill>
                <a:latin typeface="Century Gothic"/>
                <a:ea typeface="Century Gothic"/>
                <a:cs typeface="Century Gothic"/>
                <a:sym typeface="Century Gothic"/>
              </a:rPr>
              <a:t>Colisión</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rPr b="0" i="0" lang="es-AR" sz="3200" u="none" cap="none" strike="noStrike">
                <a:solidFill>
                  <a:srgbClr val="262626"/>
                </a:solidFill>
                <a:latin typeface="Century Gothic"/>
                <a:ea typeface="Century Gothic"/>
                <a:cs typeface="Century Gothic"/>
                <a:sym typeface="Century Gothic"/>
              </a:rPr>
              <a:t>Situación en la que un registro es asignado, por función de dispersión, a una dirección que ya posee uno o más registros.</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287" name="Google Shape;287;g203136356e8_0_302"/>
          <p:cNvSpPr/>
          <p:nvPr/>
        </p:nvSpPr>
        <p:spPr>
          <a:xfrm>
            <a:off x="1667520" y="357120"/>
            <a:ext cx="8911800" cy="901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800"/>
              <a:buFont typeface="Arial"/>
              <a:buNone/>
            </a:pPr>
            <a:r>
              <a:rPr b="0" i="0" lang="es-AR" sz="4800" u="none" cap="none" strike="noStrike">
                <a:solidFill>
                  <a:srgbClr val="333333"/>
                </a:solidFill>
                <a:latin typeface="Century Gothic"/>
                <a:ea typeface="Century Gothic"/>
                <a:cs typeface="Century Gothic"/>
                <a:sym typeface="Century Gothic"/>
              </a:rPr>
              <a:t>Dispersión de Archivos</a:t>
            </a:r>
            <a:endParaRPr b="0" i="0" sz="4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5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5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5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5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500"/>
                                        <p:tgtEl>
                                          <p:spTgt spid="2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animEffect filter="fade" transition="in">
                                      <p:cBhvr>
                                        <p:cTn dur="500"/>
                                        <p:tgtEl>
                                          <p:spTgt spid="28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03136356e8_0_314"/>
          <p:cNvSpPr/>
          <p:nvPr/>
        </p:nvSpPr>
        <p:spPr>
          <a:xfrm>
            <a:off x="2025000" y="5643720"/>
            <a:ext cx="9429600" cy="714000"/>
          </a:xfrm>
          <a:prstGeom prst="rect">
            <a:avLst/>
          </a:prstGeom>
          <a:gradFill>
            <a:gsLst>
              <a:gs pos="0">
                <a:srgbClr val="BBBBBB"/>
              </a:gs>
              <a:gs pos="80000">
                <a:srgbClr val="F6F6F6"/>
              </a:gs>
              <a:gs pos="100000">
                <a:srgbClr val="F7F7F7"/>
              </a:gs>
            </a:gsLst>
            <a:lin ang="16200038" scaled="0"/>
          </a:gradFill>
          <a:ln cap="flat" cmpd="sng" w="9525">
            <a:solidFill>
              <a:srgbClr val="F9F9F9"/>
            </a:solidFill>
            <a:prstDash val="solid"/>
            <a:round/>
            <a:headEnd len="sm" w="sm" type="none"/>
            <a:tailEnd len="sm" w="sm" type="none"/>
          </a:ln>
          <a:effectLst>
            <a:outerShdw blurRad="40000" rotWithShape="0" dir="5400000" dist="23000">
              <a:srgbClr val="00000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s-AR" sz="3200" u="none" cap="none" strike="noStrike">
                <a:solidFill>
                  <a:srgbClr val="808080"/>
                </a:solidFill>
                <a:latin typeface="Century Gothic"/>
                <a:ea typeface="Century Gothic"/>
                <a:cs typeface="Century Gothic"/>
                <a:sym typeface="Century Gothic"/>
              </a:rPr>
              <a:t>DE = número de registros / espacio Total</a:t>
            </a:r>
            <a:endParaRPr b="0" i="0" sz="3200" u="none" cap="none" strike="noStrike">
              <a:solidFill>
                <a:srgbClr val="000000"/>
              </a:solidFill>
              <a:latin typeface="Arial"/>
              <a:ea typeface="Arial"/>
              <a:cs typeface="Arial"/>
              <a:sym typeface="Arial"/>
            </a:endParaRPr>
          </a:p>
        </p:txBody>
      </p:sp>
      <p:sp>
        <p:nvSpPr>
          <p:cNvPr id="297" name="Google Shape;297;g203136356e8_0_314"/>
          <p:cNvSpPr/>
          <p:nvPr/>
        </p:nvSpPr>
        <p:spPr>
          <a:xfrm>
            <a:off x="11347502" y="6493320"/>
            <a:ext cx="7791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Arial"/>
              <a:ea typeface="Arial"/>
              <a:cs typeface="Arial"/>
              <a:sym typeface="Arial"/>
            </a:endParaRPr>
          </a:p>
        </p:txBody>
      </p:sp>
      <p:sp>
        <p:nvSpPr>
          <p:cNvPr id="298" name="Google Shape;298;g203136356e8_0_314"/>
          <p:cNvSpPr/>
          <p:nvPr/>
        </p:nvSpPr>
        <p:spPr>
          <a:xfrm>
            <a:off x="1728720" y="3192480"/>
            <a:ext cx="9775500" cy="62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03136356e8_0_314"/>
          <p:cNvSpPr/>
          <p:nvPr/>
        </p:nvSpPr>
        <p:spPr>
          <a:xfrm>
            <a:off x="1678675" y="1500126"/>
            <a:ext cx="10204200" cy="46329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3200"/>
              <a:buFont typeface="Arial"/>
              <a:buNone/>
            </a:pPr>
            <a:r>
              <a:rPr b="1" i="0" lang="es-AR" sz="3000" u="none" cap="none" strike="noStrike">
                <a:solidFill>
                  <a:srgbClr val="0070C0"/>
                </a:solidFill>
                <a:latin typeface="Century Gothic"/>
                <a:ea typeface="Century Gothic"/>
                <a:cs typeface="Century Gothic"/>
                <a:sym typeface="Century Gothic"/>
              </a:rPr>
              <a:t>Desborde</a:t>
            </a:r>
            <a:endParaRPr b="0" i="0" sz="3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s-AR" sz="3000" u="none" cap="none" strike="noStrike">
                <a:solidFill>
                  <a:srgbClr val="262626"/>
                </a:solidFill>
                <a:latin typeface="Century Gothic"/>
                <a:ea typeface="Century Gothic"/>
                <a:cs typeface="Century Gothic"/>
                <a:sym typeface="Century Gothic"/>
              </a:rPr>
              <a:t>Situación en la cual una clave carece de lugar en la dirección asignada por la función de dispersión.</a:t>
            </a:r>
            <a:endParaRPr b="0" i="0" sz="3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t/>
            </a:r>
            <a:endParaRPr b="0" i="0" sz="3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1" i="0" lang="es-AR" sz="3000" u="none" cap="none" strike="noStrike">
                <a:solidFill>
                  <a:srgbClr val="0070C0"/>
                </a:solidFill>
                <a:latin typeface="Century Gothic"/>
                <a:ea typeface="Century Gothic"/>
                <a:cs typeface="Century Gothic"/>
                <a:sym typeface="Century Gothic"/>
              </a:rPr>
              <a:t>Densidad de empaquetamiento</a:t>
            </a:r>
            <a:endParaRPr b="0" i="0" sz="3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s-AR" sz="3000" u="none" cap="none" strike="noStrike">
                <a:solidFill>
                  <a:srgbClr val="333333"/>
                </a:solidFill>
                <a:latin typeface="Century Gothic"/>
                <a:ea typeface="Century Gothic"/>
                <a:cs typeface="Century Gothic"/>
                <a:sym typeface="Century Gothic"/>
              </a:rPr>
              <a:t>Relación entre el espacio disponible para el archivo de datos y la cantidad de registros que integran el mismo.</a:t>
            </a:r>
            <a:r>
              <a:rPr b="0" i="0" lang="es-AR" sz="3200" u="none" cap="none" strike="noStrike">
                <a:solidFill>
                  <a:srgbClr val="333333"/>
                </a:solidFill>
                <a:latin typeface="Century Gothic"/>
                <a:ea typeface="Century Gothic"/>
                <a:cs typeface="Century Gothic"/>
                <a:sym typeface="Century Gothic"/>
              </a:rPr>
              <a:t> </a:t>
            </a:r>
            <a:endParaRPr b="0" i="0" sz="3200" u="none" cap="none" strike="noStrike">
              <a:solidFill>
                <a:srgbClr val="000000"/>
              </a:solidFill>
              <a:latin typeface="Arial"/>
              <a:ea typeface="Arial"/>
              <a:cs typeface="Arial"/>
              <a:sym typeface="Arial"/>
            </a:endParaRPr>
          </a:p>
          <a:p>
            <a:pPr indent="-280799" lvl="0" marL="741240" marR="0" rtl="0" algn="just">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0" name="Google Shape;300;g203136356e8_0_314"/>
          <p:cNvSpPr/>
          <p:nvPr/>
        </p:nvSpPr>
        <p:spPr>
          <a:xfrm>
            <a:off x="1667520" y="500040"/>
            <a:ext cx="8911800" cy="901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800"/>
              <a:buFont typeface="Arial"/>
              <a:buNone/>
            </a:pPr>
            <a:r>
              <a:rPr b="0" i="0" lang="es-AR" sz="4800" u="none" cap="none" strike="noStrike">
                <a:solidFill>
                  <a:srgbClr val="333333"/>
                </a:solidFill>
                <a:latin typeface="Century Gothic"/>
                <a:ea typeface="Century Gothic"/>
                <a:cs typeface="Century Gothic"/>
                <a:sym typeface="Century Gothic"/>
              </a:rPr>
              <a:t>Dispersión de Archivos</a:t>
            </a:r>
            <a:endParaRPr b="0" i="0" sz="4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5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500"/>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500"/>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500"/>
                                        <p:tgtEl>
                                          <p:spTgt spid="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500"/>
                                        <p:tgtEl>
                                          <p:spTgt spid="299">
                                            <p:txEl>
                                              <p:pRg end="5" st="5"/>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03136356e8_0_407"/>
          <p:cNvSpPr/>
          <p:nvPr/>
        </p:nvSpPr>
        <p:spPr>
          <a:xfrm>
            <a:off x="2589120" y="6335640"/>
            <a:ext cx="76197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entury Gothic"/>
                <a:ea typeface="Century Gothic"/>
                <a:cs typeface="Century Gothic"/>
                <a:sym typeface="Century Gothic"/>
              </a:rPr>
              <a:t> </a:t>
            </a:r>
            <a:endParaRPr b="0" i="0" sz="1800" u="none" cap="none" strike="noStrike">
              <a:solidFill>
                <a:srgbClr val="000000"/>
              </a:solidFill>
              <a:latin typeface="Arial"/>
              <a:ea typeface="Arial"/>
              <a:cs typeface="Arial"/>
              <a:sym typeface="Arial"/>
            </a:endParaRPr>
          </a:p>
        </p:txBody>
      </p:sp>
      <p:sp>
        <p:nvSpPr>
          <p:cNvPr id="310" name="Google Shape;310;g203136356e8_0_407"/>
          <p:cNvSpPr/>
          <p:nvPr/>
        </p:nvSpPr>
        <p:spPr>
          <a:xfrm>
            <a:off x="11199960" y="6448500"/>
            <a:ext cx="7791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Arial"/>
              <a:ea typeface="Arial"/>
              <a:cs typeface="Arial"/>
              <a:sym typeface="Arial"/>
            </a:endParaRPr>
          </a:p>
        </p:txBody>
      </p:sp>
      <p:sp>
        <p:nvSpPr>
          <p:cNvPr id="311" name="Google Shape;311;g203136356e8_0_407"/>
          <p:cNvSpPr/>
          <p:nvPr/>
        </p:nvSpPr>
        <p:spPr>
          <a:xfrm>
            <a:off x="1728720" y="3192480"/>
            <a:ext cx="9775500" cy="62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03136356e8_0_407"/>
          <p:cNvSpPr/>
          <p:nvPr/>
        </p:nvSpPr>
        <p:spPr>
          <a:xfrm>
            <a:off x="1821425" y="1428850"/>
            <a:ext cx="9775500" cy="52020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3200"/>
              <a:buFont typeface="Arial"/>
              <a:buNone/>
            </a:pPr>
            <a:r>
              <a:rPr b="0" i="0" lang="es-AR" sz="2600" u="none" cap="none" strike="noStrike">
                <a:solidFill>
                  <a:srgbClr val="333333"/>
                </a:solidFill>
                <a:latin typeface="Century Gothic"/>
                <a:ea typeface="Century Gothic"/>
                <a:cs typeface="Century Gothic"/>
                <a:sym typeface="Century Gothic"/>
              </a:rPr>
              <a:t>Aunque la función de dispersión sea eficiente y la densidad de empaquetamiento sea baja, es probable que ocurran </a:t>
            </a:r>
            <a:r>
              <a:rPr b="1" i="0" lang="es-AR" sz="2600" u="none" cap="none" strike="noStrike">
                <a:solidFill>
                  <a:srgbClr val="333333"/>
                </a:solidFill>
                <a:latin typeface="Century Gothic"/>
                <a:ea typeface="Century Gothic"/>
                <a:cs typeface="Century Gothic"/>
                <a:sym typeface="Century Gothic"/>
              </a:rPr>
              <a:t>desbordes</a:t>
            </a:r>
            <a:r>
              <a:rPr b="0" i="0" lang="es-AR" sz="2600" u="none" cap="none" strike="noStrike">
                <a:solidFill>
                  <a:srgbClr val="333333"/>
                </a:solidFill>
                <a:latin typeface="Century Gothic"/>
                <a:ea typeface="Century Gothic"/>
                <a:cs typeface="Century Gothic"/>
                <a:sym typeface="Century Gothic"/>
              </a:rPr>
              <a:t>.</a:t>
            </a:r>
            <a:endParaRPr b="0" i="0" sz="2600" u="none" cap="none" strike="noStrike">
              <a:solidFill>
                <a:srgbClr val="000000"/>
              </a:solidFill>
              <a:latin typeface="Arial"/>
              <a:ea typeface="Arial"/>
              <a:cs typeface="Arial"/>
              <a:sym typeface="Arial"/>
            </a:endParaRPr>
          </a:p>
          <a:p>
            <a:pPr indent="0" lvl="0" marL="0" marR="0" rtl="0" algn="just">
              <a:lnSpc>
                <a:spcPct val="100000"/>
              </a:lnSpc>
              <a:spcBef>
                <a:spcPts val="601"/>
              </a:spcBef>
              <a:spcAft>
                <a:spcPts val="0"/>
              </a:spcAft>
              <a:buClr>
                <a:srgbClr val="000000"/>
              </a:buClr>
              <a:buSzPts val="3200"/>
              <a:buFont typeface="Arial"/>
              <a:buNone/>
            </a:pPr>
            <a:r>
              <a:rPr b="0" i="0" lang="es-AR" sz="2600" u="none" cap="none" strike="noStrike">
                <a:solidFill>
                  <a:srgbClr val="333333"/>
                </a:solidFill>
                <a:latin typeface="Century Gothic"/>
                <a:ea typeface="Century Gothic"/>
                <a:cs typeface="Century Gothic"/>
                <a:sym typeface="Century Gothic"/>
              </a:rPr>
              <a:t>Métodos aplicables para resolver colisiones con desborde en </a:t>
            </a:r>
            <a:r>
              <a:rPr b="0" i="1" lang="es-AR" sz="2600" u="none" cap="none" strike="noStrike">
                <a:solidFill>
                  <a:srgbClr val="333333"/>
                </a:solidFill>
                <a:latin typeface="Century Gothic"/>
                <a:ea typeface="Century Gothic"/>
                <a:cs typeface="Century Gothic"/>
                <a:sym typeface="Century Gothic"/>
              </a:rPr>
              <a:t>dispersión estática</a:t>
            </a:r>
            <a:r>
              <a:rPr b="0" i="0" lang="es-AR" sz="2600" u="none" cap="none" strike="noStrike">
                <a:solidFill>
                  <a:srgbClr val="333333"/>
                </a:solidFill>
                <a:latin typeface="Century Gothic"/>
                <a:ea typeface="Century Gothic"/>
                <a:cs typeface="Century Gothic"/>
                <a:sym typeface="Century Gothic"/>
              </a:rPr>
              <a:t>:</a:t>
            </a:r>
            <a:endParaRPr b="0" i="0" sz="2600" u="none" cap="none" strike="noStrike">
              <a:solidFill>
                <a:srgbClr val="000000"/>
              </a:solidFill>
              <a:latin typeface="Arial"/>
              <a:ea typeface="Arial"/>
              <a:cs typeface="Arial"/>
              <a:sym typeface="Arial"/>
            </a:endParaRPr>
          </a:p>
          <a:p>
            <a:pPr indent="-399561" lvl="0" marL="450720" marR="0" rtl="0" algn="l">
              <a:lnSpc>
                <a:spcPct val="100000"/>
              </a:lnSpc>
              <a:spcBef>
                <a:spcPts val="601"/>
              </a:spcBef>
              <a:spcAft>
                <a:spcPts val="0"/>
              </a:spcAft>
              <a:buClr>
                <a:srgbClr val="0070C0"/>
              </a:buClr>
              <a:buSzPts val="2400"/>
              <a:buFont typeface="Noto Sans Symbols"/>
              <a:buChar char="✔"/>
            </a:pPr>
            <a:r>
              <a:rPr b="1" i="1" lang="es-AR" sz="2400" u="none" cap="none" strike="noStrike">
                <a:solidFill>
                  <a:srgbClr val="0070C0"/>
                </a:solidFill>
                <a:latin typeface="Century Gothic"/>
                <a:ea typeface="Century Gothic"/>
                <a:cs typeface="Century Gothic"/>
                <a:sym typeface="Century Gothic"/>
              </a:rPr>
              <a:t>Saturación progresiva</a:t>
            </a:r>
            <a:endParaRPr b="0" i="0" sz="2400" u="none" cap="none" strike="noStrike">
              <a:solidFill>
                <a:srgbClr val="000000"/>
              </a:solidFill>
              <a:latin typeface="Arial"/>
              <a:ea typeface="Arial"/>
              <a:cs typeface="Arial"/>
              <a:sym typeface="Arial"/>
            </a:endParaRPr>
          </a:p>
          <a:p>
            <a:pPr indent="-399561" lvl="0" marL="450720" marR="0" rtl="0" algn="l">
              <a:lnSpc>
                <a:spcPct val="100000"/>
              </a:lnSpc>
              <a:spcBef>
                <a:spcPts val="601"/>
              </a:spcBef>
              <a:spcAft>
                <a:spcPts val="0"/>
              </a:spcAft>
              <a:buClr>
                <a:srgbClr val="0070C0"/>
              </a:buClr>
              <a:buSzPts val="2400"/>
              <a:buFont typeface="Noto Sans Symbols"/>
              <a:buChar char="✔"/>
            </a:pPr>
            <a:r>
              <a:rPr b="1" i="1" lang="es-AR" sz="2400" u="none" cap="none" strike="noStrike">
                <a:solidFill>
                  <a:srgbClr val="0070C0"/>
                </a:solidFill>
                <a:latin typeface="Century Gothic"/>
                <a:ea typeface="Century Gothic"/>
                <a:cs typeface="Century Gothic"/>
                <a:sym typeface="Century Gothic"/>
              </a:rPr>
              <a:t>Saturación progresiva encadenada</a:t>
            </a:r>
            <a:endParaRPr b="0" i="0" sz="2400" u="none" cap="none" strike="noStrike">
              <a:solidFill>
                <a:srgbClr val="000000"/>
              </a:solidFill>
              <a:latin typeface="Arial"/>
              <a:ea typeface="Arial"/>
              <a:cs typeface="Arial"/>
              <a:sym typeface="Arial"/>
            </a:endParaRPr>
          </a:p>
          <a:p>
            <a:pPr indent="-399561" lvl="0" marL="450720" marR="0" rtl="0" algn="l">
              <a:lnSpc>
                <a:spcPct val="100000"/>
              </a:lnSpc>
              <a:spcBef>
                <a:spcPts val="601"/>
              </a:spcBef>
              <a:spcAft>
                <a:spcPts val="0"/>
              </a:spcAft>
              <a:buClr>
                <a:srgbClr val="0070C0"/>
              </a:buClr>
              <a:buSzPts val="2400"/>
              <a:buFont typeface="Noto Sans Symbols"/>
              <a:buChar char="✔"/>
            </a:pPr>
            <a:r>
              <a:rPr b="1" i="1" lang="es-AR" sz="2400" u="none" cap="none" strike="noStrike">
                <a:solidFill>
                  <a:srgbClr val="0070C0"/>
                </a:solidFill>
                <a:latin typeface="Century Gothic"/>
                <a:ea typeface="Century Gothic"/>
                <a:cs typeface="Century Gothic"/>
                <a:sym typeface="Century Gothic"/>
              </a:rPr>
              <a:t>Saturación progresiva con área de desborde por separado</a:t>
            </a:r>
            <a:endParaRPr b="0" i="0" sz="2400" u="none" cap="none" strike="noStrike">
              <a:solidFill>
                <a:srgbClr val="000000"/>
              </a:solidFill>
              <a:latin typeface="Arial"/>
              <a:ea typeface="Arial"/>
              <a:cs typeface="Arial"/>
              <a:sym typeface="Arial"/>
            </a:endParaRPr>
          </a:p>
          <a:p>
            <a:pPr indent="-399561" lvl="0" marL="450720" marR="0" rtl="0" algn="l">
              <a:lnSpc>
                <a:spcPct val="100000"/>
              </a:lnSpc>
              <a:spcBef>
                <a:spcPts val="601"/>
              </a:spcBef>
              <a:spcAft>
                <a:spcPts val="0"/>
              </a:spcAft>
              <a:buClr>
                <a:srgbClr val="0070C0"/>
              </a:buClr>
              <a:buSzPts val="2400"/>
              <a:buFont typeface="Noto Sans Symbols"/>
              <a:buChar char="✔"/>
            </a:pPr>
            <a:r>
              <a:rPr b="1" i="1" lang="es-AR" sz="2400" u="none" cap="none" strike="noStrike">
                <a:solidFill>
                  <a:srgbClr val="0070C0"/>
                </a:solidFill>
                <a:latin typeface="Century Gothic"/>
                <a:ea typeface="Century Gothic"/>
                <a:cs typeface="Century Gothic"/>
                <a:sym typeface="Century Gothic"/>
              </a:rPr>
              <a:t>Dispersión doble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sz="3200"/>
          </a:p>
          <a:p>
            <a:pPr indent="0" lvl="0" marL="0" marR="0" rtl="0" algn="l">
              <a:lnSpc>
                <a:spcPct val="100000"/>
              </a:lnSpc>
              <a:spcBef>
                <a:spcPts val="0"/>
              </a:spcBef>
              <a:spcAft>
                <a:spcPts val="0"/>
              </a:spcAft>
              <a:buClr>
                <a:srgbClr val="000000"/>
              </a:buClr>
              <a:buSzPts val="3200"/>
              <a:buFont typeface="Arial"/>
              <a:buNone/>
            </a:pPr>
            <a:r>
              <a:rPr lang="es-AR" sz="3200">
                <a:solidFill>
                  <a:srgbClr val="FF0000"/>
                </a:solidFill>
              </a:rPr>
              <a:t>No vemos ejercicios prácticos de hashing estático</a:t>
            </a:r>
            <a:endParaRPr b="0" i="0" sz="3200" u="none" cap="none" strike="noStrike">
              <a:solidFill>
                <a:srgbClr val="FF0000"/>
              </a:solidFill>
              <a:latin typeface="Arial"/>
              <a:ea typeface="Arial"/>
              <a:cs typeface="Arial"/>
              <a:sym typeface="Arial"/>
            </a:endParaRPr>
          </a:p>
        </p:txBody>
      </p:sp>
      <p:sp>
        <p:nvSpPr>
          <p:cNvPr id="313" name="Google Shape;313;g203136356e8_0_407"/>
          <p:cNvSpPr/>
          <p:nvPr/>
        </p:nvSpPr>
        <p:spPr>
          <a:xfrm>
            <a:off x="1152360" y="4824360"/>
            <a:ext cx="9775500" cy="720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600"/>
              <a:buFont typeface="Arial"/>
              <a:buNone/>
            </a:pPr>
            <a:r>
              <a:rPr b="1" i="0" lang="es-AR" sz="2600" u="none" cap="none" strike="noStrike">
                <a:solidFill>
                  <a:srgbClr val="333333"/>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280799" lvl="0" marL="74124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p:txBody>
      </p:sp>
      <p:sp>
        <p:nvSpPr>
          <p:cNvPr id="314" name="Google Shape;314;g203136356e8_0_407"/>
          <p:cNvSpPr/>
          <p:nvPr/>
        </p:nvSpPr>
        <p:spPr>
          <a:xfrm>
            <a:off x="1667520" y="500040"/>
            <a:ext cx="8911800" cy="901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800"/>
              <a:buFont typeface="Arial"/>
              <a:buNone/>
            </a:pPr>
            <a:r>
              <a:rPr b="0" i="0" lang="es-AR" sz="4800" u="none" cap="none" strike="noStrike">
                <a:solidFill>
                  <a:srgbClr val="333333"/>
                </a:solidFill>
                <a:latin typeface="Century Gothic"/>
                <a:ea typeface="Century Gothic"/>
                <a:cs typeface="Century Gothic"/>
                <a:sym typeface="Century Gothic"/>
              </a:rPr>
              <a:t>Dispersión de Archivos</a:t>
            </a:r>
            <a:endParaRPr b="0" i="0" sz="4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5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Effect filter="fade" transition="in">
                                      <p:cBhvr>
                                        <p:cTn dur="500"/>
                                        <p:tgtEl>
                                          <p:spTgt spid="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Effect filter="fade" transition="in">
                                      <p:cBhvr>
                                        <p:cTn dur="500"/>
                                        <p:tgtEl>
                                          <p:spTgt spid="3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Effect filter="fade" transition="in">
                                      <p:cBhvr>
                                        <p:cTn dur="500"/>
                                        <p:tgtEl>
                                          <p:spTgt spid="3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Effect filter="fade" transition="in">
                                      <p:cBhvr>
                                        <p:cTn dur="500"/>
                                        <p:tgtEl>
                                          <p:spTgt spid="3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Effect filter="fade" transition="in">
                                      <p:cBhvr>
                                        <p:cTn dur="500"/>
                                        <p:tgtEl>
                                          <p:spTgt spid="3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6" st="6"/>
                                            </p:txEl>
                                          </p:spTgt>
                                        </p:tgtEl>
                                        <p:attrNameLst>
                                          <p:attrName>style.visibility</p:attrName>
                                        </p:attrNameLst>
                                      </p:cBhvr>
                                      <p:to>
                                        <p:strVal val="visible"/>
                                      </p:to>
                                    </p:set>
                                    <p:animEffect filter="fade" transition="in">
                                      <p:cBhvr>
                                        <p:cTn dur="500"/>
                                        <p:tgtEl>
                                          <p:spTgt spid="3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7" st="7"/>
                                            </p:txEl>
                                          </p:spTgt>
                                        </p:tgtEl>
                                        <p:attrNameLst>
                                          <p:attrName>style.visibility</p:attrName>
                                        </p:attrNameLst>
                                      </p:cBhvr>
                                      <p:to>
                                        <p:strVal val="visible"/>
                                      </p:to>
                                    </p:set>
                                    <p:animEffect filter="fade" transition="in">
                                      <p:cBhvr>
                                        <p:cTn dur="500"/>
                                        <p:tgtEl>
                                          <p:spTgt spid="3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03136356e8_0_500"/>
          <p:cNvSpPr txBox="1"/>
          <p:nvPr>
            <p:ph type="title"/>
          </p:nvPr>
        </p:nvSpPr>
        <p:spPr>
          <a:xfrm>
            <a:off x="2530425" y="2726850"/>
            <a:ext cx="8902800" cy="1404300"/>
          </a:xfrm>
          <a:prstGeom prst="rect">
            <a:avLst/>
          </a:prstGeom>
        </p:spPr>
        <p:txBody>
          <a:bodyPr anchorCtr="0" anchor="b" bIns="45000" lIns="90000" spcFirstLastPara="1" rIns="90000" wrap="square" tIns="45000">
            <a:noAutofit/>
          </a:bodyPr>
          <a:lstStyle/>
          <a:p>
            <a:pPr indent="0" lvl="0" marL="0" rtl="0" algn="l">
              <a:lnSpc>
                <a:spcPct val="100000"/>
              </a:lnSpc>
              <a:spcBef>
                <a:spcPts val="0"/>
              </a:spcBef>
              <a:spcAft>
                <a:spcPts val="0"/>
              </a:spcAft>
              <a:buNone/>
            </a:pPr>
            <a:r>
              <a:rPr i="1" lang="es-AR" sz="3200">
                <a:solidFill>
                  <a:srgbClr val="262626"/>
                </a:solidFill>
              </a:rPr>
              <a:t>Hashing Extensible</a:t>
            </a:r>
            <a:endParaRPr b="1" sz="2800"/>
          </a:p>
          <a:p>
            <a:pPr indent="0" lvl="0" marL="0" rtl="0" algn="l">
              <a:spcBef>
                <a:spcPts val="0"/>
              </a:spcBef>
              <a:spcAft>
                <a:spcPts val="0"/>
              </a:spcAft>
              <a:buNone/>
            </a:pPr>
            <a:r>
              <a:t/>
            </a:r>
            <a:endParaRPr b="1"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26" name="Shape 326"/>
        <p:cNvGrpSpPr/>
        <p:nvPr/>
      </p:nvGrpSpPr>
      <p:grpSpPr>
        <a:xfrm>
          <a:off x="0" y="0"/>
          <a:ext cx="0" cy="0"/>
          <a:chOff x="0" y="0"/>
          <a:chExt cx="0" cy="0"/>
        </a:xfrm>
      </p:grpSpPr>
      <p:sp>
        <p:nvSpPr>
          <p:cNvPr id="327" name="Google Shape;327;p2"/>
          <p:cNvSpPr txBox="1"/>
          <p:nvPr>
            <p:ph type="title"/>
          </p:nvPr>
        </p:nvSpPr>
        <p:spPr>
          <a:xfrm>
            <a:off x="2619375" y="611188"/>
            <a:ext cx="8912225" cy="901700"/>
          </a:xfrm>
          <a:prstGeom prst="rect">
            <a:avLst/>
          </a:prstGeom>
          <a:noFill/>
          <a:ln>
            <a:noFill/>
          </a:ln>
        </p:spPr>
        <p:txBody>
          <a:bodyPr anchorCtr="0" anchor="t" bIns="45000" lIns="90000" spcFirstLastPara="1" rIns="90000" wrap="square" tIns="45000">
            <a:noAutofit/>
          </a:bodyPr>
          <a:lstStyle/>
          <a:p>
            <a:pPr indent="0" lvl="0" marL="0" rtl="0" algn="l">
              <a:lnSpc>
                <a:spcPct val="98000"/>
              </a:lnSpc>
              <a:spcBef>
                <a:spcPts val="0"/>
              </a:spcBef>
              <a:spcAft>
                <a:spcPts val="0"/>
              </a:spcAft>
              <a:buSzPts val="1400"/>
              <a:buNone/>
            </a:pPr>
            <a:r>
              <a:rPr lang="es-AR" sz="4400">
                <a:solidFill>
                  <a:srgbClr val="262626"/>
                </a:solidFill>
              </a:rPr>
              <a:t>Técnica de resoluciones:</a:t>
            </a:r>
            <a:br>
              <a:rPr lang="es-AR" sz="4400">
                <a:solidFill>
                  <a:srgbClr val="262626"/>
                </a:solidFill>
              </a:rPr>
            </a:br>
            <a:r>
              <a:rPr lang="es-AR" sz="4400">
                <a:solidFill>
                  <a:srgbClr val="262626"/>
                </a:solidFill>
              </a:rPr>
              <a:t>Hashing Extensible</a:t>
            </a:r>
            <a:endParaRPr sz="4400">
              <a:solidFill>
                <a:srgbClr val="262626"/>
              </a:solidFill>
            </a:endParaRPr>
          </a:p>
        </p:txBody>
      </p:sp>
      <p:sp>
        <p:nvSpPr>
          <p:cNvPr id="328" name="Google Shape;328;p2"/>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29" name="Google Shape;329;p2"/>
          <p:cNvSpPr txBox="1"/>
          <p:nvPr/>
        </p:nvSpPr>
        <p:spPr>
          <a:xfrm>
            <a:off x="2568575" y="2636838"/>
            <a:ext cx="9288463" cy="316865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Clr>
                <a:srgbClr val="000000"/>
              </a:buClr>
              <a:buSzPts val="3200"/>
              <a:buFont typeface="Arial"/>
              <a:buNone/>
            </a:pPr>
            <a:r>
              <a:t/>
            </a:r>
            <a:endParaRPr b="1" i="0" sz="3200" u="none" cap="none" strike="noStrike">
              <a:solidFill>
                <a:schemeClr val="dk1"/>
              </a:solidFill>
              <a:latin typeface="Century Gothic"/>
              <a:ea typeface="Century Gothic"/>
              <a:cs typeface="Century Gothic"/>
              <a:sym typeface="Century Gothic"/>
            </a:endParaRPr>
          </a:p>
          <a:p>
            <a:pPr indent="-341313" lvl="0" marL="341313" marR="0" rtl="0" algn="l">
              <a:lnSpc>
                <a:spcPct val="150000"/>
              </a:lnSpc>
              <a:spcBef>
                <a:spcPts val="700"/>
              </a:spcBef>
              <a:spcAft>
                <a:spcPts val="0"/>
              </a:spcAft>
              <a:buClr>
                <a:srgbClr val="0078F0"/>
              </a:buClr>
              <a:buSzPts val="2720"/>
              <a:buFont typeface="Arial"/>
              <a:buChar char="•"/>
            </a:pPr>
            <a:r>
              <a:rPr b="0" i="0" lang="es-AR" sz="3200" u="none" cap="none" strike="noStrike">
                <a:solidFill>
                  <a:schemeClr val="dk1"/>
                </a:solidFill>
                <a:latin typeface="Century Gothic"/>
                <a:ea typeface="Century Gothic"/>
                <a:cs typeface="Century Gothic"/>
                <a:sym typeface="Century Gothic"/>
              </a:rPr>
              <a:t>Función de dispersión: Retorna 32 bits.</a:t>
            </a:r>
            <a:endParaRPr b="0" i="0" sz="1400" u="none" cap="none" strike="noStrike">
              <a:solidFill>
                <a:srgbClr val="000000"/>
              </a:solidFill>
              <a:latin typeface="Arial"/>
              <a:ea typeface="Arial"/>
              <a:cs typeface="Arial"/>
              <a:sym typeface="Arial"/>
            </a:endParaRPr>
          </a:p>
          <a:p>
            <a:pPr indent="-341313" lvl="0" marL="341313" marR="0" rtl="0" algn="l">
              <a:lnSpc>
                <a:spcPct val="150000"/>
              </a:lnSpc>
              <a:spcBef>
                <a:spcPts val="700"/>
              </a:spcBef>
              <a:spcAft>
                <a:spcPts val="0"/>
              </a:spcAft>
              <a:buClr>
                <a:srgbClr val="0078F0"/>
              </a:buClr>
              <a:buSzPts val="2720"/>
              <a:buFont typeface="Arial"/>
              <a:buChar char="•"/>
            </a:pPr>
            <a:r>
              <a:rPr b="0" i="0" lang="es-AR" sz="3200" u="none" cap="none" strike="noStrike">
                <a:solidFill>
                  <a:schemeClr val="dk1"/>
                </a:solidFill>
                <a:latin typeface="Century Gothic"/>
                <a:ea typeface="Century Gothic"/>
                <a:cs typeface="Century Gothic"/>
                <a:sym typeface="Century Gothic"/>
              </a:rPr>
              <a:t>Capacidad para 2 registros por dirección.</a:t>
            </a:r>
            <a:endParaRPr b="0" i="0" sz="1400" u="none" cap="none" strike="noStrike">
              <a:solidFill>
                <a:srgbClr val="000000"/>
              </a:solidFill>
              <a:latin typeface="Arial"/>
              <a:ea typeface="Arial"/>
              <a:cs typeface="Arial"/>
              <a:sym typeface="Arial"/>
            </a:endParaRPr>
          </a:p>
          <a:p>
            <a:pPr indent="-341313" lvl="0" marL="341313" marR="0" rtl="0" algn="l">
              <a:lnSpc>
                <a:spcPct val="150000"/>
              </a:lnSpc>
              <a:spcBef>
                <a:spcPts val="700"/>
              </a:spcBef>
              <a:spcAft>
                <a:spcPts val="0"/>
              </a:spcAft>
              <a:buClr>
                <a:srgbClr val="0078F0"/>
              </a:buClr>
              <a:buSzPts val="2720"/>
              <a:buFont typeface="Arial"/>
              <a:buChar char="•"/>
            </a:pPr>
            <a:r>
              <a:rPr b="0" i="0" lang="es-AR" sz="3200" u="none" cap="none" strike="noStrike">
                <a:solidFill>
                  <a:schemeClr val="dk1"/>
                </a:solidFill>
                <a:latin typeface="Century Gothic"/>
                <a:ea typeface="Century Gothic"/>
                <a:cs typeface="Century Gothic"/>
                <a:sym typeface="Century Gothic"/>
              </a:rPr>
              <a:t>Se van a dispersar 10 claves en total.</a:t>
            </a:r>
            <a:endParaRPr b="0" i="0" sz="1400" u="none" cap="none" strike="noStrike">
              <a:solidFill>
                <a:srgbClr val="000000"/>
              </a:solidFill>
              <a:latin typeface="Arial"/>
              <a:ea typeface="Arial"/>
              <a:cs typeface="Arial"/>
              <a:sym typeface="Arial"/>
            </a:endParaRPr>
          </a:p>
        </p:txBody>
      </p:sp>
      <p:sp>
        <p:nvSpPr>
          <p:cNvPr id="330" name="Google Shape;330;p2"/>
          <p:cNvSpPr txBox="1"/>
          <p:nvPr/>
        </p:nvSpPr>
        <p:spPr>
          <a:xfrm>
            <a:off x="2640013" y="2363788"/>
            <a:ext cx="3097212"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000000"/>
              </a:buClr>
              <a:buSzPts val="3200"/>
              <a:buFont typeface="Arial"/>
              <a:buNone/>
            </a:pPr>
            <a:r>
              <a:rPr b="0" i="0" lang="es-AR" sz="3200" u="none" cap="none" strike="noStrike">
                <a:solidFill>
                  <a:srgbClr val="262626"/>
                </a:solidFill>
                <a:latin typeface="Century Gothic"/>
                <a:ea typeface="Century Gothic"/>
                <a:cs typeface="Century Gothic"/>
                <a:sym typeface="Century Gothic"/>
              </a:rPr>
              <a:t>Ejemplo: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Noelia</dc:creator>
</cp:coreProperties>
</file>