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6" autoAdjust="0"/>
  </p:normalViewPr>
  <p:slideViewPr>
    <p:cSldViewPr>
      <p:cViewPr varScale="1">
        <p:scale>
          <a:sx n="99" d="100"/>
          <a:sy n="99" d="100"/>
        </p:scale>
        <p:origin x="-2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28608923884515"/>
          <c:y val="5.5110465602567722E-2"/>
          <c:w val="0.86568425196850396"/>
          <c:h val="0.7577128152293461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19</c:v>
                </c:pt>
                <c:pt idx="1">
                  <c:v>10</c:v>
                </c:pt>
                <c:pt idx="2">
                  <c:v>6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6</c:v>
                </c:pt>
                <c:pt idx="8">
                  <c:v>273</c:v>
                </c:pt>
                <c:pt idx="9">
                  <c:v>327</c:v>
                </c:pt>
                <c:pt idx="10">
                  <c:v>412</c:v>
                </c:pt>
                <c:pt idx="11">
                  <c:v>548</c:v>
                </c:pt>
                <c:pt idx="12">
                  <c:v>595</c:v>
                </c:pt>
                <c:pt idx="13">
                  <c:v>216</c:v>
                </c:pt>
                <c:pt idx="14">
                  <c:v>371</c:v>
                </c:pt>
                <c:pt idx="15">
                  <c:v>389</c:v>
                </c:pt>
                <c:pt idx="16">
                  <c:v>416</c:v>
                </c:pt>
                <c:pt idx="17">
                  <c:v>485</c:v>
                </c:pt>
                <c:pt idx="18">
                  <c:v>517</c:v>
                </c:pt>
                <c:pt idx="19">
                  <c:v>106</c:v>
                </c:pt>
                <c:pt idx="20">
                  <c:v>148</c:v>
                </c:pt>
                <c:pt idx="21">
                  <c:v>81</c:v>
                </c:pt>
                <c:pt idx="22">
                  <c:v>29</c:v>
                </c:pt>
                <c:pt idx="2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732544"/>
        <c:axId val="82734080"/>
      </c:barChart>
      <c:catAx>
        <c:axId val="82732544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crossAx val="82734080"/>
        <c:crosses val="autoZero"/>
        <c:auto val="1"/>
        <c:lblAlgn val="ctr"/>
        <c:lblOffset val="100"/>
        <c:noMultiLvlLbl val="0"/>
      </c:catAx>
      <c:valAx>
        <c:axId val="82734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2732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5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B7EA-2475-44CC-8FD9-E7BB2855904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5365-110F-4967-AFDD-AF13F8D72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Early Fraud Detection – Email Monitoring Daily Report </a:t>
            </a:r>
          </a:p>
          <a:p>
            <a:r>
              <a:rPr lang="es-CL" smtClean="0"/>
              <a:t>1/24/2018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2933" y="68579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200" smtClean="0"/>
          </a:p>
          <a:p>
            <a:r>
              <a:rPr lang="es-CL" sz="1200" smtClean="0"/>
              <a:t>Email Feed:</a:t>
            </a:r>
            <a:endParaRPr lang="en-US" sz="12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55642"/>
              </p:ext>
            </p:extLst>
          </p:nvPr>
        </p:nvGraphicFramePr>
        <p:xfrm>
          <a:off x="304800" y="1219200"/>
          <a:ext cx="83058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828800"/>
                <a:gridCol w="1066800"/>
                <a:gridCol w="1996440"/>
                <a:gridCol w="1661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From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Title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Status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000" smtClean="0"/>
                        <a:t>Marlene.olivares@gmail.com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Sebastian.pineda@yahoo.es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08:03</a:t>
                      </a:r>
                      <a:r>
                        <a:rPr lang="es-CL" sz="1000" baseline="0" smtClean="0"/>
                        <a:t> am 1/24/2018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baseline="0" smtClean="0"/>
                        <a:t>December Results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FF0000"/>
                          </a:solidFill>
                          <a:hlinkClick r:id="rId2" action="ppaction://hlinksldjump"/>
                        </a:rPr>
                        <a:t>Suspicious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CL" sz="1000" smtClean="0"/>
                        <a:t>Enrique.Miranda@gmail.com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Ricardo.islas@gmail.com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smtClean="0"/>
                        <a:t>10:42</a:t>
                      </a:r>
                      <a:r>
                        <a:rPr lang="es-CL" sz="1000" baseline="0" smtClean="0"/>
                        <a:t> am 1/24/2018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Family photos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FF0000"/>
                          </a:solidFill>
                        </a:rPr>
                        <a:t>Suspicious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000" smtClean="0"/>
                        <a:t>Aquiles.pinto@gmail.com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Armando.paredes@gmail.com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smtClean="0"/>
                        <a:t>15:27</a:t>
                      </a:r>
                      <a:r>
                        <a:rPr lang="es-CL" sz="1000" baseline="0" smtClean="0"/>
                        <a:t> pm 1/24/2018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Got tickets for the game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FF0000"/>
                          </a:solidFill>
                        </a:rPr>
                        <a:t>Suspicious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971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smtClean="0"/>
              <a:t>Follow ups:</a:t>
            </a:r>
            <a:endParaRPr lang="en-US" sz="12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37491"/>
              </p:ext>
            </p:extLst>
          </p:nvPr>
        </p:nvGraphicFramePr>
        <p:xfrm>
          <a:off x="316832" y="3280081"/>
          <a:ext cx="8305800" cy="131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828800"/>
                <a:gridCol w="1066800"/>
                <a:gridCol w="1996440"/>
                <a:gridCol w="1661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From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Title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Type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000" smtClean="0"/>
                        <a:t>Carlos.tapia@gmail.com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Daniela.Vargas@aol.com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09:36</a:t>
                      </a:r>
                      <a:r>
                        <a:rPr lang="es-CL" sz="1000" baseline="0" smtClean="0"/>
                        <a:t> am 1/24/2018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baseline="0" smtClean="0"/>
                        <a:t>RE: About what you saw on the books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/>
                        <a:t>Reply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CL" sz="1000" smtClean="0"/>
                        <a:t>Miguel.gonzalez@gmail.com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Rodrigo.vega@gmail.com,</a:t>
                      </a:r>
                    </a:p>
                    <a:p>
                      <a:r>
                        <a:rPr lang="es-CL" sz="1000" smtClean="0"/>
                        <a:t>Ramiro.Lopez@hotmail.com,</a:t>
                      </a:r>
                    </a:p>
                    <a:p>
                      <a:r>
                        <a:rPr lang="es-CL" sz="1000" smtClean="0"/>
                        <a:t>John.smith@gmail.com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smtClean="0"/>
                        <a:t>16:12</a:t>
                      </a:r>
                      <a:r>
                        <a:rPr lang="es-CL" sz="1000" baseline="0" smtClean="0"/>
                        <a:t> pm 1/24/2018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FW:</a:t>
                      </a:r>
                      <a:r>
                        <a:rPr lang="es-CL" sz="1000" baseline="0" smtClean="0"/>
                        <a:t> Let’s move this forward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/>
                        <a:t>Forward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Email View</a:t>
            </a:r>
          </a:p>
          <a:p>
            <a:endParaRPr lang="es-CL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4" y="1143000"/>
            <a:ext cx="120754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630207"/>
            <a:ext cx="2362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smtClean="0"/>
              <a:t>Title: </a:t>
            </a:r>
            <a:r>
              <a:rPr lang="es-CL" sz="1400"/>
              <a:t>December Results</a:t>
            </a:r>
            <a:endParaRPr lang="en-US" sz="1400"/>
          </a:p>
          <a:p>
            <a:r>
              <a:rPr lang="es-CL" sz="1400" b="1" smtClean="0"/>
              <a:t>From</a:t>
            </a:r>
            <a:r>
              <a:rPr lang="es-CL" sz="1400" b="1" smtClean="0"/>
              <a:t>:</a:t>
            </a:r>
          </a:p>
          <a:p>
            <a:endParaRPr lang="es-CL" sz="1400"/>
          </a:p>
          <a:p>
            <a:endParaRPr lang="es-CL" sz="1400" smtClean="0"/>
          </a:p>
          <a:p>
            <a:endParaRPr lang="es-CL" sz="1400"/>
          </a:p>
          <a:p>
            <a:endParaRPr lang="es-CL" sz="1400" smtClean="0"/>
          </a:p>
          <a:p>
            <a:endParaRPr lang="es-CL" sz="1400"/>
          </a:p>
          <a:p>
            <a:endParaRPr lang="es-CL" sz="1400" smtClean="0"/>
          </a:p>
          <a:p>
            <a:endParaRPr lang="es-CL" sz="1400"/>
          </a:p>
          <a:p>
            <a:endParaRPr lang="es-CL" sz="1400" smtClean="0"/>
          </a:p>
          <a:p>
            <a:r>
              <a:rPr lang="es-CL" sz="1400" b="1" smtClean="0"/>
              <a:t>To:</a:t>
            </a:r>
          </a:p>
          <a:p>
            <a:endParaRPr lang="es-CL" sz="1400"/>
          </a:p>
          <a:p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537636" y="1154552"/>
            <a:ext cx="2286000" cy="14362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400" b="1" smtClean="0"/>
              <a:t>Name: </a:t>
            </a:r>
            <a:r>
              <a:rPr lang="es-CL" sz="1400" smtClean="0"/>
              <a:t>Marlene Olivares</a:t>
            </a:r>
          </a:p>
          <a:p>
            <a:r>
              <a:rPr lang="es-CL" sz="1400" b="1" smtClean="0"/>
              <a:t>Role: </a:t>
            </a:r>
            <a:r>
              <a:rPr lang="es-CL" sz="1400" smtClean="0"/>
              <a:t>Accountant</a:t>
            </a:r>
          </a:p>
          <a:p>
            <a:r>
              <a:rPr lang="es-CL" sz="1400" b="1" smtClean="0"/>
              <a:t>DOJ: </a:t>
            </a:r>
            <a:r>
              <a:rPr lang="es-CL" sz="1400" smtClean="0"/>
              <a:t>03-05-2014</a:t>
            </a:r>
          </a:p>
          <a:p>
            <a:endParaRPr lang="es-CL" sz="1400"/>
          </a:p>
          <a:p>
            <a:r>
              <a:rPr lang="es-CL" sz="1400" smtClean="0">
                <a:hlinkClick r:id="rId3" action="ppaction://hlinksldjump"/>
              </a:rPr>
              <a:t>Click for Profile</a:t>
            </a:r>
            <a:endParaRPr lang="es-CL" sz="1400" smtClean="0"/>
          </a:p>
          <a:p>
            <a:endParaRPr lang="en-US" sz="14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4" y="3048000"/>
            <a:ext cx="1207540" cy="177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33624" y="3050406"/>
            <a:ext cx="2290011" cy="17739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400" b="1" smtClean="0"/>
              <a:t>Name: </a:t>
            </a:r>
            <a:r>
              <a:rPr lang="es-CL" sz="1400" smtClean="0"/>
              <a:t>Sebastian Pineda</a:t>
            </a:r>
          </a:p>
          <a:p>
            <a:r>
              <a:rPr lang="es-CL" sz="1400" b="1" smtClean="0"/>
              <a:t>Role: </a:t>
            </a:r>
            <a:r>
              <a:rPr lang="es-CL" sz="1400" smtClean="0"/>
              <a:t>Sales Executive</a:t>
            </a:r>
          </a:p>
          <a:p>
            <a:r>
              <a:rPr lang="es-CL" sz="1400" b="1" smtClean="0"/>
              <a:t>DOJ: </a:t>
            </a:r>
            <a:r>
              <a:rPr lang="es-CL" sz="1400" smtClean="0"/>
              <a:t>09-17-2015</a:t>
            </a:r>
          </a:p>
          <a:p>
            <a:endParaRPr lang="es-CL" sz="1400"/>
          </a:p>
          <a:p>
            <a:r>
              <a:rPr lang="es-CL" sz="1400" smtClean="0"/>
              <a:t>Click for Profile</a:t>
            </a:r>
          </a:p>
          <a:p>
            <a:endParaRPr lang="es-CL" sz="1400"/>
          </a:p>
          <a:p>
            <a:endParaRPr lang="es-CL" sz="1400" smtClean="0"/>
          </a:p>
          <a:p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962400" y="630207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smtClean="0"/>
              <a:t>Body:</a:t>
            </a:r>
            <a:endParaRPr 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3976036" y="1154552"/>
            <a:ext cx="4572000" cy="37548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400" smtClean="0"/>
              <a:t>Hi Sebastian:</a:t>
            </a:r>
          </a:p>
          <a:p>
            <a:pPr algn="just"/>
            <a:endParaRPr lang="es-CL" sz="1400"/>
          </a:p>
          <a:p>
            <a:pPr algn="just"/>
            <a:r>
              <a:rPr lang="es-CL" sz="1400" smtClean="0"/>
              <a:t>I reviewed your sales report from previous month and I noticed some </a:t>
            </a:r>
            <a:r>
              <a:rPr lang="es-CL" sz="1400" b="1" smtClean="0"/>
              <a:t>special fees </a:t>
            </a:r>
            <a:r>
              <a:rPr lang="es-CL" sz="1400" smtClean="0"/>
              <a:t>that </a:t>
            </a:r>
            <a:r>
              <a:rPr lang="es-CL" sz="1400" b="1" smtClean="0"/>
              <a:t>don’t seem right</a:t>
            </a:r>
            <a:r>
              <a:rPr lang="es-CL" sz="1400" smtClean="0"/>
              <a:t>. I looked back at previous report and saw a pattern that I think we should talk about. I’d be happy to </a:t>
            </a:r>
            <a:r>
              <a:rPr lang="es-CL" sz="1400" b="1" smtClean="0"/>
              <a:t>keep this between us </a:t>
            </a:r>
            <a:r>
              <a:rPr lang="es-CL" sz="1400" smtClean="0"/>
              <a:t>but I’ll need some convincing.</a:t>
            </a:r>
          </a:p>
          <a:p>
            <a:pPr algn="just"/>
            <a:endParaRPr lang="es-CL" sz="1400"/>
          </a:p>
          <a:p>
            <a:pPr algn="just"/>
            <a:r>
              <a:rPr lang="es-CL" sz="1400" smtClean="0"/>
              <a:t>Come by my office to </a:t>
            </a:r>
            <a:r>
              <a:rPr lang="es-CL" sz="1400" b="1" smtClean="0"/>
              <a:t>take this offline</a:t>
            </a:r>
            <a:r>
              <a:rPr lang="es-CL" sz="1400" smtClean="0"/>
              <a:t>.</a:t>
            </a:r>
          </a:p>
          <a:p>
            <a:pPr algn="just"/>
            <a:r>
              <a:rPr lang="es-CL" sz="1400" smtClean="0"/>
              <a:t>Thanks!</a:t>
            </a:r>
          </a:p>
          <a:p>
            <a:endParaRPr lang="es-CL" sz="1400"/>
          </a:p>
          <a:p>
            <a:endParaRPr lang="es-CL" sz="1400" smtClean="0"/>
          </a:p>
          <a:p>
            <a:endParaRPr lang="es-CL" sz="1400"/>
          </a:p>
          <a:p>
            <a:endParaRPr lang="es-CL" sz="1400" smtClean="0"/>
          </a:p>
          <a:p>
            <a:endParaRPr lang="es-CL" sz="1400" smtClean="0"/>
          </a:p>
          <a:p>
            <a:endParaRPr lang="es-CL" sz="1400" smtClean="0"/>
          </a:p>
          <a:p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7315200" y="152400"/>
            <a:ext cx="1232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smtClean="0"/>
              <a:t>Suspicious Index</a:t>
            </a:r>
          </a:p>
          <a:p>
            <a:r>
              <a:rPr lang="es-CL" smtClean="0">
                <a:solidFill>
                  <a:srgbClr val="FF0000"/>
                </a:solidFill>
              </a:rPr>
              <a:t>            87%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324" y="5105400"/>
            <a:ext cx="1699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smtClean="0"/>
              <a:t>Actions</a:t>
            </a:r>
            <a:endParaRPr 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281324" y="5638800"/>
            <a:ext cx="2766676" cy="36933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CL" smtClean="0"/>
              <a:t>Unfollow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00400" y="5638982"/>
            <a:ext cx="2766676" cy="369332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CL" smtClean="0">
                <a:hlinkClick r:id="rId5" action="ppaction://hlinksldjump"/>
              </a:rPr>
              <a:t>Follow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72152" y="5629539"/>
            <a:ext cx="2766676" cy="3693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CL" smtClean="0"/>
              <a:t>Escalate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smtClean="0"/>
          </a:p>
          <a:p>
            <a:pPr marL="0" indent="0" algn="ctr">
              <a:buNone/>
            </a:pPr>
            <a:r>
              <a:rPr lang="es-CL" i="1" smtClean="0"/>
              <a:t>Day goes by, a new report is generated…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6121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Early Fraud Detection – Email Monitoring Daily Report </a:t>
            </a:r>
          </a:p>
          <a:p>
            <a:r>
              <a:rPr lang="es-CL" smtClean="0"/>
              <a:t>1/25/2018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2933" y="68579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200" smtClean="0"/>
          </a:p>
          <a:p>
            <a:r>
              <a:rPr lang="es-CL" sz="1200" smtClean="0"/>
              <a:t>Email Feed:</a:t>
            </a:r>
            <a:endParaRPr lang="en-US" sz="12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43238"/>
              </p:ext>
            </p:extLst>
          </p:nvPr>
        </p:nvGraphicFramePr>
        <p:xfrm>
          <a:off x="304800" y="1219200"/>
          <a:ext cx="830580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828800"/>
                <a:gridCol w="1066800"/>
                <a:gridCol w="1996440"/>
                <a:gridCol w="1661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From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Title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Status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000" smtClean="0"/>
                        <a:t>Marcelo.urrutia@gmail.com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adolfo.munoz@hotmail.com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09:45</a:t>
                      </a:r>
                      <a:r>
                        <a:rPr lang="es-CL" sz="1000" baseline="0" smtClean="0"/>
                        <a:t> am 1/25/2018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baseline="0" smtClean="0"/>
                        <a:t>Are you sure about this?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FF0000"/>
                          </a:solidFill>
                        </a:rPr>
                        <a:t>Suspicious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CL" sz="1000" smtClean="0"/>
                        <a:t>Carlos.fernandez@gmail.com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Loreto.arancibia@gmail.com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smtClean="0"/>
                        <a:t>11:58</a:t>
                      </a:r>
                      <a:r>
                        <a:rPr lang="es-CL" sz="1000" baseline="0" smtClean="0"/>
                        <a:t> am 1/25/2018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Looks good to me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FF0000"/>
                          </a:solidFill>
                        </a:rPr>
                        <a:t>Suspicious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971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smtClean="0"/>
              <a:t>Follow ups:</a:t>
            </a:r>
            <a:endParaRPr lang="en-US" sz="12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29604"/>
              </p:ext>
            </p:extLst>
          </p:nvPr>
        </p:nvGraphicFramePr>
        <p:xfrm>
          <a:off x="316832" y="3280081"/>
          <a:ext cx="8305800" cy="116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828800"/>
                <a:gridCol w="1066800"/>
                <a:gridCol w="1996440"/>
                <a:gridCol w="1661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From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Title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Type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000" smtClean="0"/>
                        <a:t>Sebastian.pineda@yahoo.es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Marlene.olivares@gmail.com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09:36</a:t>
                      </a:r>
                      <a:r>
                        <a:rPr lang="es-CL" sz="1000" baseline="0" smtClean="0"/>
                        <a:t> am 1/25/2018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baseline="0" smtClean="0"/>
                        <a:t>RE: </a:t>
                      </a:r>
                      <a:r>
                        <a:rPr lang="es-CL" sz="1000" baseline="0" smtClean="0"/>
                        <a:t>December Results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hlinkClick r:id="rId2" action="ppaction://hlinksldjump"/>
                        </a:rPr>
                        <a:t>Reply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000" smtClean="0"/>
                        <a:t>Sebastian.pineda@yahoo.es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Martina.poblete@gmail.com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09:40 am</a:t>
                      </a:r>
                    </a:p>
                    <a:p>
                      <a:r>
                        <a:rPr lang="es-CL" sz="1000" smtClean="0"/>
                        <a:t>1/25/2018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Marlene’s onto us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FF0000"/>
                          </a:solidFill>
                        </a:rPr>
                        <a:t>New Email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User Profile: Marlene Olivares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0" y="914400"/>
            <a:ext cx="223330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90800" y="924025"/>
            <a:ext cx="5791200" cy="26776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400" b="1" smtClean="0"/>
              <a:t>Name: </a:t>
            </a:r>
            <a:r>
              <a:rPr lang="es-CL" sz="1400" smtClean="0"/>
              <a:t>Marlene Olivares</a:t>
            </a:r>
          </a:p>
          <a:p>
            <a:r>
              <a:rPr lang="es-CL" sz="1400" b="1" smtClean="0"/>
              <a:t>Role: </a:t>
            </a:r>
            <a:r>
              <a:rPr lang="es-CL" sz="1400" smtClean="0"/>
              <a:t>Accountant</a:t>
            </a:r>
          </a:p>
          <a:p>
            <a:r>
              <a:rPr lang="es-CL" sz="1400" b="1" smtClean="0"/>
              <a:t>Manager</a:t>
            </a:r>
            <a:r>
              <a:rPr lang="es-CL" sz="1400" b="1" smtClean="0"/>
              <a:t>:</a:t>
            </a:r>
            <a:r>
              <a:rPr lang="es-CL" sz="1400" smtClean="0"/>
              <a:t> Miguel Hernandez</a:t>
            </a:r>
          </a:p>
          <a:p>
            <a:r>
              <a:rPr lang="es-CL" sz="1400" b="1" smtClean="0"/>
              <a:t>Department: </a:t>
            </a:r>
            <a:r>
              <a:rPr lang="es-CL" sz="1400" smtClean="0"/>
              <a:t>Accounting</a:t>
            </a:r>
          </a:p>
          <a:p>
            <a:r>
              <a:rPr lang="es-CL" sz="1400" b="1"/>
              <a:t>DOJ: </a:t>
            </a:r>
            <a:r>
              <a:rPr lang="es-CL" sz="1400"/>
              <a:t>03-05-2014</a:t>
            </a:r>
          </a:p>
          <a:p>
            <a:r>
              <a:rPr lang="es-CL" sz="1400" b="1" smtClean="0">
                <a:solidFill>
                  <a:schemeClr val="tx1"/>
                </a:solidFill>
              </a:rPr>
              <a:t>Total </a:t>
            </a:r>
            <a:r>
              <a:rPr lang="es-CL" sz="1400" b="1" smtClean="0">
                <a:solidFill>
                  <a:schemeClr val="tx1"/>
                </a:solidFill>
              </a:rPr>
              <a:t>Emails since DOJ: </a:t>
            </a:r>
            <a:r>
              <a:rPr lang="es-CL" sz="1400" smtClean="0">
                <a:solidFill>
                  <a:schemeClr val="tx1"/>
                </a:solidFill>
              </a:rPr>
              <a:t>4,978</a:t>
            </a:r>
            <a:endParaRPr lang="es-CL" sz="1400">
              <a:solidFill>
                <a:schemeClr val="tx1"/>
              </a:solidFill>
            </a:endParaRPr>
          </a:p>
          <a:p>
            <a:r>
              <a:rPr lang="es-CL" sz="1400" b="1" smtClean="0"/>
              <a:t>Suspicious Emails since DOJ: </a:t>
            </a:r>
            <a:r>
              <a:rPr lang="es-CL" sz="1400" smtClean="0"/>
              <a:t>4 (</a:t>
            </a:r>
            <a:r>
              <a:rPr lang="es-CL" sz="1400" smtClean="0">
                <a:hlinkClick r:id="rId3" action="ppaction://hlinksldjump"/>
              </a:rPr>
              <a:t>Click Here to view</a:t>
            </a:r>
            <a:r>
              <a:rPr lang="es-CL" sz="1400" smtClean="0"/>
              <a:t>)</a:t>
            </a:r>
          </a:p>
          <a:p>
            <a:r>
              <a:rPr lang="es-CL" sz="1400" b="1" smtClean="0"/>
              <a:t>Most Connected User: </a:t>
            </a:r>
            <a:r>
              <a:rPr lang="es-CL" sz="1400" smtClean="0"/>
              <a:t>Adrian Martínez (8% of Email Traffic</a:t>
            </a:r>
            <a:r>
              <a:rPr lang="es-CL" sz="1400" smtClean="0"/>
              <a:t>)</a:t>
            </a:r>
          </a:p>
          <a:p>
            <a:endParaRPr lang="es-CL" sz="1400" b="1" smtClean="0"/>
          </a:p>
          <a:p>
            <a:r>
              <a:rPr lang="es-CL" sz="1400" b="1" smtClean="0"/>
              <a:t>Connectedness</a:t>
            </a:r>
            <a:r>
              <a:rPr lang="es-CL" sz="1400" b="1"/>
              <a:t>: </a:t>
            </a:r>
            <a:r>
              <a:rPr lang="es-CL" sz="1400"/>
              <a:t>0.48 </a:t>
            </a:r>
            <a:r>
              <a:rPr lang="es-CL" sz="1400">
                <a:solidFill>
                  <a:srgbClr val="FFC000"/>
                </a:solidFill>
              </a:rPr>
              <a:t>(+0.32% Above Average)</a:t>
            </a:r>
          </a:p>
          <a:p>
            <a:r>
              <a:rPr lang="es-CL" sz="1400" b="1"/>
              <a:t>Betweeness: </a:t>
            </a:r>
            <a:r>
              <a:rPr lang="es-CL" sz="1400"/>
              <a:t>0.61 </a:t>
            </a:r>
            <a:r>
              <a:rPr lang="es-CL" sz="1400">
                <a:solidFill>
                  <a:srgbClr val="92D050"/>
                </a:solidFill>
              </a:rPr>
              <a:t>(+12% Above Average)</a:t>
            </a:r>
          </a:p>
          <a:p>
            <a:r>
              <a:rPr lang="es-CL" sz="1400" b="1"/>
              <a:t>Closeness: </a:t>
            </a:r>
            <a:r>
              <a:rPr lang="es-CL" sz="1400"/>
              <a:t>0.24 </a:t>
            </a:r>
            <a:r>
              <a:rPr lang="es-CL" sz="1400">
                <a:solidFill>
                  <a:srgbClr val="FF0000"/>
                </a:solidFill>
              </a:rPr>
              <a:t>(-14% Below </a:t>
            </a:r>
            <a:r>
              <a:rPr lang="es-CL" sz="1400">
                <a:solidFill>
                  <a:srgbClr val="FF0000"/>
                </a:solidFill>
              </a:rPr>
              <a:t>Average</a:t>
            </a:r>
            <a:r>
              <a:rPr lang="es-CL" sz="1400" smtClean="0">
                <a:solidFill>
                  <a:srgbClr val="FF0000"/>
                </a:solidFill>
              </a:rPr>
              <a:t>)</a:t>
            </a: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63570" y="3733800"/>
            <a:ext cx="21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Social Network Map: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0" y="4103132"/>
            <a:ext cx="3724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0" y="6477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>
                <a:hlinkClick r:id="rId5" action="ppaction://hlinksldjump"/>
              </a:rPr>
              <a:t>Back</a:t>
            </a:r>
            <a:endParaRPr lang="en-US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100849"/>
              </p:ext>
            </p:extLst>
          </p:nvPr>
        </p:nvGraphicFramePr>
        <p:xfrm>
          <a:off x="4114800" y="4041279"/>
          <a:ext cx="4419600" cy="255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038600" y="3733800"/>
            <a:ext cx="21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Email Behavior: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3826133"/>
            <a:ext cx="12954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smtClean="0"/>
              <a:t>Hourly Frequency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887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Suspicious Emails: Marlene Olivares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4" y="482429"/>
            <a:ext cx="111665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0" y="6477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>
                <a:hlinkClick r:id="rId3" action="ppaction://hlinksldjump"/>
              </a:rPr>
              <a:t>Back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59367"/>
              </p:ext>
            </p:extLst>
          </p:nvPr>
        </p:nvGraphicFramePr>
        <p:xfrm>
          <a:off x="234334" y="1981200"/>
          <a:ext cx="83058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066"/>
                <a:gridCol w="1758334"/>
                <a:gridCol w="1066800"/>
                <a:gridCol w="1996440"/>
                <a:gridCol w="1661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From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To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Title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smtClean="0"/>
                        <a:t>Status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000" smtClean="0"/>
                        <a:t>Marlene.olivares@gmail.com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Mirta.gomez@yahoo.es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09:45</a:t>
                      </a:r>
                      <a:r>
                        <a:rPr lang="es-CL" sz="1000" baseline="0" smtClean="0"/>
                        <a:t> am 8/9/2014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baseline="0" smtClean="0"/>
                        <a:t>Will you look at this!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92D050"/>
                          </a:solidFill>
                        </a:rPr>
                        <a:t>Unfollowed</a:t>
                      </a:r>
                      <a:endParaRPr lang="en-US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CL" sz="1000" smtClean="0"/>
                        <a:t>Ignacio.Garcia@aol.com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Marlene.olivares@gmail.com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smtClean="0"/>
                        <a:t>15:16</a:t>
                      </a:r>
                      <a:r>
                        <a:rPr lang="es-CL" sz="1000" baseline="0" smtClean="0"/>
                        <a:t> am 12/15/2016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Client  meeting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92D050"/>
                          </a:solidFill>
                        </a:rPr>
                        <a:t>Unfollowed</a:t>
                      </a:r>
                      <a:endParaRPr lang="en-US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000" smtClean="0"/>
                        <a:t>Miguel.hernandez@gmail.com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Marlene.olivares@gmail.com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smtClean="0"/>
                        <a:t>15:27</a:t>
                      </a:r>
                      <a:r>
                        <a:rPr lang="es-CL" sz="1000" baseline="0" smtClean="0"/>
                        <a:t> pm 1/24/2018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Something’s off here…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FF0000"/>
                          </a:solidFill>
                        </a:rPr>
                        <a:t>Escalated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000" smtClean="0"/>
                        <a:t>Marlene.olivares@gmail.com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Sebastian.pineda@yahoo.es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smtClean="0"/>
                        <a:t>08:03</a:t>
                      </a:r>
                      <a:r>
                        <a:rPr lang="es-CL" sz="1000" baseline="0" smtClean="0"/>
                        <a:t> am 1/24/2018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baseline="0" smtClean="0"/>
                        <a:t>December Results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mtClean="0">
                          <a:solidFill>
                            <a:srgbClr val="FFC000"/>
                          </a:solidFill>
                        </a:rPr>
                        <a:t>Followed</a:t>
                      </a:r>
                      <a:endParaRPr 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Email Follow-up View</a:t>
            </a:r>
          </a:p>
          <a:p>
            <a:endParaRPr lang="es-CL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4" y="3265849"/>
            <a:ext cx="120754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63020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smtClean="0"/>
              <a:t>Title: </a:t>
            </a:r>
            <a:r>
              <a:rPr lang="es-CL" sz="1400" smtClean="0"/>
              <a:t>RE:</a:t>
            </a:r>
            <a:r>
              <a:rPr lang="es-CL" sz="1400" b="1" smtClean="0"/>
              <a:t> </a:t>
            </a:r>
            <a:r>
              <a:rPr lang="es-CL" sz="1400"/>
              <a:t>December Results</a:t>
            </a:r>
            <a:endParaRPr lang="en-US" sz="1400"/>
          </a:p>
          <a:p>
            <a:r>
              <a:rPr lang="es-CL" sz="1400" b="1" smtClean="0"/>
              <a:t>From</a:t>
            </a:r>
            <a:r>
              <a:rPr lang="es-CL" sz="1400" b="1" smtClean="0"/>
              <a:t>: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537636" y="3277401"/>
            <a:ext cx="2286000" cy="14362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400" b="1" smtClean="0"/>
              <a:t>Name: </a:t>
            </a:r>
            <a:r>
              <a:rPr lang="es-CL" sz="1400" smtClean="0"/>
              <a:t>Marlene Olivares</a:t>
            </a:r>
          </a:p>
          <a:p>
            <a:r>
              <a:rPr lang="es-CL" sz="1400" b="1" smtClean="0"/>
              <a:t>Role: </a:t>
            </a:r>
            <a:r>
              <a:rPr lang="es-CL" sz="1400" smtClean="0"/>
              <a:t>Accountant</a:t>
            </a:r>
          </a:p>
          <a:p>
            <a:r>
              <a:rPr lang="es-CL" sz="1400" b="1" smtClean="0"/>
              <a:t>DOJ: </a:t>
            </a:r>
            <a:r>
              <a:rPr lang="es-CL" sz="1400" smtClean="0"/>
              <a:t>03-05-2014</a:t>
            </a:r>
          </a:p>
          <a:p>
            <a:endParaRPr lang="es-CL" sz="1400"/>
          </a:p>
          <a:p>
            <a:r>
              <a:rPr lang="es-CL" sz="1400" smtClean="0"/>
              <a:t>Click for Profile</a:t>
            </a:r>
          </a:p>
          <a:p>
            <a:endParaRPr lang="en-US" sz="14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4" y="1115362"/>
            <a:ext cx="1207540" cy="177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33624" y="1117768"/>
            <a:ext cx="2290011" cy="17739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400" b="1" smtClean="0"/>
              <a:t>Name: </a:t>
            </a:r>
            <a:r>
              <a:rPr lang="es-CL" sz="1400" smtClean="0"/>
              <a:t>Sebastian Pineda</a:t>
            </a:r>
          </a:p>
          <a:p>
            <a:r>
              <a:rPr lang="es-CL" sz="1400" b="1" smtClean="0"/>
              <a:t>Role: </a:t>
            </a:r>
            <a:r>
              <a:rPr lang="es-CL" sz="1400" smtClean="0"/>
              <a:t>Sales Executive</a:t>
            </a:r>
          </a:p>
          <a:p>
            <a:r>
              <a:rPr lang="es-CL" sz="1400" b="1" smtClean="0"/>
              <a:t>DOJ: </a:t>
            </a:r>
            <a:r>
              <a:rPr lang="es-CL" sz="1400" smtClean="0"/>
              <a:t>09-17-2015</a:t>
            </a:r>
          </a:p>
          <a:p>
            <a:endParaRPr lang="es-CL" sz="1400"/>
          </a:p>
          <a:p>
            <a:r>
              <a:rPr lang="es-CL" sz="1400" smtClean="0"/>
              <a:t>Click for Profile</a:t>
            </a:r>
          </a:p>
          <a:p>
            <a:endParaRPr lang="es-CL" sz="1400"/>
          </a:p>
          <a:p>
            <a:endParaRPr lang="es-CL" sz="1400" smtClean="0"/>
          </a:p>
          <a:p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962400" y="630207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smtClean="0"/>
              <a:t>Body:</a:t>
            </a:r>
            <a:endParaRPr 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3976036" y="1115362"/>
            <a:ext cx="4572000" cy="41857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400" smtClean="0"/>
              <a:t>Hi Marlene:</a:t>
            </a:r>
          </a:p>
          <a:p>
            <a:pPr algn="just"/>
            <a:endParaRPr lang="es-CL" sz="1400"/>
          </a:p>
          <a:p>
            <a:pPr algn="just"/>
            <a:r>
              <a:rPr lang="es-CL" sz="1400" smtClean="0"/>
              <a:t>Thank you for your comments, I’ll set up a meeting to further discuss this. I know this sounds </a:t>
            </a:r>
            <a:r>
              <a:rPr lang="es-CL" sz="1400" b="1" smtClean="0"/>
              <a:t>fishy</a:t>
            </a:r>
            <a:r>
              <a:rPr lang="es-CL" sz="1400" smtClean="0"/>
              <a:t> but I’m sure we can work it out.</a:t>
            </a:r>
            <a:endParaRPr lang="es-CL" sz="1400"/>
          </a:p>
          <a:p>
            <a:pPr algn="just"/>
            <a:r>
              <a:rPr lang="es-CL" sz="1400" smtClean="0"/>
              <a:t>Thanks!</a:t>
            </a:r>
          </a:p>
          <a:p>
            <a:r>
              <a:rPr lang="es-CL" sz="1400" smtClean="0"/>
              <a:t>------------------------------------------------------------------------</a:t>
            </a:r>
            <a:endParaRPr lang="es-CL" sz="1400"/>
          </a:p>
          <a:p>
            <a:pPr algn="just"/>
            <a:r>
              <a:rPr lang="es-CL" sz="1400" smtClean="0"/>
              <a:t>	Hi Sebastian:</a:t>
            </a:r>
          </a:p>
          <a:p>
            <a:pPr algn="just"/>
            <a:endParaRPr lang="es-CL" sz="1400"/>
          </a:p>
          <a:p>
            <a:pPr algn="just"/>
            <a:r>
              <a:rPr lang="es-CL" sz="1400" smtClean="0"/>
              <a:t>	I reviewed your sales report from previous 	month and I noticed some </a:t>
            </a:r>
            <a:r>
              <a:rPr lang="es-CL" sz="1400" b="1" smtClean="0"/>
              <a:t>special fees </a:t>
            </a:r>
            <a:r>
              <a:rPr lang="es-CL" sz="1400" smtClean="0"/>
              <a:t>that 	</a:t>
            </a:r>
            <a:r>
              <a:rPr lang="es-CL" sz="1400" b="1" smtClean="0"/>
              <a:t>don’t seem right</a:t>
            </a:r>
            <a:r>
              <a:rPr lang="es-CL" sz="1400" smtClean="0"/>
              <a:t>. I looked back at previous 	report and saw a pattern that I think we should 	talk about. I’d be happy to </a:t>
            </a:r>
            <a:r>
              <a:rPr lang="es-CL" sz="1400" b="1" smtClean="0"/>
              <a:t>keep this between 	us </a:t>
            </a:r>
            <a:r>
              <a:rPr lang="es-CL" sz="1400" smtClean="0"/>
              <a:t>but I’ll need some convincing.</a:t>
            </a:r>
          </a:p>
          <a:p>
            <a:pPr algn="just"/>
            <a:endParaRPr lang="es-CL" sz="1400"/>
          </a:p>
          <a:p>
            <a:pPr algn="just"/>
            <a:r>
              <a:rPr lang="es-CL" sz="1400" smtClean="0"/>
              <a:t>	Come by my office to </a:t>
            </a:r>
            <a:r>
              <a:rPr lang="es-CL" sz="1400" b="1" smtClean="0"/>
              <a:t>take this offline</a:t>
            </a:r>
            <a:r>
              <a:rPr lang="es-CL" sz="1400" smtClean="0"/>
              <a:t>.</a:t>
            </a:r>
          </a:p>
          <a:p>
            <a:pPr algn="just"/>
            <a:r>
              <a:rPr lang="es-CL" sz="1400" smtClean="0"/>
              <a:t>	Thanks!</a:t>
            </a:r>
          </a:p>
          <a:p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7315200" y="152400"/>
            <a:ext cx="1232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smtClean="0"/>
              <a:t>Suspicious Index</a:t>
            </a:r>
          </a:p>
          <a:p>
            <a:r>
              <a:rPr lang="es-CL" smtClean="0">
                <a:solidFill>
                  <a:srgbClr val="FF0000"/>
                </a:solidFill>
              </a:rPr>
              <a:t>            92%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324" y="5105400"/>
            <a:ext cx="1699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smtClean="0"/>
              <a:t>Actions</a:t>
            </a:r>
            <a:endParaRPr 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281324" y="5638800"/>
            <a:ext cx="2766676" cy="36933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CL" smtClean="0"/>
              <a:t>Unfollow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00400" y="5638982"/>
            <a:ext cx="2766676" cy="369332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CL" smtClean="0"/>
              <a:t>Follow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72152" y="5629539"/>
            <a:ext cx="2766676" cy="3693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CL" smtClean="0">
                <a:hlinkClick r:id="rId4" action="ppaction://hlinksldjump"/>
              </a:rPr>
              <a:t>Escalate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1059" y="274262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sz="1400" b="1" smtClean="0"/>
          </a:p>
          <a:p>
            <a:r>
              <a:rPr lang="es-CL" sz="1400" b="1" smtClean="0"/>
              <a:t>To: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7455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Escalate Activity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672" y="762000"/>
            <a:ext cx="7516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mtClean="0"/>
              <a:t>From: Early Fraud Detection Team</a:t>
            </a:r>
          </a:p>
          <a:p>
            <a:r>
              <a:rPr lang="es-CL" smtClean="0"/>
              <a:t>To: Compliance Manager</a:t>
            </a:r>
          </a:p>
          <a:p>
            <a:endParaRPr lang="es-CL"/>
          </a:p>
          <a:p>
            <a:r>
              <a:rPr lang="es-CL" smtClean="0"/>
              <a:t>Hello,</a:t>
            </a:r>
          </a:p>
          <a:p>
            <a:endParaRPr lang="es-CL"/>
          </a:p>
          <a:p>
            <a:r>
              <a:rPr lang="es-CL" smtClean="0"/>
              <a:t>We’ve detected the following suspicious email activity. Please evaluate if any further action is required.</a:t>
            </a:r>
          </a:p>
          <a:p>
            <a:endParaRPr lang="es-CL"/>
          </a:p>
          <a:p>
            <a:r>
              <a:rPr lang="es-CL" smtClean="0"/>
              <a:t>Thank you.</a:t>
            </a:r>
          </a:p>
          <a:p>
            <a:r>
              <a:rPr lang="es-CL" smtClean="0"/>
              <a:t>Early Fraud Detection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537</Words>
  <Application>Microsoft Office PowerPoint</Application>
  <PresentationFormat>On-screen Show (4:3)</PresentationFormat>
  <Paragraphs>209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Munchmeyer</dc:creator>
  <cp:lastModifiedBy>Matias Munchmeyer</cp:lastModifiedBy>
  <cp:revision>14</cp:revision>
  <dcterms:created xsi:type="dcterms:W3CDTF">2018-01-24T13:58:21Z</dcterms:created>
  <dcterms:modified xsi:type="dcterms:W3CDTF">2018-01-24T19:56:52Z</dcterms:modified>
</cp:coreProperties>
</file>