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70" r:id="rId8"/>
    <p:sldId id="257" r:id="rId9"/>
    <p:sldId id="265" r:id="rId10"/>
    <p:sldId id="266" r:id="rId11"/>
    <p:sldId id="267" r:id="rId12"/>
    <p:sldId id="268" r:id="rId13"/>
    <p:sldId id="258" r:id="rId14"/>
    <p:sldId id="269" r:id="rId15"/>
    <p:sldId id="259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43DCD-AB59-DF42-B5C7-72514585FDBC}" v="1787" dt="2025-06-22T07:10:51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6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td-2025.vercel.app/simulador-rifa-bombero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EA88FE27-9BA0-7008-5294-A69B836E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E2FCD-C289-F56D-631C-9E6774EC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56" y="985233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6000" dirty="0">
                <a:solidFill>
                  <a:srgbClr val="FFFFFF"/>
                </a:solidFill>
              </a:rPr>
              <a:t>Trabajo Práctico Integrador</a:t>
            </a:r>
            <a:br>
              <a:rPr lang="es-ES" sz="6000" dirty="0">
                <a:solidFill>
                  <a:srgbClr val="FFFFFF"/>
                </a:solidFill>
              </a:rPr>
            </a:br>
            <a:r>
              <a:rPr lang="es-ES" sz="4000" dirty="0">
                <a:solidFill>
                  <a:srgbClr val="FFFFFF"/>
                </a:solidFill>
              </a:rPr>
              <a:t>Modelos, Simulación y Teoría de la Decisión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C56CF-2AE5-9CB0-C171-8CAAFA5CA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72" y="5367858"/>
            <a:ext cx="4439920" cy="1104721"/>
          </a:xfrm>
        </p:spPr>
        <p:txBody>
          <a:bodyPr anchor="t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4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BCF084-BDC0-2E13-3157-276779B61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41974-BC34-96D4-DA99-C03063A35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7B0CC2C9-9F8C-65C3-4DDB-E1C19E0A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C7EFAC-2318-0A20-ECCE-15A21A1A1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A8EA02BB-7ACA-1E86-EFD9-7891C36B78A9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52D16-A83E-4E6B-03B8-27C8E66B5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 marL="914400" indent="-9144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s-ES" sz="4800" dirty="0">
                <a:solidFill>
                  <a:schemeClr val="bg1"/>
                </a:solidFill>
              </a:rPr>
              <a:t>Solución Analítica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9D63A-280F-0381-C9C8-3F9085D7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596604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Mujer:</a:t>
            </a:r>
          </a:p>
          <a:p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Valor esperado de rifas por comprador:</a:t>
            </a:r>
          </a:p>
          <a:p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1×0,6 + 2×0,3 + 3×0,1 + 4×0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1,5 rifas por mujer</a:t>
            </a:r>
            <a:endParaRPr lang="es-ES" b="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ES" dirty="0"/>
              <a:t>Hombre:</a:t>
            </a:r>
          </a:p>
          <a:p>
            <a:pPr marL="285750" indent="-285750"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1×0,1 + 2×0,4 + 3×0,3 + 4×0,2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2,6 rifas por hombre</a:t>
            </a:r>
            <a:endParaRPr lang="es-E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ES" sz="2400" b="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D6870-EDCF-F2B6-A027-E6FC53EC1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9DAADE-9405-E9EC-C384-A6A5636B0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C2441DD8-AE12-9C70-8DEC-0790BC42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D8F391-D91F-7A0F-4819-376EAD8D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905A8F05-CE4C-9CA5-CE40-B609E1CE5718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1C00C-8CD5-D3CC-0F3D-3FE26D58B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 marL="914400" indent="-9144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s-ES" sz="4800" dirty="0">
                <a:solidFill>
                  <a:schemeClr val="bg1"/>
                </a:solidFill>
              </a:rPr>
              <a:t>Solución Analítica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8867-386F-EC7F-AE5A-C314777B5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721295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Cantidad de Compradores × RIFAS compradas promedio: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Mujeres: 19,2 × 1,5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28,8 rifas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Hombres: 128 × 2,6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332,8 rifas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28,8 + 332,8 = 361,6 RIFAS</a:t>
            </a:r>
            <a:endParaRPr lang="es-ES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Ganancia TOTAL 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= 361,6 × $2.000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$723.200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1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64DB9-5495-A6CB-36A4-B662A7B09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398329-CE3C-065C-FE9B-96F91FD22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215297E0-4496-4D32-31D1-56E9EA36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902606-3001-CCB1-FB8F-5574C02DE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595EE88E-B2AB-E77B-AC77-39CCB29359EA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C7C15-1F82-D8E1-5439-B2E6A6B6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 marL="914400" indent="-9144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s-ES" sz="4800" dirty="0">
                <a:solidFill>
                  <a:schemeClr val="bg1"/>
                </a:solidFill>
              </a:rPr>
              <a:t>Solución Analítica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96719-B098-250B-B2E2-FFFF9F19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707440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s-ES" sz="2400" b="0" i="1" dirty="0">
                <a:solidFill>
                  <a:schemeClr val="bg1"/>
                </a:solidFill>
              </a:rPr>
              <a:t>1000 visitas, $2.000 por rifa:</a:t>
            </a:r>
            <a:endParaRPr lang="es-ES" i="1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  Ganancia TOTAL 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= 361,6 × $2.000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$723.200</a:t>
            </a:r>
            <a:endParaRPr lang="es-ES" dirty="0">
              <a:solidFill>
                <a:schemeClr val="bg1"/>
              </a:solidFill>
            </a:endParaRPr>
          </a:p>
          <a:p>
            <a:endParaRPr lang="es-ES" sz="2400" dirty="0">
              <a:solidFill>
                <a:schemeClr val="bg1"/>
              </a:solidFill>
            </a:endParaRPr>
          </a:p>
          <a:p>
            <a:pPr marL="342900" indent="-342900">
              <a:buFont typeface="Arial,Sans-Serif"/>
              <a:buChar char="•"/>
            </a:pPr>
            <a:r>
              <a:rPr lang="es-ES" sz="2400" b="0" i="1" dirty="0">
                <a:solidFill>
                  <a:schemeClr val="bg1"/>
                </a:solidFill>
              </a:rPr>
              <a:t>2000 visitas, $1.900 por rifa:</a:t>
            </a:r>
          </a:p>
          <a:p>
            <a:r>
              <a:rPr lang="es-ES" sz="2400" dirty="0">
                <a:solidFill>
                  <a:schemeClr val="bg1"/>
                </a:solidFill>
              </a:rPr>
              <a:t>  Ganancia TOTAL </a:t>
            </a:r>
            <a:r>
              <a:rPr lang="es-ES" sz="2400" b="0" dirty="0">
                <a:solidFill>
                  <a:schemeClr val="bg1"/>
                </a:solidFill>
              </a:rPr>
              <a:t>= 723,2 × $1.900 = </a:t>
            </a:r>
            <a:r>
              <a:rPr lang="es-ES" sz="2400" dirty="0">
                <a:solidFill>
                  <a:schemeClr val="bg1"/>
                </a:solidFill>
              </a:rPr>
              <a:t>$1.374.080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2400" b="0" i="1" dirty="0">
                <a:solidFill>
                  <a:schemeClr val="bg1"/>
                </a:solidFill>
              </a:rPr>
              <a:t>El caso 2 parece más favorable, ahora simulemos</a:t>
            </a: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6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B96-43BF-CC89-EDB4-3CA9D4414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13A7A0-B287-E53C-7752-AAF64D46C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5743267C-819E-BC3E-EB6F-508B41B4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49935-2020-3E0C-B91D-2B72F2989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56" y="985233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rgbClr val="FFFFFF"/>
                </a:solidFill>
              </a:rPr>
              <a:t>2. Simulador</a:t>
            </a:r>
            <a:endParaRPr lang="es-E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24EBD-D955-FCAC-773B-690BAFD7D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72" y="5367858"/>
            <a:ext cx="4439920" cy="1104721"/>
          </a:xfrm>
        </p:spPr>
        <p:txBody>
          <a:bodyPr anchor="t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A95810-7F44-CB5F-CD37-DEB0C16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1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D1EBD-4A93-F4EB-71D1-1DD48FCE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692AC4-5951-F619-A4FE-64E4A5E0D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32A047D3-16C7-5C65-6BB6-19B15946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B9F63-71FB-4057-D7F2-BA17CBE05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FFAD602C-1BA5-5289-9F91-DD973C239956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D1B56-23D0-CF81-DF65-E96B0E2BE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2.   Simulador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7D9B3-A604-9AEA-1EA1-BBF1E4397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707440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endParaRPr lang="es-ES" sz="2400" b="0" i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942925-96F0-19BF-B2D8-0EE1CCABB757}"/>
              </a:ext>
            </a:extLst>
          </p:cNvPr>
          <p:cNvSpPr txBox="1">
            <a:spLocks/>
          </p:cNvSpPr>
          <p:nvPr/>
        </p:nvSpPr>
        <p:spPr>
          <a:xfrm>
            <a:off x="431793" y="2095367"/>
            <a:ext cx="9917162" cy="2404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bg2">
                    <a:lumMod val="76000"/>
                    <a:lumOff val="24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https://mstd-2025.vercel.app/simulador-rifa-bomberos.html</a:t>
            </a:r>
            <a:endParaRPr lang="es-ES" i="1">
              <a:solidFill>
                <a:schemeClr val="bg2">
                  <a:lumMod val="76000"/>
                  <a:lumOff val="24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67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8146C-56A9-3D09-FB01-484DD7AEE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1DDDC7-5B98-8DC7-1279-4BA7865CA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114CA5EC-71FC-D12C-4E8E-A3CC7164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6D8FE-7112-FEE1-F302-C34543AAB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56" y="985233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rgbClr val="FFFFFF"/>
                </a:solidFill>
              </a:rPr>
              <a:t>3. Resultado de varias iteraciones:</a:t>
            </a:r>
            <a:endParaRPr lang="es-E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41AEC-6897-FE1D-9642-AEFD77A87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72" y="5367858"/>
            <a:ext cx="4439920" cy="1104721"/>
          </a:xfrm>
        </p:spPr>
        <p:txBody>
          <a:bodyPr anchor="t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F966C9-C082-C20F-2222-69E4DD40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9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58C7D-5070-0C5E-7517-B06A878D9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819016-5133-EE57-B587-90AD73CE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B327938E-575A-3511-B1CE-0EA31E90F1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B51AE2-E036-DB9F-1FC8-B7963B30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91131B7D-0150-3F8C-C974-FB84C5529264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EFF77-6844-33DD-FC2A-17D313A1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3.   Resultado de varias iteraciones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B5379-E39B-2913-FC97-0F4C7670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707440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endParaRPr lang="es-ES" sz="2400" b="0" i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AA111F-8BC2-E92A-2762-7A53EE128CA5}"/>
              </a:ext>
            </a:extLst>
          </p:cNvPr>
          <p:cNvSpPr txBox="1">
            <a:spLocks/>
          </p:cNvSpPr>
          <p:nvPr/>
        </p:nvSpPr>
        <p:spPr>
          <a:xfrm>
            <a:off x="265538" y="1721295"/>
            <a:ext cx="11233343" cy="5134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/>
              <a:buChar char="•"/>
            </a:pPr>
            <a:r>
              <a:rPr lang="es-ES" sz="2400" b="0" i="1" dirty="0">
                <a:solidFill>
                  <a:schemeClr val="bg1"/>
                </a:solidFill>
                <a:ea typeface="+mn-lt"/>
                <a:cs typeface="+mn-lt"/>
              </a:rPr>
              <a:t>1000 visitas, $2.000 por rifa: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Ve 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$723.200</a:t>
            </a: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ES" sz="2400" b="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93321241-CF35-AD09-1BEC-2EBD0042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92860"/>
              </p:ext>
            </p:extLst>
          </p:nvPr>
        </p:nvGraphicFramePr>
        <p:xfrm>
          <a:off x="1201118" y="2686372"/>
          <a:ext cx="1769811" cy="3616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9811">
                  <a:extLst>
                    <a:ext uri="{9D8B030D-6E8A-4147-A177-3AD203B41FA5}">
                      <a16:colId xmlns:a16="http://schemas.microsoft.com/office/drawing/2014/main" val="3419896920"/>
                    </a:ext>
                  </a:extLst>
                </a:gridCol>
              </a:tblGrid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658.000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209509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626.000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52278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678.000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90433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700.000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33764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792.000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51530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614.000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17027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812.000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164514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798.000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606128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800.000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093148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684.000</a:t>
                      </a:r>
                    </a:p>
                  </a:txBody>
                  <a:tcPr marL="67437" marR="67437" marT="33718" marB="33718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733298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C8C5B296-4252-05D7-BCC5-6C8A93C2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2329"/>
              </p:ext>
            </p:extLst>
          </p:nvPr>
        </p:nvGraphicFramePr>
        <p:xfrm>
          <a:off x="2970508" y="2686372"/>
          <a:ext cx="1537335" cy="3616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202167044"/>
                    </a:ext>
                  </a:extLst>
                </a:gridCol>
              </a:tblGrid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808.000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25556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678.000</a:t>
                      </a: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22103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854.000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36976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858.000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87701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710.000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71239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784.000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941072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684.000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119037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598.000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23436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692.000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444344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706.000</a:t>
                      </a:r>
                      <a:endParaRPr lang="es-ES"/>
                    </a:p>
                  </a:txBody>
                  <a:tcPr marL="67437" marR="67437" marT="33718" marB="33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49275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00027F72-975C-30A5-C636-5CDBCCD0B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6463"/>
              </p:ext>
            </p:extLst>
          </p:nvPr>
        </p:nvGraphicFramePr>
        <p:xfrm>
          <a:off x="4559083" y="2686371"/>
          <a:ext cx="1537335" cy="3616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202167044"/>
                    </a:ext>
                  </a:extLst>
                </a:gridCol>
              </a:tblGrid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752.000</a:t>
                      </a:r>
                      <a:endParaRPr lang="es-ES" sz="2400" b="0" i="0" dirty="0">
                        <a:solidFill>
                          <a:srgbClr val="000000"/>
                        </a:solidFill>
                        <a:effectLst/>
                        <a:latin typeface="Grandview Display"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25556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776.000</a:t>
                      </a:r>
                      <a:endParaRPr lang="es-ES" sz="2400" b="0" i="0" dirty="0">
                        <a:solidFill>
                          <a:srgbClr val="000000"/>
                        </a:solidFill>
                        <a:effectLst/>
                        <a:latin typeface="Grandview Display"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22103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686.000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36976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666.000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587701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784.000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771239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790.000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941072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776.000</a:t>
                      </a:r>
                      <a:endParaRPr lang="es-E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119037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622.000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623436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682.000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444344"/>
                  </a:ext>
                </a:extLst>
              </a:tr>
              <a:tr h="361626">
                <a:tc>
                  <a:txBody>
                    <a:bodyPr/>
                    <a:lstStyle/>
                    <a:p>
                      <a:pPr lvl="0" algn="r" rtl="0">
                        <a:lnSpc>
                          <a:spcPts val="2100"/>
                        </a:lnSpc>
                        <a:buNone/>
                      </a:pPr>
                      <a:r>
                        <a:rPr lang="es-ES" sz="2400" b="0" i="0">
                          <a:solidFill>
                            <a:srgbClr val="000000"/>
                          </a:solidFill>
                          <a:effectLst/>
                          <a:latin typeface="Grandview Display"/>
                        </a:rPr>
                        <a:t>810.000</a:t>
                      </a:r>
                      <a:endParaRPr lang="es-E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7437" marR="67437" marT="33719" marB="3371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49275"/>
                  </a:ext>
                </a:extLst>
              </a:tr>
            </a:tbl>
          </a:graphicData>
        </a:graphic>
      </p:graphicFrame>
      <p:sp>
        <p:nvSpPr>
          <p:cNvPr id="30" name="Subtitle 2">
            <a:extLst>
              <a:ext uri="{FF2B5EF4-FFF2-40B4-BE49-F238E27FC236}">
                <a16:creationId xmlns:a16="http://schemas.microsoft.com/office/drawing/2014/main" id="{5C73BA68-E16A-BFA3-1ADE-26A51829E06C}"/>
              </a:ext>
            </a:extLst>
          </p:cNvPr>
          <p:cNvSpPr txBox="1">
            <a:spLocks/>
          </p:cNvSpPr>
          <p:nvPr/>
        </p:nvSpPr>
        <p:spPr>
          <a:xfrm>
            <a:off x="6748994" y="3426108"/>
            <a:ext cx="3987887" cy="2112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0" i="1" dirty="0">
                <a:solidFill>
                  <a:schemeClr val="bg1"/>
                </a:solidFill>
                <a:ea typeface="+mn-lt"/>
                <a:cs typeface="+mn-lt"/>
              </a:rPr>
              <a:t>Promedio de 30 iteraciones:</a:t>
            </a: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$729.267</a:t>
            </a: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ES" sz="2400" b="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2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777D9-2196-3759-5DAE-434A2F6AD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7C1CBD-0F79-C8A4-AE31-6E4C00869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5709E357-A1C5-C38A-526E-2D3D224C7B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F9C71A-B907-6519-4BB9-7872FED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17EE2216-6195-1B62-502D-CFF6C62C9BD6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61B31-7E47-C40D-E2E1-7B248684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3.   Resultado de varias iteraciones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8EADC-69ED-AB85-AC3A-54F410C1B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707440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endParaRPr lang="es-ES" sz="2400" b="0" i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948042-6CF1-A733-7377-989FF14CF82B}"/>
              </a:ext>
            </a:extLst>
          </p:cNvPr>
          <p:cNvSpPr txBox="1">
            <a:spLocks/>
          </p:cNvSpPr>
          <p:nvPr/>
        </p:nvSpPr>
        <p:spPr>
          <a:xfrm>
            <a:off x="265538" y="1708380"/>
            <a:ext cx="11233343" cy="833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,Sans-Serif"/>
              <a:buChar char="•"/>
            </a:pPr>
            <a:r>
              <a:rPr lang="es-ES" sz="2400" b="0" i="1" dirty="0">
                <a:solidFill>
                  <a:schemeClr val="bg1"/>
                </a:solidFill>
                <a:ea typeface="+mn-lt"/>
                <a:cs typeface="+mn-lt"/>
              </a:rPr>
              <a:t>2000 visitas, $1.900 por rifa: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Ve 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$1.374.080</a:t>
            </a: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ES" sz="2400" b="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94C6705-D3EF-A50C-6B58-4C4817A7D26A}"/>
              </a:ext>
            </a:extLst>
          </p:cNvPr>
          <p:cNvSpPr txBox="1">
            <a:spLocks/>
          </p:cNvSpPr>
          <p:nvPr/>
        </p:nvSpPr>
        <p:spPr>
          <a:xfrm>
            <a:off x="6748994" y="3426108"/>
            <a:ext cx="3987887" cy="2112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0" i="1" dirty="0">
                <a:solidFill>
                  <a:schemeClr val="bg1"/>
                </a:solidFill>
                <a:ea typeface="+mn-lt"/>
                <a:cs typeface="+mn-lt"/>
              </a:rPr>
              <a:t>Promedio de 30 iteraciones:</a:t>
            </a: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$1.393.143</a:t>
            </a: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s-ES" sz="2400" b="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i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098EED2-4D6E-1C7D-F6A5-0A261A4C2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75670"/>
              </p:ext>
            </p:extLst>
          </p:nvPr>
        </p:nvGraphicFramePr>
        <p:xfrm>
          <a:off x="930221" y="2708328"/>
          <a:ext cx="2040214" cy="36125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214">
                  <a:extLst>
                    <a:ext uri="{9D8B030D-6E8A-4147-A177-3AD203B41FA5}">
                      <a16:colId xmlns:a16="http://schemas.microsoft.com/office/drawing/2014/main" val="1739988167"/>
                    </a:ext>
                  </a:extLst>
                </a:gridCol>
              </a:tblGrid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1.463.000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64229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1.561.800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895600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1.419.300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32895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1.316.700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350191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1.318.600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80845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1.520.000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919777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1.259.700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14118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1.347.100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943833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1.387.000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553148"/>
                  </a:ext>
                </a:extLst>
              </a:tr>
              <a:tr h="361259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1.366.100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932467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FA8BEE8-B28E-8FCD-9D34-E2AB94E3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95071"/>
              </p:ext>
            </p:extLst>
          </p:nvPr>
        </p:nvGraphicFramePr>
        <p:xfrm>
          <a:off x="2880425" y="2708329"/>
          <a:ext cx="1781828" cy="35897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1828">
                  <a:extLst>
                    <a:ext uri="{9D8B030D-6E8A-4147-A177-3AD203B41FA5}">
                      <a16:colId xmlns:a16="http://schemas.microsoft.com/office/drawing/2014/main" val="3722185044"/>
                    </a:ext>
                  </a:extLst>
                </a:gridCol>
              </a:tblGrid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1.521.900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925059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1.295.800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275662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1.451.600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604460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1.396.500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669928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1.388.900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64457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1.493.400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065992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1.318.600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29689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1.472.500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009788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1.381.300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68273"/>
                  </a:ext>
                </a:extLst>
              </a:tr>
              <a:tr h="358973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1.347.100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448666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DB6662B2-56DE-D1D9-1A86-854EA30CA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2195"/>
              </p:ext>
            </p:extLst>
          </p:nvPr>
        </p:nvGraphicFramePr>
        <p:xfrm>
          <a:off x="4223610" y="2708329"/>
          <a:ext cx="2156475" cy="357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56475">
                  <a:extLst>
                    <a:ext uri="{9D8B030D-6E8A-4147-A177-3AD203B41FA5}">
                      <a16:colId xmlns:a16="http://schemas.microsoft.com/office/drawing/2014/main" val="1653828622"/>
                    </a:ext>
                  </a:extLst>
                </a:gridCol>
              </a:tblGrid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1.466.800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790691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1.426.900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993535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1.373.700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913990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1.314.800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925511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1.316.700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531351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1.288.200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798076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 dirty="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1.487.700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16682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1.360.400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681620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1.349.000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64617"/>
                  </a:ext>
                </a:extLst>
              </a:tr>
              <a:tr h="357654">
                <a:tc>
                  <a:txBody>
                    <a:bodyPr/>
                    <a:lstStyle/>
                    <a:p>
                      <a:pPr marL="0" lvl="0" algn="r" defTabSz="914400" rtl="0" eaLnBrk="1" latinLnBrk="0" hangingPunct="1">
                        <a:lnSpc>
                          <a:spcPts val="1575"/>
                        </a:lnSpc>
                        <a:buNone/>
                      </a:pPr>
                      <a:r>
                        <a:rPr lang="es-ES" sz="2400" b="0" i="0" kern="1200">
                          <a:solidFill>
                            <a:srgbClr val="000000"/>
                          </a:solidFill>
                          <a:effectLst/>
                          <a:latin typeface="Grandview Display"/>
                          <a:ea typeface="+mn-ea"/>
                          <a:cs typeface="+mn-cs"/>
                        </a:rPr>
                        <a:t>1.383.200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81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5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91ADE-8DF1-8E09-B096-2EA599FB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1C1799-1446-439B-BD1F-F7043E3C7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4F1AD1D6-D20E-6D82-31BE-93A1D6CD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1B40B-72C9-8199-000D-E6C296A3F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D39F47ED-E054-3123-444E-1F7A6339325C}"/>
              </a:ext>
            </a:extLst>
          </p:cNvPr>
          <p:cNvSpPr/>
          <p:nvPr/>
        </p:nvSpPr>
        <p:spPr>
          <a:xfrm>
            <a:off x="0" y="0"/>
            <a:ext cx="11484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3E024-F0B4-BB3A-3DAB-9A200E0F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11" y="237087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La rifa de los bomberos: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220FA3-D81B-7853-897D-4B7B0DE4BA7B}"/>
              </a:ext>
            </a:extLst>
          </p:cNvPr>
          <p:cNvSpPr txBox="1"/>
          <p:nvPr/>
        </p:nvSpPr>
        <p:spPr>
          <a:xfrm>
            <a:off x="720438" y="1565563"/>
            <a:ext cx="1052945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Se desea saber el resultado económico de una campaña de venta de rifas de los bomberos que se hace puerta a puerta; para ello se realiza un estudio de simulación en base a información muestral obtenida de campañas anteriores.</a:t>
            </a:r>
            <a:endParaRPr lang="es-ES" sz="3200"/>
          </a:p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El número máximo de rifas que puede comprar una persona que es visitada por el vendedor es de 4, pero la probabilidad varía si el que compra es hombre o mujer.</a:t>
            </a:r>
            <a:endParaRPr lang="es-ES" sz="3200"/>
          </a:p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La distribución de probabilidad del número de rifas según el sexo del comprador es la siguiente:</a:t>
            </a:r>
            <a:endParaRPr lang="es-ES" sz="3200" dirty="0"/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79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7F201-C057-2206-3FD0-90BB26F06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AE1DC6-16C1-B138-515C-368640877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E2F47FF8-4C64-86A5-5A4A-E37CA0F875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DF61DD-4678-762D-A1A6-4B10A8641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C14D5D4C-0CCA-0A93-47B9-80287BC11180}"/>
              </a:ext>
            </a:extLst>
          </p:cNvPr>
          <p:cNvSpPr/>
          <p:nvPr/>
        </p:nvSpPr>
        <p:spPr>
          <a:xfrm>
            <a:off x="0" y="0"/>
            <a:ext cx="11484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49901-EA09-2226-0139-09DA6B15D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11" y="888252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La rifa de los bomberos:</a:t>
            </a:r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5E66AD60-F338-29F8-D376-E1CB15F2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37" y="2257989"/>
            <a:ext cx="7738497" cy="1489613"/>
          </a:xfrm>
          <a:prstGeom prst="rect">
            <a:avLst/>
          </a:prstGeom>
        </p:spPr>
      </p:pic>
      <p:pic>
        <p:nvPicPr>
          <p:cNvPr id="10" name="Imagen 9" descr="Tabla&#10;&#10;El contenido generado por IA puede ser incorrecto.">
            <a:extLst>
              <a:ext uri="{FF2B5EF4-FFF2-40B4-BE49-F238E27FC236}">
                <a16:creationId xmlns:a16="http://schemas.microsoft.com/office/drawing/2014/main" id="{8281C462-502B-A249-B790-9C9BE8E51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706" y="3738482"/>
            <a:ext cx="5912926" cy="1524968"/>
          </a:xfrm>
          <a:prstGeom prst="rect">
            <a:avLst/>
          </a:prstGeom>
        </p:spPr>
      </p:pic>
      <p:pic>
        <p:nvPicPr>
          <p:cNvPr id="13" name="Imagen 12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5E9D659E-E2E6-EC39-C69D-D43268A1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131" y="3748007"/>
            <a:ext cx="1769228" cy="1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5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5C5D6-92B7-88F0-F61B-66CD63E1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598908-340D-EECE-726B-3942D377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CBBB7490-9C9F-B4EC-CCEB-6F119E016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17044C-F94F-43C9-1303-6DF104BF1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32C8AB1F-47A3-E582-7893-6F93D64BB924}"/>
              </a:ext>
            </a:extLst>
          </p:cNvPr>
          <p:cNvSpPr/>
          <p:nvPr/>
        </p:nvSpPr>
        <p:spPr>
          <a:xfrm>
            <a:off x="0" y="0"/>
            <a:ext cx="11484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4FB00-B1BC-855F-D430-48C3D6779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11" y="237087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La rifa de los bomberos: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928E1-9C28-A2B6-8D7F-FE6FF51E74CC}"/>
              </a:ext>
            </a:extLst>
          </p:cNvPr>
          <p:cNvSpPr txBox="1"/>
          <p:nvPr/>
        </p:nvSpPr>
        <p:spPr>
          <a:xfrm>
            <a:off x="720438" y="1565563"/>
            <a:ext cx="1052945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Cuando el vendedor visita a los clientes establecidos, en un 60% de los casos no hay nadie o no es atendido. En esos casos se </a:t>
            </a:r>
            <a:r>
              <a:rPr lang="es-ES" sz="3200" b="1" dirty="0">
                <a:solidFill>
                  <a:srgbClr val="000000"/>
                </a:solidFill>
                <a:ea typeface="+mn-lt"/>
                <a:cs typeface="+mn-lt"/>
              </a:rPr>
              <a:t>planea una segunda visita dentro de la semana siguiente</a:t>
            </a:r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 a la primera.</a:t>
            </a:r>
            <a:endParaRPr lang="es-ES" dirty="0">
              <a:ea typeface="+mn-lt"/>
              <a:cs typeface="+mn-lt"/>
            </a:endParaRPr>
          </a:p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Cuando es atendido, un 80% de las veces abre un hombre y un 20% una mujer.</a:t>
            </a:r>
            <a:endParaRPr lang="es-ES" dirty="0">
              <a:ea typeface="+mn-lt"/>
              <a:cs typeface="+mn-lt"/>
            </a:endParaRPr>
          </a:p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Cuando abre un hombre un 25% de las veces se consigue la venta.</a:t>
            </a:r>
            <a:endParaRPr lang="es-ES" dirty="0"/>
          </a:p>
          <a:p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Cuando atiende una mujer solamente el 15% se consigue la venta.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41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5A49E-1466-C7D7-C34A-3DB5B678D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EB6442-EBA3-82D3-0463-252B89F3E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337EB907-23D4-C197-F808-58E82401CB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A8D43B-5C95-AF48-7A5D-89512993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9A6B3AA9-2CB3-DD95-6D9B-6E1D96BC9CA1}"/>
              </a:ext>
            </a:extLst>
          </p:cNvPr>
          <p:cNvSpPr/>
          <p:nvPr/>
        </p:nvSpPr>
        <p:spPr>
          <a:xfrm>
            <a:off x="0" y="0"/>
            <a:ext cx="11484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EF809-F89C-2723-BB06-0188A3F09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11" y="791268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chemeClr val="bg1"/>
                </a:solidFill>
              </a:rPr>
              <a:t>La rifa de los bomberos: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412ABA-0648-6586-8A8F-58F23B685A87}"/>
              </a:ext>
            </a:extLst>
          </p:cNvPr>
          <p:cNvSpPr txBox="1"/>
          <p:nvPr/>
        </p:nvSpPr>
        <p:spPr>
          <a:xfrm>
            <a:off x="706583" y="2355272"/>
            <a:ext cx="1052945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El beneficio por rifa vendida es de 2000 $.</a:t>
            </a:r>
            <a:endParaRPr lang="es-ES" dirty="0"/>
          </a:p>
          <a:p>
            <a:pPr lvl="1"/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Determinar el beneficio total de la campaña simulando 1000 visitas.</a:t>
            </a:r>
            <a:endParaRPr lang="es-E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s-ES" sz="3200" dirty="0">
                <a:solidFill>
                  <a:srgbClr val="000000"/>
                </a:solidFill>
                <a:ea typeface="+mn-lt"/>
                <a:cs typeface="+mn-lt"/>
              </a:rPr>
              <a:t>¿Aumenta el beneficio si se contrata un segundo equipo de ventas para lograr 2000 visitas y disminuyendo la ganancia por rifa vendida a 1900 $?</a:t>
            </a:r>
            <a:endParaRPr lang="es-ES" dirty="0"/>
          </a:p>
          <a:p>
            <a:endParaRPr lang="es-E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2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D33E6-8F39-959C-3020-D00CB34B8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17FFB-9B41-CE46-887A-850E8830B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27D5F473-8C44-26F7-2DE6-DBE08DBA10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E9974F-7FA0-BFA6-6DF0-ACE838FE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72" y="5367858"/>
            <a:ext cx="4439920" cy="1104721"/>
          </a:xfrm>
        </p:spPr>
        <p:txBody>
          <a:bodyPr anchor="t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6ABE4F-9771-393B-18BF-126292BF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0FB7621-C5E1-0A98-7FB1-D53609551B44}"/>
              </a:ext>
            </a:extLst>
          </p:cNvPr>
          <p:cNvSpPr txBox="1"/>
          <p:nvPr/>
        </p:nvSpPr>
        <p:spPr>
          <a:xfrm>
            <a:off x="706581" y="2036617"/>
            <a:ext cx="102662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sz="4800" b="1" dirty="0"/>
              <a:t>   Solución analítica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sz="4800" b="1" dirty="0"/>
              <a:t>   Simulador</a:t>
            </a:r>
          </a:p>
          <a:p>
            <a:pPr marL="342900" indent="-342900">
              <a:buAutoNum type="arabicPeriod"/>
            </a:pPr>
            <a:r>
              <a:rPr lang="es-ES" sz="4800" b="1" dirty="0"/>
              <a:t>   Resultado de varias iteraciones</a:t>
            </a:r>
          </a:p>
        </p:txBody>
      </p:sp>
    </p:spTree>
    <p:extLst>
      <p:ext uri="{BB962C8B-B14F-4D97-AF65-F5344CB8AC3E}">
        <p14:creationId xmlns:p14="http://schemas.microsoft.com/office/powerpoint/2010/main" val="85136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9A0D1-1910-5577-0578-FDA42F069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5CDF37-EA14-B3BC-7D6E-AE5E56A02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80EE7934-42FB-498F-A89F-BA31CF53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14CA1-7710-6D23-67EB-5A926614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56" y="985233"/>
            <a:ext cx="10421035" cy="3355853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s-ES" sz="4800" dirty="0">
                <a:solidFill>
                  <a:srgbClr val="FFFFFF"/>
                </a:solidFill>
              </a:rPr>
              <a:t>1. Solución Analítica</a:t>
            </a:r>
            <a:endParaRPr lang="es-E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60FD7-91B5-FE0E-1E59-CC089869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572" y="5367858"/>
            <a:ext cx="4439920" cy="1104721"/>
          </a:xfrm>
        </p:spPr>
        <p:txBody>
          <a:bodyPr anchor="t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029D99-6A86-A8EC-4999-5CDE398F0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C9BD2-905C-E6E4-6684-F0DFD22AC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2D43A6-4061-7653-4375-0B796DF27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6871206E-606F-847F-D35B-F23632A0BF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B4DAE5-A890-604D-83BE-AA96408AB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6E85B6FF-E60E-8326-7847-4E474ECB1BB6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028CB-F159-1D8C-3D7A-9DE27DB1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 marL="914400" indent="-9144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s-ES" sz="4800" dirty="0">
                <a:solidFill>
                  <a:schemeClr val="bg1"/>
                </a:solidFill>
              </a:rPr>
              <a:t>Solución Analítica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82083-2D0A-C748-80C5-7DB299B0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596604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De 1000 visitas:</a:t>
            </a:r>
            <a:endParaRPr lang="es-ES" sz="2400">
              <a:solidFill>
                <a:schemeClr val="bg1"/>
              </a:solidFill>
            </a:endParaRPr>
          </a:p>
          <a:p>
            <a:pPr marL="285750">
              <a:lnSpc>
                <a:spcPct val="100000"/>
              </a:lnSpc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60% no son atendidas → 600 visitas no atendidas</a:t>
            </a:r>
            <a:endParaRPr lang="es-ES" sz="2400" b="0">
              <a:solidFill>
                <a:schemeClr val="bg1"/>
              </a:solidFill>
            </a:endParaRPr>
          </a:p>
          <a:p>
            <a:pPr marL="285750">
              <a:lnSpc>
                <a:spcPct val="100000"/>
              </a:lnSpc>
              <a:buFont typeface="Arial"/>
              <a:buChar char="•"/>
            </a:pP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40% son atendidas → 400 visitas atendidas</a:t>
            </a:r>
            <a:endParaRPr lang="es-ES" sz="2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Las 600 visitas no atendidas tienen una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segunda visita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s-ES" sz="2400">
              <a:solidFill>
                <a:schemeClr val="bg1"/>
              </a:solidFill>
            </a:endParaRPr>
          </a:p>
          <a:p>
            <a:pPr marL="285750">
              <a:lnSpc>
                <a:spcPct val="100000"/>
              </a:lnSpc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60% no son atendidas → 360</a:t>
            </a:r>
            <a:endParaRPr lang="es-ES" sz="2400">
              <a:solidFill>
                <a:schemeClr val="bg1"/>
              </a:solidFill>
            </a:endParaRPr>
          </a:p>
          <a:p>
            <a:pPr marL="285750">
              <a:lnSpc>
                <a:spcPct val="100000"/>
              </a:lnSpc>
              <a:buFont typeface="Arial"/>
              <a:buChar char="•"/>
            </a:pP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40% sí → 240</a:t>
            </a:r>
            <a:endParaRPr lang="es-ES" sz="2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en total:</a:t>
            </a:r>
            <a:endParaRPr lang="es-ES" sz="2400" dirty="0">
              <a:solidFill>
                <a:schemeClr val="bg1"/>
              </a:solidFill>
            </a:endParaRPr>
          </a:p>
          <a:p>
            <a:pPr marL="285750">
              <a:lnSpc>
                <a:spcPct val="100000"/>
              </a:lnSpc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Atendidas en primera vuelta: 400</a:t>
            </a:r>
            <a:endParaRPr lang="es-ES" sz="2400" b="0">
              <a:solidFill>
                <a:schemeClr val="bg1"/>
              </a:solidFill>
            </a:endParaRPr>
          </a:p>
          <a:p>
            <a:pPr marL="285750">
              <a:lnSpc>
                <a:spcPct val="100000"/>
              </a:lnSpc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Atendidas en segunda vuelta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 240</a:t>
            </a:r>
            <a:br>
              <a:rPr lang="es-ES" sz="2400" b="0" dirty="0">
                <a:ea typeface="+mn-lt"/>
                <a:cs typeface="+mn-lt"/>
              </a:rPr>
            </a:br>
            <a:endParaRPr lang="es-ES" sz="2400" b="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>
              <a:lnSpc>
                <a:spcPct val="100000"/>
              </a:lnSpc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 ️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Total de visitas atendidas = 640</a:t>
            </a:r>
            <a:endParaRPr lang="es-ES" sz="24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253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F5EDA-2B4E-88DE-2967-F75FE0A9B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238A95-305C-C5D2-032A-587999101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4220C9A9-1943-D643-1B4C-F63B6B1C00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930" r="9085" b="-7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6C3E4E-AF0B-CE13-754C-F69AD5D1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C66A79D1-1143-BFCD-9BE8-FFE081C45B03}"/>
              </a:ext>
            </a:extLst>
          </p:cNvPr>
          <p:cNvSpPr/>
          <p:nvPr/>
        </p:nvSpPr>
        <p:spPr>
          <a:xfrm>
            <a:off x="0" y="0"/>
            <a:ext cx="114905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57951-EA83-026C-1A03-02BA22B8D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58" y="416962"/>
            <a:ext cx="10421035" cy="3355853"/>
          </a:xfrm>
        </p:spPr>
        <p:txBody>
          <a:bodyPr anchor="t">
            <a:normAutofit/>
          </a:bodyPr>
          <a:lstStyle/>
          <a:p>
            <a:pPr marL="914400" indent="-914400">
              <a:lnSpc>
                <a:spcPct val="150000"/>
              </a:lnSpc>
              <a:spcBef>
                <a:spcPts val="1000"/>
              </a:spcBef>
              <a:buAutoNum type="arabicPeriod"/>
            </a:pPr>
            <a:r>
              <a:rPr lang="es-ES" sz="4800" dirty="0">
                <a:solidFill>
                  <a:schemeClr val="bg1"/>
                </a:solidFill>
              </a:rPr>
              <a:t>Solución Analítica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DB90-682C-DED0-30CE-0AF6C8EA7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38" y="1596604"/>
            <a:ext cx="11233343" cy="51342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De las visitas atendidas, en el 80% atiende un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hombre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 y en el 20% una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mujer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640 × 0,80 =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 512 HOMBRES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640 × 0,20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128 MUJERES</a:t>
            </a:r>
            <a:endParaRPr lang="es-E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 Si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hombre atiende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, se vende en 25%:</a:t>
            </a:r>
            <a:endParaRPr lang="es-ES" sz="24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 512 × 0,25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128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ventas</a:t>
            </a:r>
            <a:endParaRPr lang="es-ES" sz="24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 Si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mujer atiende</a:t>
            </a:r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, se vende en 15%: </a:t>
            </a:r>
            <a:endParaRPr lang="es-ES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ES" sz="2400" b="0" dirty="0">
                <a:solidFill>
                  <a:schemeClr val="bg1"/>
                </a:solidFill>
                <a:ea typeface="+mn-lt"/>
                <a:cs typeface="+mn-lt"/>
              </a:rPr>
              <a:t> 128 × 0,15 = </a:t>
            </a:r>
            <a:r>
              <a:rPr lang="es-ES" sz="2400" dirty="0">
                <a:solidFill>
                  <a:schemeClr val="bg1"/>
                </a:solidFill>
                <a:ea typeface="+mn-lt"/>
                <a:cs typeface="+mn-lt"/>
              </a:rPr>
              <a:t>19.2 ventas</a:t>
            </a:r>
            <a:endParaRPr lang="es-E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sz="24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796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DashVTI</vt:lpstr>
      <vt:lpstr>Trabajo Práctico Integrador Modelos, Simulación y Teoría de la Decisión</vt:lpstr>
      <vt:lpstr>La rifa de los bomberos:</vt:lpstr>
      <vt:lpstr>La rifa de los bomberos:</vt:lpstr>
      <vt:lpstr>La rifa de los bomberos:</vt:lpstr>
      <vt:lpstr>La rifa de los bomberos:</vt:lpstr>
      <vt:lpstr>PowerPoint Presentation</vt:lpstr>
      <vt:lpstr>1. Solución Analítica</vt:lpstr>
      <vt:lpstr>Solución Analítica</vt:lpstr>
      <vt:lpstr>Solución Analítica</vt:lpstr>
      <vt:lpstr>Solución Analítica</vt:lpstr>
      <vt:lpstr>Solución Analítica</vt:lpstr>
      <vt:lpstr>Solución Analítica</vt:lpstr>
      <vt:lpstr>2. Simulador</vt:lpstr>
      <vt:lpstr>2.   Simulador</vt:lpstr>
      <vt:lpstr>3. Resultado de varias iteraciones:</vt:lpstr>
      <vt:lpstr>3.   Resultado de varias iteraciones</vt:lpstr>
      <vt:lpstr>3.   Resultado de varias iteraciones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476</cp:revision>
  <dcterms:created xsi:type="dcterms:W3CDTF">2025-06-22T05:19:09Z</dcterms:created>
  <dcterms:modified xsi:type="dcterms:W3CDTF">2025-06-22T07:13:15Z</dcterms:modified>
</cp:coreProperties>
</file>