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15" d="100"/>
          <a:sy n="115" d="100"/>
        </p:scale>
        <p:origin x="-432" y="-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FEA9856-1268-5E82-932B-C9721E133D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CDD0014A-1196-D6AD-187F-3EEAD29C14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E308854A-DD1A-4871-D8E8-11691ED86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EE056-7054-4953-8678-E251284D74AA}" type="datetimeFigureOut">
              <a:rPr lang="es-ES" smtClean="0"/>
              <a:t>09/04/2024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44F3C545-0ED9-17B1-046F-4907907F8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41E75986-6549-89E9-31F9-A7F19BE67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E1AA0-59E2-4DBD-B896-4D80505E246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22113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4A9DF5A-B5D0-28A1-36F8-996B9274E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xmlns="" id="{71AFC8D0-0C41-D415-D590-0FB99D2770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B5B1F6F0-4BB7-080D-9264-F19C4358B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EE056-7054-4953-8678-E251284D74AA}" type="datetimeFigureOut">
              <a:rPr lang="es-ES" smtClean="0"/>
              <a:t>09/04/2024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5BB0CCA9-0221-42EB-0D00-2FBBC7FF1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504C341E-4120-CED5-8A7D-3CB7ED341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E1AA0-59E2-4DBD-B896-4D80505E246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7964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xmlns="" id="{BD308F89-372F-85A4-CA8A-3DBD15FF2D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xmlns="" id="{DB864461-C033-518C-CF59-D93B0B5914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D6DE998A-8F5F-D2B7-5562-FC1E9363A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EE056-7054-4953-8678-E251284D74AA}" type="datetimeFigureOut">
              <a:rPr lang="es-ES" smtClean="0"/>
              <a:t>09/04/2024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FE25CF2C-75DA-EE3D-D6D3-BEEA3D653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59FE509E-E78A-66C1-E776-EC04B7BD6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E1AA0-59E2-4DBD-B896-4D80505E246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8808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AD9EF82-CAA3-829A-B7BA-92EB8E62C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4F796131-F4B8-7607-1882-8C2123C1EF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C38696FA-ABEA-9676-2247-D432C5B46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EE056-7054-4953-8678-E251284D74AA}" type="datetimeFigureOut">
              <a:rPr lang="es-ES" smtClean="0"/>
              <a:t>09/04/2024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5A13C877-3140-AE95-F616-A325F7C83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87661D24-E34C-5A1A-950B-61B1451F0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E1AA0-59E2-4DBD-B896-4D80505E246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866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FEC9C6D-D5C3-5122-14E1-463925200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68375F1E-A2F0-2595-8351-B072DF6309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186B9866-9E7D-FB8F-895A-AF42EE5A4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EE056-7054-4953-8678-E251284D74AA}" type="datetimeFigureOut">
              <a:rPr lang="es-ES" smtClean="0"/>
              <a:t>09/04/2024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4EDFB388-08B1-A8B9-AB40-2D341A21C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9F03C009-FD7D-70A9-C800-77DFE43A2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E1AA0-59E2-4DBD-B896-4D80505E246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46591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4EB77C8-A54A-921D-F0F7-EBEDBAC50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22B910BD-446F-2357-691E-F12371CE65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xmlns="" id="{F42EB291-BA68-4C6B-31C1-872A3D6786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7E88C125-14DB-BF56-8666-586409668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EE056-7054-4953-8678-E251284D74AA}" type="datetimeFigureOut">
              <a:rPr lang="es-ES" smtClean="0"/>
              <a:t>09/04/2024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FB4DB79B-8C2E-63AB-CFA3-D600943E2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071891B9-6C27-CA2B-E380-89B624A4F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E1AA0-59E2-4DBD-B896-4D80505E246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8084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11A38FD-0DD0-4BCC-3607-D7DCF2055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13FB9338-B1E3-280B-D532-816DC53463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xmlns="" id="{A7B2B8CC-C04C-949B-9FD3-203DF8E83B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xmlns="" id="{D3EA242E-BF9D-B526-798C-DC0AF24194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xmlns="" id="{08F906C1-A466-9001-323F-73B2B826D1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xmlns="" id="{8A827888-77B4-A01A-E630-4B3DE6795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EE056-7054-4953-8678-E251284D74AA}" type="datetimeFigureOut">
              <a:rPr lang="es-ES" smtClean="0"/>
              <a:t>09/04/2024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xmlns="" id="{055A4DC0-91B2-DF8A-5707-88F4E24A3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xmlns="" id="{F0CF3B20-8B66-2C6D-BE5C-D9C4CFDDD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E1AA0-59E2-4DBD-B896-4D80505E246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14404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2B9E290-7CE9-95ED-2F6B-C8D86FE69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xmlns="" id="{1FE626D3-75A8-57CF-62F3-B283266BA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EE056-7054-4953-8678-E251284D74AA}" type="datetimeFigureOut">
              <a:rPr lang="es-ES" smtClean="0"/>
              <a:t>09/04/2024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xmlns="" id="{5B243C29-A1D2-1D29-FA28-2ACDD86C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xmlns="" id="{1A872E25-4227-66F9-2D67-A80040B98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E1AA0-59E2-4DBD-B896-4D80505E246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7680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xmlns="" id="{D1C4B12F-B5E8-B862-0889-D9F41D96A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EE056-7054-4953-8678-E251284D74AA}" type="datetimeFigureOut">
              <a:rPr lang="es-ES" smtClean="0"/>
              <a:t>09/04/2024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xmlns="" id="{4C49ED67-BAA2-6F78-B710-370063906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xmlns="" id="{9729D4E1-3762-EEF7-2E6E-39AD26A85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E1AA0-59E2-4DBD-B896-4D80505E246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4190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54067E0-3F91-DF9C-3094-6BA7B590A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9E91E093-B529-7A08-B69F-CCDB5F74E2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xmlns="" id="{1B86CA29-89C7-4713-387F-EB65BD17FB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D5E3EA3F-39AE-A4F2-1F76-C727FC81D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EE056-7054-4953-8678-E251284D74AA}" type="datetimeFigureOut">
              <a:rPr lang="es-ES" smtClean="0"/>
              <a:t>09/04/2024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D510262F-7733-963F-88FD-EF162B4C8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B63DCEB7-00CC-4092-F9C5-D216C7F86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E1AA0-59E2-4DBD-B896-4D80505E246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3931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3E60A07-A5FD-6B2D-D2CE-59FA846F3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xmlns="" id="{D9392A6B-4259-37D9-19D3-A375F9B694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xmlns="" id="{87EB88B0-3098-D7BA-7ABA-DCFEE2B506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28E60A9D-342E-7B37-F8D0-CE2407487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EE056-7054-4953-8678-E251284D74AA}" type="datetimeFigureOut">
              <a:rPr lang="es-ES" smtClean="0"/>
              <a:t>09/04/2024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5975DA77-59CE-B55A-9E57-2AFF8AFA4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FB2F6C48-6EF1-0EEE-D5F6-ADDCE9CD8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E1AA0-59E2-4DBD-B896-4D80505E246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1861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xmlns="" id="{B4485C3C-C783-3DA6-8A32-CE0F1AE9F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778D0300-CD0F-EC65-0D29-A814D967C9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574D3B00-895D-5CD3-6BCA-32813EC31F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98EE056-7054-4953-8678-E251284D74AA}" type="datetimeFigureOut">
              <a:rPr lang="es-ES" smtClean="0"/>
              <a:t>09/04/2024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00E67FE4-2CD5-C843-A6C7-28D1410320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4401AE6A-87D5-9F68-6C67-6B8F72E68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E0E1AA0-59E2-4DBD-B896-4D80505E246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6818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jpe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xmlns="" id="{CBE445CB-D73A-3FAB-F83B-6AF2C6523C99}"/>
              </a:ext>
            </a:extLst>
          </p:cNvPr>
          <p:cNvSpPr/>
          <p:nvPr/>
        </p:nvSpPr>
        <p:spPr>
          <a:xfrm>
            <a:off x="98981" y="117066"/>
            <a:ext cx="11994037" cy="494105"/>
          </a:xfrm>
          <a:prstGeom prst="rect">
            <a:avLst/>
          </a:prstGeom>
          <a:solidFill>
            <a:srgbClr val="FF0000">
              <a:alpha val="94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xmlns="" id="{27D1812F-94EC-25DA-3275-14E3F59F34D1}"/>
              </a:ext>
            </a:extLst>
          </p:cNvPr>
          <p:cNvSpPr/>
          <p:nvPr/>
        </p:nvSpPr>
        <p:spPr>
          <a:xfrm>
            <a:off x="7746911" y="117066"/>
            <a:ext cx="1698534" cy="49410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b="1" dirty="0"/>
              <a:t>91 726 45 83</a:t>
            </a:r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xmlns="" id="{849237CE-C346-AB93-0A7C-D84D6EDE55B2}"/>
              </a:ext>
            </a:extLst>
          </p:cNvPr>
          <p:cNvGrpSpPr/>
          <p:nvPr/>
        </p:nvGrpSpPr>
        <p:grpSpPr>
          <a:xfrm>
            <a:off x="7928265" y="174525"/>
            <a:ext cx="230833" cy="379186"/>
            <a:chOff x="8947440" y="1684837"/>
            <a:chExt cx="230833" cy="379186"/>
          </a:xfrm>
        </p:grpSpPr>
        <p:pic>
          <p:nvPicPr>
            <p:cNvPr id="7" name="Imagen 6">
              <a:extLst>
                <a:ext uri="{FF2B5EF4-FFF2-40B4-BE49-F238E27FC236}">
                  <a16:creationId xmlns:a16="http://schemas.microsoft.com/office/drawing/2014/main" xmlns="" id="{E1ECF06B-C8ED-4128-7367-1AFC0D5E13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1150" t="34335" r="15468" b="19926"/>
            <a:stretch/>
          </p:blipFill>
          <p:spPr>
            <a:xfrm>
              <a:off x="8957532" y="1757049"/>
              <a:ext cx="189553" cy="226005"/>
            </a:xfrm>
            <a:prstGeom prst="rect">
              <a:avLst/>
            </a:prstGeom>
          </p:spPr>
        </p:pic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xmlns="" id="{91270219-3D4A-8890-DA4C-11F38CC16791}"/>
                </a:ext>
              </a:extLst>
            </p:cNvPr>
            <p:cNvSpPr/>
            <p:nvPr/>
          </p:nvSpPr>
          <p:spPr>
            <a:xfrm rot="19372983">
              <a:off x="9099925" y="1684837"/>
              <a:ext cx="78348" cy="22923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xmlns="" id="{6771340E-B2D7-63C7-8DD6-DB0C1E84EB1C}"/>
                </a:ext>
              </a:extLst>
            </p:cNvPr>
            <p:cNvSpPr/>
            <p:nvPr/>
          </p:nvSpPr>
          <p:spPr>
            <a:xfrm rot="19372983">
              <a:off x="8947440" y="1838352"/>
              <a:ext cx="76318" cy="225671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0" name="Rectángulo 9">
            <a:extLst>
              <a:ext uri="{FF2B5EF4-FFF2-40B4-BE49-F238E27FC236}">
                <a16:creationId xmlns:a16="http://schemas.microsoft.com/office/drawing/2014/main" xmlns="" id="{9E87BA61-9582-DE09-6D1F-92FB8331F840}"/>
              </a:ext>
            </a:extLst>
          </p:cNvPr>
          <p:cNvSpPr/>
          <p:nvPr/>
        </p:nvSpPr>
        <p:spPr>
          <a:xfrm>
            <a:off x="1842576" y="109619"/>
            <a:ext cx="1698534" cy="49410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b="1" dirty="0">
                <a:latin typeface="Arial" panose="020B0604020202020204" pitchFamily="34" charset="0"/>
                <a:cs typeface="Arial" panose="020B0604020202020204" pitchFamily="34" charset="0"/>
              </a:rPr>
              <a:t>info@gdatecnica.com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xmlns="" id="{E2CDFF30-903E-02C0-404C-EFFAF715BB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4216" y="227686"/>
            <a:ext cx="1000265" cy="266737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xmlns="" id="{508AC634-3A15-0405-DEE5-D58CC9743881}"/>
              </a:ext>
            </a:extLst>
          </p:cNvPr>
          <p:cNvSpPr txBox="1"/>
          <p:nvPr/>
        </p:nvSpPr>
        <p:spPr>
          <a:xfrm>
            <a:off x="191165" y="225896"/>
            <a:ext cx="5485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>
                <a:solidFill>
                  <a:schemeClr val="bg1"/>
                </a:solidFill>
              </a:rPr>
              <a:t>Inicio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xmlns="" id="{B74D2CCB-8396-0F19-9A07-AFB5F049D6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1686571" y="276927"/>
            <a:ext cx="283919" cy="200688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xmlns="" id="{C5B4E9BD-0725-613C-A4F2-D5DFCF4E59CA}"/>
              </a:ext>
            </a:extLst>
          </p:cNvPr>
          <p:cNvSpPr txBox="1"/>
          <p:nvPr/>
        </p:nvSpPr>
        <p:spPr>
          <a:xfrm>
            <a:off x="1705037" y="983587"/>
            <a:ext cx="92720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/>
              <a:t>        Identificación de amianto          Retirada de fibrocemento          Descontaminación amianto          Mediciones ambientales           Limpieza técnica centro de datos             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xmlns="" id="{08464F9C-AB47-377B-5CCC-217655C6DF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87050" y="856636"/>
            <a:ext cx="1314633" cy="423921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xmlns="" id="{F05D5253-C5F8-2795-6B58-1A8768A790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434" y="673941"/>
            <a:ext cx="1725648" cy="991662"/>
          </a:xfrm>
          <a:prstGeom prst="rect">
            <a:avLst/>
          </a:prstGeom>
        </p:spPr>
      </p:pic>
      <p:sp>
        <p:nvSpPr>
          <p:cNvPr id="19" name="CuadroTexto 18">
            <a:extLst>
              <a:ext uri="{FF2B5EF4-FFF2-40B4-BE49-F238E27FC236}">
                <a16:creationId xmlns:a16="http://schemas.microsoft.com/office/drawing/2014/main" xmlns="" id="{A9FD05AA-0BE4-C4A1-B5FE-DC5ABD791A1C}"/>
              </a:ext>
            </a:extLst>
          </p:cNvPr>
          <p:cNvSpPr txBox="1"/>
          <p:nvPr/>
        </p:nvSpPr>
        <p:spPr>
          <a:xfrm>
            <a:off x="6780447" y="2291009"/>
            <a:ext cx="44999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>
                <a:latin typeface="Arial" panose="020B0604020202020204" pitchFamily="34" charset="0"/>
                <a:cs typeface="Arial" panose="020B0604020202020204" pitchFamily="34" charset="0"/>
              </a:rPr>
              <a:t>Identificación de amianto</a:t>
            </a:r>
          </a:p>
        </p:txBody>
      </p:sp>
      <p:pic>
        <p:nvPicPr>
          <p:cNvPr id="24" name="Imagen 23" descr="Imagen que contiene interior, viejo, cuarto, ladrillo&#10;&#10;Descripción generada automáticamente">
            <a:extLst>
              <a:ext uri="{FF2B5EF4-FFF2-40B4-BE49-F238E27FC236}">
                <a16:creationId xmlns:a16="http://schemas.microsoft.com/office/drawing/2014/main" xmlns="" id="{D6B54B5A-05DF-3F58-2DDB-BD44FC0058E6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256" b="33469"/>
          <a:stretch/>
        </p:blipFill>
        <p:spPr>
          <a:xfrm>
            <a:off x="98981" y="1964581"/>
            <a:ext cx="11942636" cy="3599283"/>
          </a:xfrm>
          <a:prstGeom prst="rect">
            <a:avLst/>
          </a:prstGeom>
        </p:spPr>
      </p:pic>
      <p:sp>
        <p:nvSpPr>
          <p:cNvPr id="25" name="CuadroTexto 24">
            <a:extLst>
              <a:ext uri="{FF2B5EF4-FFF2-40B4-BE49-F238E27FC236}">
                <a16:creationId xmlns:a16="http://schemas.microsoft.com/office/drawing/2014/main" xmlns="" id="{25F5F830-5B01-733E-04AE-36448BCD6507}"/>
              </a:ext>
            </a:extLst>
          </p:cNvPr>
          <p:cNvSpPr txBox="1"/>
          <p:nvPr/>
        </p:nvSpPr>
        <p:spPr>
          <a:xfrm>
            <a:off x="3846023" y="5678769"/>
            <a:ext cx="44999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>
                <a:latin typeface="Arial" panose="020B0604020202020204" pitchFamily="34" charset="0"/>
                <a:cs typeface="Arial" panose="020B0604020202020204" pitchFamily="34" charset="0"/>
              </a:rPr>
              <a:t>Identificación de amianto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xmlns="" id="{6B32F72C-9A03-BE3A-0F3A-1877585E1E0E}"/>
              </a:ext>
            </a:extLst>
          </p:cNvPr>
          <p:cNvSpPr txBox="1"/>
          <p:nvPr/>
        </p:nvSpPr>
        <p:spPr>
          <a:xfrm>
            <a:off x="-1" y="6408984"/>
            <a:ext cx="12041618" cy="31502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s-ES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xmlns="" id="{180E2342-9E14-88F4-A8F6-1E84CEAAEB38}"/>
              </a:ext>
            </a:extLst>
          </p:cNvPr>
          <p:cNvSpPr txBox="1"/>
          <p:nvPr/>
        </p:nvSpPr>
        <p:spPr>
          <a:xfrm>
            <a:off x="7158775" y="2291009"/>
            <a:ext cx="4573340" cy="92333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Inspección para la identificación de amianto en instalaciones industriales, naves, suelos, edificios y sector naval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xmlns="" id="{A667DAC4-52A4-4C6F-F87A-18CD74AC943E}"/>
              </a:ext>
            </a:extLst>
          </p:cNvPr>
          <p:cNvSpPr txBox="1"/>
          <p:nvPr/>
        </p:nvSpPr>
        <p:spPr>
          <a:xfrm>
            <a:off x="-2" y="6833043"/>
            <a:ext cx="12192002" cy="1632555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4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El amianto constituye un serio problema de salud pública.</a:t>
            </a:r>
            <a:endParaRPr lang="es-ES" sz="1400" kern="1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4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La presencia de este material en la construcción e industria se debe a sus buenas condiciones como aislante térmico, eléctrico y acústico. Así como, por su resistencia mecánica, química y al fuego. </a:t>
            </a:r>
            <a:endParaRPr lang="es-ES" sz="1400" kern="1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4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Con el transcurso del tiempo, ha quedado demostrado su efecto nocivo sobre la salud.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4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El amianto está clasificado como carcinógeno categoría 1 A  según el Anexo VI del Reglamento (CE)  </a:t>
            </a:r>
            <a:r>
              <a:rPr lang="es-ES" sz="1400" kern="1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nº</a:t>
            </a:r>
            <a:r>
              <a:rPr lang="es-ES" sz="14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1272/2008 (</a:t>
            </a:r>
            <a:r>
              <a:rPr lang="es-ES" sz="1400" kern="10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adjuntamos link con el documento)</a:t>
            </a:r>
            <a:r>
              <a:rPr lang="es-ES" sz="14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 y la </a:t>
            </a:r>
            <a:r>
              <a:rPr lang="es-ES" sz="1400" kern="100" dirty="0">
                <a:solidFill>
                  <a:srgbClr val="00B0F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International Agency </a:t>
            </a:r>
            <a:r>
              <a:rPr lang="es-ES" sz="1400" kern="100" dirty="0" err="1">
                <a:solidFill>
                  <a:srgbClr val="00B0F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for</a:t>
            </a:r>
            <a:r>
              <a:rPr lang="es-ES" sz="1400" kern="100" dirty="0">
                <a:solidFill>
                  <a:srgbClr val="00B0F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s-ES" sz="1400" kern="100" dirty="0" err="1">
                <a:solidFill>
                  <a:srgbClr val="00B0F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Research</a:t>
            </a:r>
            <a:r>
              <a:rPr lang="es-ES" sz="1400" kern="100" dirty="0">
                <a:solidFill>
                  <a:srgbClr val="00B0F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s-ES" sz="1400" kern="100" dirty="0" err="1">
                <a:solidFill>
                  <a:srgbClr val="00B0F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on</a:t>
            </a:r>
            <a:r>
              <a:rPr lang="es-ES" sz="1400" kern="100" dirty="0">
                <a:solidFill>
                  <a:srgbClr val="00B0F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s-ES" sz="1400" kern="100" dirty="0" err="1">
                <a:solidFill>
                  <a:srgbClr val="00B0F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Cancer</a:t>
            </a:r>
            <a:r>
              <a:rPr lang="es-ES" sz="1400" kern="100" dirty="0">
                <a:solidFill>
                  <a:srgbClr val="00B0F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s-ES" sz="14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de la Organización Mundial de la Salud. </a:t>
            </a:r>
            <a:r>
              <a:rPr lang="es-ES" sz="1400" kern="10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(adjuntamos link con el enlace https://www.iarc.who.int/)</a:t>
            </a:r>
            <a:endParaRPr lang="es-ES" sz="1400" kern="1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s-ES" sz="2000" b="1" kern="100" dirty="0">
              <a:solidFill>
                <a:srgbClr val="000000"/>
              </a:solidFill>
              <a:effectLst/>
              <a:highlight>
                <a:srgbClr val="FFFFFF"/>
              </a:highlight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s-ES" sz="2000" b="1" kern="100" dirty="0">
              <a:solidFill>
                <a:srgbClr val="000000"/>
              </a:solidFill>
              <a:effectLst/>
              <a:highlight>
                <a:srgbClr val="FFFFFF"/>
              </a:highlight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s-ES" sz="2000" b="1" kern="100" dirty="0">
              <a:solidFill>
                <a:srgbClr val="000000"/>
              </a:solidFill>
              <a:effectLst/>
              <a:highlight>
                <a:srgbClr val="FFFFFF"/>
              </a:highlight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s-ES" sz="1800" b="1" kern="100" dirty="0">
              <a:solidFill>
                <a:srgbClr val="000000"/>
              </a:solidFill>
              <a:effectLst/>
              <a:highlight>
                <a:srgbClr val="FFFFFF"/>
              </a:highlight>
              <a:latin typeface="Arial" panose="020B06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s-ES" b="1" kern="1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s-ES" sz="1800" b="1" kern="100" dirty="0">
              <a:solidFill>
                <a:srgbClr val="000000"/>
              </a:solidFill>
              <a:effectLst/>
              <a:highlight>
                <a:srgbClr val="FFFFFF"/>
              </a:highlight>
              <a:latin typeface="Arial" panose="020B06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s-ES" b="1" kern="1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s-ES" sz="1800" b="1" kern="100" dirty="0">
              <a:solidFill>
                <a:srgbClr val="000000"/>
              </a:solidFill>
              <a:effectLst/>
              <a:highlight>
                <a:srgbClr val="FFFFFF"/>
              </a:highlight>
              <a:latin typeface="Arial" panose="020B06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s-ES" b="1" kern="1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s-ES" sz="1800" b="1" kern="100" dirty="0">
              <a:solidFill>
                <a:srgbClr val="000000"/>
              </a:solidFill>
              <a:effectLst/>
              <a:highlight>
                <a:srgbClr val="FFFFFF"/>
              </a:highlight>
              <a:latin typeface="Arial" panose="020B06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s-ES" b="1" kern="1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s-ES" sz="1800" b="1" kern="100" dirty="0">
              <a:solidFill>
                <a:srgbClr val="000000"/>
              </a:solidFill>
              <a:effectLst/>
              <a:highlight>
                <a:srgbClr val="FFFFFF"/>
              </a:highlight>
              <a:latin typeface="Arial" panose="020B06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s-ES" sz="1800" b="1" kern="100" dirty="0">
              <a:solidFill>
                <a:srgbClr val="000000"/>
              </a:solidFill>
              <a:effectLst/>
              <a:highlight>
                <a:srgbClr val="FFFFFF"/>
              </a:highlight>
              <a:latin typeface="Arial" panose="020B06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ES" sz="2000" b="1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¿Por qué hay que realizar una inspección de amianto?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s-E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4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Detectar y analizar la presencia de amianto, nos permite evaluar el nivel de riesgo asociado a su estado de conservación y establecer un correcto proceso de eliminación.</a:t>
            </a:r>
            <a:endParaRPr lang="es-ES" sz="1400" kern="1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r>
              <a:rPr lang="es-E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La evaluación y prevención de los riesgos que para trabajadores y terceras personas puedan estar relacionados con la exposición a fibras de amianto, es una necesidad tanto para empresas, como comunidades y particulares. </a:t>
            </a:r>
          </a:p>
          <a:p>
            <a:endParaRPr lang="es-ES" sz="14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sz="14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sz="14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s-ES" sz="1800" b="1" kern="100" dirty="0">
              <a:solidFill>
                <a:srgbClr val="000000"/>
              </a:solidFill>
              <a:effectLst/>
              <a:highlight>
                <a:srgbClr val="FFFFFF"/>
              </a:highlight>
              <a:latin typeface="Arial" panose="020B06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ES" sz="1800" b="1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s-ES" sz="2000" b="1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Detección y diagnóstico de amianto: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s-ES" sz="1400" kern="100" dirty="0">
              <a:solidFill>
                <a:srgbClr val="000000"/>
              </a:solidFill>
              <a:effectLst/>
              <a:highlight>
                <a:srgbClr val="FFFFFF"/>
              </a:highlight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4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Realizamos las inspecciones de acuerdo con los criterios establecidos en la norma UNE 171370-2: 2021  </a:t>
            </a:r>
            <a:endParaRPr lang="es-ES" sz="1400" kern="1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9" name="Imagen 28" descr="Imagen que contiene edificio, avión, pequeño, estacionado&#10;&#10;Descripción generada automáticamente">
            <a:extLst>
              <a:ext uri="{FF2B5EF4-FFF2-40B4-BE49-F238E27FC236}">
                <a16:creationId xmlns:a16="http://schemas.microsoft.com/office/drawing/2014/main" xmlns="" id="{DDC499D2-F778-ED64-754B-8EA99B3C393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34" y="9145283"/>
            <a:ext cx="5452606" cy="4275442"/>
          </a:xfrm>
          <a:prstGeom prst="rect">
            <a:avLst/>
          </a:prstGeom>
        </p:spPr>
      </p:pic>
      <p:sp>
        <p:nvSpPr>
          <p:cNvPr id="30" name="CuadroTexto 29">
            <a:extLst>
              <a:ext uri="{FF2B5EF4-FFF2-40B4-BE49-F238E27FC236}">
                <a16:creationId xmlns:a16="http://schemas.microsoft.com/office/drawing/2014/main" xmlns="" id="{823ABB3C-F68A-E5DB-09AD-2F83C3871525}"/>
              </a:ext>
            </a:extLst>
          </p:cNvPr>
          <p:cNvSpPr txBox="1"/>
          <p:nvPr/>
        </p:nvSpPr>
        <p:spPr>
          <a:xfrm>
            <a:off x="5510217" y="9012152"/>
            <a:ext cx="649146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¿Qué dice la legislación sobre la identificación del amianto?</a:t>
            </a:r>
          </a:p>
          <a:p>
            <a:endParaRPr lang="es-ES" b="1" dirty="0"/>
          </a:p>
          <a:p>
            <a:pPr algn="just"/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La Legislación Española sobre el amianto esta desarrollada entre otros por el RD 396/2006 de 31 de marzo.</a:t>
            </a:r>
          </a:p>
          <a:p>
            <a:pPr algn="just"/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Establece en su artículo 10 “Antes del comienzo de obras de demolición o mantenimiento, los empresarios deberán adoptar todas las medidas adecuadas para identificar los materiales que puedan contener amianto. Si existe la menor duda sobre la presencia de amianto en un material o una construcción, deberán observarse las disposiciones de este real decreto que resulten de su aplicación.</a:t>
            </a:r>
          </a:p>
          <a:p>
            <a:pPr algn="just"/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pPr algn="just"/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El incumplimiento de esta prescripción, de acuerdo con el art. 13.6 de la Ley de Infracciones y Sanciones de Orden Social (LISOS), RD 5/200 de 4 de agosto; es una FALTA MUY GRAVE, penada con multas entre 30.000/600.000 € y las correspondientes acciones penales.</a:t>
            </a:r>
          </a:p>
          <a:p>
            <a:pPr algn="just"/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pPr algn="just"/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La Ley 7/2022, de 8 de abril, de residuos y suelos contaminados para una economía circular establece que, antes del 10 de abril de 2023, los ayuntamientos deben elaborar un censo de instalaciones y emplazamientos con amianto, incluyendo un calendario para su retirada.</a:t>
            </a:r>
          </a:p>
        </p:txBody>
      </p:sp>
      <p:pic>
        <p:nvPicPr>
          <p:cNvPr id="33" name="Imagen 32">
            <a:extLst>
              <a:ext uri="{FF2B5EF4-FFF2-40B4-BE49-F238E27FC236}">
                <a16:creationId xmlns:a16="http://schemas.microsoft.com/office/drawing/2014/main" xmlns="" id="{03737BC2-4BCE-4C20-B5B7-3983364190B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434" y="18150573"/>
            <a:ext cx="5456504" cy="3610922"/>
          </a:xfrm>
          <a:prstGeom prst="rect">
            <a:avLst/>
          </a:prstGeom>
        </p:spPr>
      </p:pic>
      <p:sp>
        <p:nvSpPr>
          <p:cNvPr id="34" name="Rectángulo 33">
            <a:extLst>
              <a:ext uri="{FF2B5EF4-FFF2-40B4-BE49-F238E27FC236}">
                <a16:creationId xmlns:a16="http://schemas.microsoft.com/office/drawing/2014/main" xmlns="" id="{A426076F-1E16-92C4-F079-F782B4E5EC91}"/>
              </a:ext>
            </a:extLst>
          </p:cNvPr>
          <p:cNvSpPr/>
          <p:nvPr/>
        </p:nvSpPr>
        <p:spPr>
          <a:xfrm>
            <a:off x="-4782" y="22063225"/>
            <a:ext cx="12192002" cy="109537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000" b="1" dirty="0">
                <a:solidFill>
                  <a:schemeClr val="bg1"/>
                </a:solidFill>
              </a:rPr>
              <a:t>                                                          Solicita información sin compromiso   </a:t>
            </a:r>
          </a:p>
        </p:txBody>
      </p:sp>
      <p:pic>
        <p:nvPicPr>
          <p:cNvPr id="35" name="Imagen 34">
            <a:extLst>
              <a:ext uri="{FF2B5EF4-FFF2-40B4-BE49-F238E27FC236}">
                <a16:creationId xmlns:a16="http://schemas.microsoft.com/office/drawing/2014/main" xmlns="" id="{32C4CD31-DC62-0A7E-C64B-63D1D9A15FE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194131" y="22339412"/>
            <a:ext cx="2086266" cy="543001"/>
          </a:xfrm>
          <a:prstGeom prst="rect">
            <a:avLst/>
          </a:prstGeom>
        </p:spPr>
      </p:pic>
      <p:pic>
        <p:nvPicPr>
          <p:cNvPr id="39" name="Imagen 38" descr="Imagen que contiene edificio, pequeño, tabla, hombre&#10;&#10;Descripción generada automáticamente">
            <a:extLst>
              <a:ext uri="{FF2B5EF4-FFF2-40B4-BE49-F238E27FC236}">
                <a16:creationId xmlns:a16="http://schemas.microsoft.com/office/drawing/2014/main" xmlns="" id="{61FEDAD4-0C17-DF58-D1F0-B699F95BE73A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17" b="32504"/>
          <a:stretch/>
        </p:blipFill>
        <p:spPr>
          <a:xfrm>
            <a:off x="6459985" y="19699690"/>
            <a:ext cx="5581632" cy="2033887"/>
          </a:xfrm>
          <a:prstGeom prst="rect">
            <a:avLst/>
          </a:prstGeom>
        </p:spPr>
      </p:pic>
      <p:pic>
        <p:nvPicPr>
          <p:cNvPr id="43" name="Imagen 42">
            <a:extLst>
              <a:ext uri="{FF2B5EF4-FFF2-40B4-BE49-F238E27FC236}">
                <a16:creationId xmlns:a16="http://schemas.microsoft.com/office/drawing/2014/main" xmlns="" id="{2AC6EFAD-9444-32D5-B2DE-0ABED06D60A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420051" y="18661272"/>
            <a:ext cx="427180" cy="553998"/>
          </a:xfrm>
          <a:prstGeom prst="rect">
            <a:avLst/>
          </a:prstGeom>
        </p:spPr>
      </p:pic>
      <p:sp>
        <p:nvSpPr>
          <p:cNvPr id="45" name="CuadroTexto 44">
            <a:extLst>
              <a:ext uri="{FF2B5EF4-FFF2-40B4-BE49-F238E27FC236}">
                <a16:creationId xmlns:a16="http://schemas.microsoft.com/office/drawing/2014/main" xmlns="" id="{33F1791E-7301-4F6E-7856-6969EAF430FA}"/>
              </a:ext>
            </a:extLst>
          </p:cNvPr>
          <p:cNvSpPr txBox="1"/>
          <p:nvPr/>
        </p:nvSpPr>
        <p:spPr>
          <a:xfrm>
            <a:off x="6872580" y="18638571"/>
            <a:ext cx="26058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>
                <a:latin typeface="Arial" panose="020B0604020202020204" pitchFamily="34" charset="0"/>
                <a:cs typeface="Arial" panose="020B0604020202020204" pitchFamily="34" charset="0"/>
              </a:rPr>
              <a:t>Informe de identificación y diagnóstico de amia </a:t>
            </a:r>
            <a:r>
              <a:rPr lang="es-ES" sz="1000" dirty="0" err="1">
                <a:latin typeface="Arial" panose="020B0604020202020204" pitchFamily="34" charset="0"/>
                <a:cs typeface="Arial" panose="020B0604020202020204" pitchFamily="34" charset="0"/>
              </a:rPr>
              <a:t>nto</a:t>
            </a:r>
            <a:r>
              <a:rPr lang="es-ES" sz="1000" dirty="0">
                <a:latin typeface="Arial" panose="020B0604020202020204" pitchFamily="34" charset="0"/>
                <a:cs typeface="Arial" panose="020B0604020202020204" pitchFamily="34" charset="0"/>
              </a:rPr>
              <a:t> según norma MDHS 100 del HSE </a:t>
            </a:r>
            <a:r>
              <a:rPr lang="es-ES" sz="1000" i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ES" sz="1000" i="1" dirty="0" err="1">
                <a:latin typeface="Arial" panose="020B0604020202020204" pitchFamily="34" charset="0"/>
                <a:cs typeface="Arial" panose="020B0604020202020204" pitchFamily="34" charset="0"/>
              </a:rPr>
              <a:t>Health</a:t>
            </a:r>
            <a:r>
              <a:rPr lang="es-ES" sz="1000" i="1" dirty="0">
                <a:latin typeface="Arial" panose="020B0604020202020204" pitchFamily="34" charset="0"/>
                <a:cs typeface="Arial" panose="020B0604020202020204" pitchFamily="34" charset="0"/>
              </a:rPr>
              <a:t> and Safety Executive</a:t>
            </a:r>
            <a:r>
              <a:rPr lang="es-ES" sz="1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s-ES" dirty="0"/>
          </a:p>
        </p:txBody>
      </p:sp>
      <p:pic>
        <p:nvPicPr>
          <p:cNvPr id="47" name="Imagen 46">
            <a:extLst>
              <a:ext uri="{FF2B5EF4-FFF2-40B4-BE49-F238E27FC236}">
                <a16:creationId xmlns:a16="http://schemas.microsoft.com/office/drawing/2014/main" xmlns="" id="{355B21DA-ADBE-C5C4-C57D-8EF75937A98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flipH="1">
            <a:off x="9662549" y="18638571"/>
            <a:ext cx="358284" cy="484452"/>
          </a:xfrm>
          <a:prstGeom prst="rect">
            <a:avLst/>
          </a:prstGeom>
        </p:spPr>
      </p:pic>
      <p:sp>
        <p:nvSpPr>
          <p:cNvPr id="48" name="CuadroTexto 47">
            <a:extLst>
              <a:ext uri="{FF2B5EF4-FFF2-40B4-BE49-F238E27FC236}">
                <a16:creationId xmlns:a16="http://schemas.microsoft.com/office/drawing/2014/main" xmlns="" id="{713350C4-8F5E-16E3-D60B-C063EAF92FBF}"/>
              </a:ext>
            </a:extLst>
          </p:cNvPr>
          <p:cNvSpPr txBox="1"/>
          <p:nvPr/>
        </p:nvSpPr>
        <p:spPr>
          <a:xfrm>
            <a:off x="10127530" y="18638571"/>
            <a:ext cx="230573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>
                <a:latin typeface="Arial" panose="020B0604020202020204" pitchFamily="34" charset="0"/>
                <a:cs typeface="Arial" panose="020B0604020202020204" pitchFamily="34" charset="0"/>
              </a:rPr>
              <a:t>Recogemos las muestras de materiales para su análisis en laboratorio</a:t>
            </a:r>
            <a:endParaRPr lang="es-ES" dirty="0"/>
          </a:p>
        </p:txBody>
      </p:sp>
      <p:sp>
        <p:nvSpPr>
          <p:cNvPr id="49" name="Rectángulo: esquinas redondeadas 48">
            <a:extLst>
              <a:ext uri="{FF2B5EF4-FFF2-40B4-BE49-F238E27FC236}">
                <a16:creationId xmlns:a16="http://schemas.microsoft.com/office/drawing/2014/main" xmlns="" id="{26D8C52B-4136-4F5D-BB15-65B8BE679116}"/>
              </a:ext>
            </a:extLst>
          </p:cNvPr>
          <p:cNvSpPr/>
          <p:nvPr/>
        </p:nvSpPr>
        <p:spPr>
          <a:xfrm>
            <a:off x="286859" y="4330280"/>
            <a:ext cx="2836356" cy="388465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b="1" dirty="0">
                <a:solidFill>
                  <a:schemeClr val="tx1"/>
                </a:solidFill>
              </a:rPr>
              <a:t>Solicitud análisis de muestras</a:t>
            </a:r>
          </a:p>
        </p:txBody>
      </p:sp>
      <p:sp>
        <p:nvSpPr>
          <p:cNvPr id="53" name="Rectángulo: esquinas redondeadas 52">
            <a:extLst>
              <a:ext uri="{FF2B5EF4-FFF2-40B4-BE49-F238E27FC236}">
                <a16:creationId xmlns:a16="http://schemas.microsoft.com/office/drawing/2014/main" xmlns="" id="{F0AEBA0C-DA8A-1FA9-1B1D-EF3AB93D43C0}"/>
              </a:ext>
            </a:extLst>
          </p:cNvPr>
          <p:cNvSpPr/>
          <p:nvPr/>
        </p:nvSpPr>
        <p:spPr>
          <a:xfrm>
            <a:off x="286859" y="4916651"/>
            <a:ext cx="2836356" cy="388465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b="1" dirty="0">
                <a:solidFill>
                  <a:schemeClr val="tx1"/>
                </a:solidFill>
              </a:rPr>
              <a:t>Solicitud auditoría de amianto</a:t>
            </a:r>
          </a:p>
        </p:txBody>
      </p:sp>
      <p:pic>
        <p:nvPicPr>
          <p:cNvPr id="63" name="Imagen 62">
            <a:extLst>
              <a:ext uri="{FF2B5EF4-FFF2-40B4-BE49-F238E27FC236}">
                <a16:creationId xmlns:a16="http://schemas.microsoft.com/office/drawing/2014/main" xmlns="" id="{1CF6C3CE-0EBA-4C26-5509-6AE15410CFF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147817" y="16124253"/>
            <a:ext cx="2438239" cy="1707755"/>
          </a:xfrm>
          <a:prstGeom prst="rect">
            <a:avLst/>
          </a:prstGeom>
        </p:spPr>
      </p:pic>
      <p:pic>
        <p:nvPicPr>
          <p:cNvPr id="64" name="Imagen 63">
            <a:extLst>
              <a:ext uri="{FF2B5EF4-FFF2-40B4-BE49-F238E27FC236}">
                <a16:creationId xmlns:a16="http://schemas.microsoft.com/office/drawing/2014/main" xmlns="" id="{F7B35B3B-EE2B-ED36-D93A-7DAC41A1771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348" t="6204" r="3475"/>
          <a:stretch/>
        </p:blipFill>
        <p:spPr>
          <a:xfrm>
            <a:off x="191164" y="22176605"/>
            <a:ext cx="1607917" cy="930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66281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756</TotalTime>
  <Words>398</Words>
  <Application>Microsoft Office PowerPoint</Application>
  <PresentationFormat>Personalizado</PresentationFormat>
  <Paragraphs>70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Felix Enseñat</dc:creator>
  <cp:lastModifiedBy>Aes</cp:lastModifiedBy>
  <cp:revision>2</cp:revision>
  <dcterms:created xsi:type="dcterms:W3CDTF">2024-04-07T15:49:14Z</dcterms:created>
  <dcterms:modified xsi:type="dcterms:W3CDTF">2024-04-09T07:08:23Z</dcterms:modified>
</cp:coreProperties>
</file>