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65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o Zalavari" initials="FZ" lastIdx="1" clrIdx="0">
    <p:extLst>
      <p:ext uri="{19B8F6BF-5375-455C-9EA6-DF929625EA0E}">
        <p15:presenceInfo xmlns:p15="http://schemas.microsoft.com/office/powerpoint/2012/main" userId="8dbcc8c308000b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1CB"/>
    <a:srgbClr val="883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Zalavari" userId="8dbcc8c308000bff" providerId="LiveId" clId="{3EC2DDCB-3BD9-407B-9F99-E40A726453B9}"/>
    <pc:docChg chg="undo custSel modSld">
      <pc:chgData name="Franco Zalavari" userId="8dbcc8c308000bff" providerId="LiveId" clId="{3EC2DDCB-3BD9-407B-9F99-E40A726453B9}" dt="2020-11-11T18:31:58.187" v="693" actId="20577"/>
      <pc:docMkLst>
        <pc:docMk/>
      </pc:docMkLst>
      <pc:sldChg chg="modSp mod modNotesTx">
        <pc:chgData name="Franco Zalavari" userId="8dbcc8c308000bff" providerId="LiveId" clId="{3EC2DDCB-3BD9-407B-9F99-E40A726453B9}" dt="2020-11-11T17:05:23.715" v="415" actId="20577"/>
        <pc:sldMkLst>
          <pc:docMk/>
          <pc:sldMk cId="278335516" sldId="256"/>
        </pc:sldMkLst>
        <pc:spChg chg="mod">
          <ac:chgData name="Franco Zalavari" userId="8dbcc8c308000bff" providerId="LiveId" clId="{3EC2DDCB-3BD9-407B-9F99-E40A726453B9}" dt="2020-11-11T17:03:19.225" v="112" actId="20577"/>
          <ac:spMkLst>
            <pc:docMk/>
            <pc:sldMk cId="278335516" sldId="256"/>
            <ac:spMk id="11" creationId="{459A47C7-244E-4DDD-8474-85619957ACCA}"/>
          </ac:spMkLst>
        </pc:spChg>
      </pc:sldChg>
      <pc:sldChg chg="modNotesTx">
        <pc:chgData name="Franco Zalavari" userId="8dbcc8c308000bff" providerId="LiveId" clId="{3EC2DDCB-3BD9-407B-9F99-E40A726453B9}" dt="2020-11-11T18:31:58.187" v="693" actId="20577"/>
        <pc:sldMkLst>
          <pc:docMk/>
          <pc:sldMk cId="2470992077" sldId="258"/>
        </pc:sldMkLst>
      </pc:sldChg>
      <pc:sldChg chg="delSp mod">
        <pc:chgData name="Franco Zalavari" userId="8dbcc8c308000bff" providerId="LiveId" clId="{3EC2DDCB-3BD9-407B-9F99-E40A726453B9}" dt="2020-11-11T17:07:15.105" v="417" actId="478"/>
        <pc:sldMkLst>
          <pc:docMk/>
          <pc:sldMk cId="2601054213" sldId="259"/>
        </pc:sldMkLst>
        <pc:spChg chg="del">
          <ac:chgData name="Franco Zalavari" userId="8dbcc8c308000bff" providerId="LiveId" clId="{3EC2DDCB-3BD9-407B-9F99-E40A726453B9}" dt="2020-11-11T17:07:15.105" v="417" actId="478"/>
          <ac:spMkLst>
            <pc:docMk/>
            <pc:sldMk cId="2601054213" sldId="259"/>
            <ac:spMk id="15" creationId="{CD9F2F5A-2D1E-4164-B5CE-63F8DA7C81C9}"/>
          </ac:spMkLst>
        </pc:spChg>
        <pc:spChg chg="del">
          <ac:chgData name="Franco Zalavari" userId="8dbcc8c308000bff" providerId="LiveId" clId="{3EC2DDCB-3BD9-407B-9F99-E40A726453B9}" dt="2020-11-11T17:07:14.078" v="416" actId="478"/>
          <ac:spMkLst>
            <pc:docMk/>
            <pc:sldMk cId="2601054213" sldId="259"/>
            <ac:spMk id="21" creationId="{EC74DBE9-6488-4D61-818D-677B1693CF51}"/>
          </ac:spMkLst>
        </pc:spChg>
      </pc:sldChg>
      <pc:sldChg chg="modSp mod">
        <pc:chgData name="Franco Zalavari" userId="8dbcc8c308000bff" providerId="LiveId" clId="{3EC2DDCB-3BD9-407B-9F99-E40A726453B9}" dt="2020-11-11T16:44:44.914" v="110" actId="20577"/>
        <pc:sldMkLst>
          <pc:docMk/>
          <pc:sldMk cId="3396755529" sldId="263"/>
        </pc:sldMkLst>
        <pc:spChg chg="mod">
          <ac:chgData name="Franco Zalavari" userId="8dbcc8c308000bff" providerId="LiveId" clId="{3EC2DDCB-3BD9-407B-9F99-E40A726453B9}" dt="2020-11-11T16:44:07.454" v="20"/>
          <ac:spMkLst>
            <pc:docMk/>
            <pc:sldMk cId="3396755529" sldId="263"/>
            <ac:spMk id="13" creationId="{86780FE0-D5A6-47C0-86F4-200B4D8AAEF2}"/>
          </ac:spMkLst>
        </pc:spChg>
        <pc:spChg chg="mod">
          <ac:chgData name="Franco Zalavari" userId="8dbcc8c308000bff" providerId="LiveId" clId="{3EC2DDCB-3BD9-407B-9F99-E40A726453B9}" dt="2020-11-11T16:44:13.582" v="21" actId="1076"/>
          <ac:spMkLst>
            <pc:docMk/>
            <pc:sldMk cId="3396755529" sldId="263"/>
            <ac:spMk id="27" creationId="{7F6C035E-4F03-4033-AAD6-04EE2587A75C}"/>
          </ac:spMkLst>
        </pc:spChg>
        <pc:spChg chg="mod">
          <ac:chgData name="Franco Zalavari" userId="8dbcc8c308000bff" providerId="LiveId" clId="{3EC2DDCB-3BD9-407B-9F99-E40A726453B9}" dt="2020-11-11T16:44:44.914" v="110" actId="20577"/>
          <ac:spMkLst>
            <pc:docMk/>
            <pc:sldMk cId="3396755529" sldId="263"/>
            <ac:spMk id="29" creationId="{A2D30EAF-AA8F-40C6-92AD-2EEE111A2F1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9T15:51:16.03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D006E-B9CC-4CF5-BD2F-50F47445915F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425E-3F7F-4C0A-8104-3E761FBD5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91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Bueno, les voy a presentar el laboratorio 2, que estará enfocado en la coordinación dentro de los sistemas distribuidos. Este laboratorio fue desarrollado en conjunto entre </a:t>
            </a:r>
            <a:r>
              <a:rPr lang="es-CL" dirty="0" err="1"/>
              <a:t>sebastian</a:t>
            </a:r>
            <a:r>
              <a:rPr lang="es-CL" dirty="0"/>
              <a:t> Alvarado , </a:t>
            </a:r>
            <a:r>
              <a:rPr lang="es-CL" dirty="0" err="1"/>
              <a:t>sebastian</a:t>
            </a:r>
            <a:r>
              <a:rPr lang="es-CL" dirty="0"/>
              <a:t> avalos y yo Franco Zalavari.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0425E-3F7F-4C0A-8104-3E761FBD5216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743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el laboratorio anterior pusieron en práctica la comunicación, utilizando tecnologías como </a:t>
            </a:r>
            <a:r>
              <a:rPr lang="es-CL" dirty="0" err="1"/>
              <a:t>rabbitmq</a:t>
            </a:r>
            <a:r>
              <a:rPr lang="es-CL" dirty="0"/>
              <a:t> y </a:t>
            </a:r>
            <a:r>
              <a:rPr lang="es-CL" dirty="0" err="1"/>
              <a:t>grpc</a:t>
            </a:r>
            <a:r>
              <a:rPr lang="es-CL" dirty="0"/>
              <a:t>. Para este laboratorio, deberán poner en practica la comunicación, para lo cual implementaran algoritmos de exclusión mutua.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0425E-3F7F-4C0A-8104-3E761FBD5216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41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11F72-0245-4E8B-9539-A4941597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F517C8-5E26-48C1-A1D6-7E8DFC25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801ED-3EDC-4F42-ADCF-345B7094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F25A0-1024-4653-A7EA-8A61A43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EC805-12A6-4990-8001-1ACAC740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444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1F683-5AAC-42E7-AB74-CE1AFBF2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825D4E-D1B2-46CD-8B1B-A74CD2B2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0C2C9-307E-41D2-9648-E3A187D4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2427E-872F-4666-972A-709ACE15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218B9F-E7E6-4D97-AFF7-712327ED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915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5D90D0-5391-431D-AAF2-5365E1719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F5283F-29CF-4FC8-9899-B51FAF965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50D1A-21DC-4BAD-BED4-9FA4E82A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63840-EEB6-40A4-90FE-950E0984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BA524-0FF1-4AE6-89A2-01ADC8EE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3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58E17-0694-4B9F-B51F-944B4CDB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0205A-13AE-43D7-AB2E-DC9C5151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DC13A-5A6D-456B-9FB1-E3D853D4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367E3-C794-44D7-A4C1-261508C0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52F3-3C7D-46D6-8D3E-2FA1D4C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86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20D5-2A34-4B8C-A692-1D4DC289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E3810C-60EA-43C8-99EB-999CB68A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42886-8380-4F80-9987-298812C6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6649C-2408-4A4D-977E-C2263AD0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014FF-2607-4FA5-9FDF-E1467F6A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52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B8935-D372-487C-B8EC-2BDDABA7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CEEBB-4702-49EB-8EAB-5568432F7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017E9E-F5EC-47F1-9FB8-8E046B6E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E8E46-9EE5-4D6D-905D-DEFA48F3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33BAB7-88A3-498C-83FB-8DC6B112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89771-5EF2-468C-BF2F-B67F413A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4E2EA-9A38-4A4F-B5AE-BCA59151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48A8E-ED84-4879-BDB6-B12286E4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FB5E7B-0E1F-4386-A1D3-F3914F284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E6730C-DECA-4A2B-9A45-A9D1AA95A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2E40A4-1F82-4C2F-9EC8-F985F079A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80CC5C-2467-4F61-AE0C-882C5CAF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B5089A-E7DB-4C4B-AB17-7090CF78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713D04-869E-4DF5-A7FD-9440C10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28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33FBF-FA21-4583-B244-A1DD7095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CFF99C-7C48-40FC-9C20-6FE138FA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FD6780-9C81-4F43-9023-E56C2E5A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9CC128-3734-4857-8866-B7C717DA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37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0325B1-7E60-4625-B6BE-CDB51409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E8AB0A-DAB2-40A6-A332-87F2000E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077E65-FCD4-482B-8BC0-92D9D769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78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35F30-EEAF-4CA6-90FE-E13BC2A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4C62C-27DF-446F-9E26-81CE567E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7C3A5-C890-4D39-A15D-DC29B5C70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B5D56-F8B6-4976-A6E5-936B70C5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7B7CC-BB48-401A-8F09-C95334D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22CE7E-E2EB-4EF8-BAD3-0418572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76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B336B-B5FD-4FCF-ABC4-B78E95C0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09030B-250B-47F0-9CFD-584019BB6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3A6EA1-8D54-4632-9380-FA5C2CD7D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3AA438-56E1-4733-9CA1-174EF440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270859-C18F-440F-9028-07ACDA74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63F1F-1645-4B1A-9FAE-4B2E5FBB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71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ED94A3-145F-49D0-B603-DD9494AA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AA5ED-CCF1-4109-818F-4101D26AC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5D82F-9F86-4197-9742-D15CE500A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0BEB-19BF-4D4C-A354-F9A50339090A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7DDA99-FD91-4687-8621-2D0F985DB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57EAF3-8EAE-4679-85CB-B9E73AAD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A0BC-16CD-4276-90CF-B9D9B2BC23C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221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DC2A1D7-D986-483F-93D4-E2EE578D5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962" y="2079907"/>
            <a:ext cx="9144000" cy="1655762"/>
          </a:xfrm>
        </p:spPr>
        <p:txBody>
          <a:bodyPr/>
          <a:lstStyle/>
          <a:p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Sebastián Alvarado</a:t>
            </a:r>
          </a:p>
          <a:p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Sebastián Ávalos</a:t>
            </a:r>
          </a:p>
          <a:p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Franco Zalavari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2656513" y="1078442"/>
            <a:ext cx="6878973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1/12 </a:t>
            </a:r>
          </a:p>
        </p:txBody>
      </p: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468A956A-3C83-45BD-B5C1-2FC136517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49" y="3497067"/>
            <a:ext cx="1989216" cy="1047654"/>
          </a:xfrm>
          <a:prstGeom prst="rect">
            <a:avLst/>
          </a:prstGeom>
        </p:spPr>
      </p:pic>
      <p:pic>
        <p:nvPicPr>
          <p:cNvPr id="37" name="Imagen 36" descr="Imagen que contiene Forma&#10;&#10;Descripción generada automáticamente">
            <a:extLst>
              <a:ext uri="{FF2B5EF4-FFF2-40B4-BE49-F238E27FC236}">
                <a16:creationId xmlns:a16="http://schemas.microsoft.com/office/drawing/2014/main" id="{C0834148-B7A4-458E-9279-D399905A1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13" y="3327693"/>
            <a:ext cx="1430705" cy="1262074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9EDE4D00-F7F6-45E7-9339-1481A2D7FAD0}"/>
              </a:ext>
            </a:extLst>
          </p:cNvPr>
          <p:cNvSpPr txBox="1"/>
          <p:nvPr/>
        </p:nvSpPr>
        <p:spPr>
          <a:xfrm>
            <a:off x="4092061" y="4541902"/>
            <a:ext cx="415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Departamento de Informática</a:t>
            </a:r>
          </a:p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 Técnica Federico Santa María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7E437AA-2B27-44D8-9538-7D82C96F319C}"/>
              </a:ext>
            </a:extLst>
          </p:cNvPr>
          <p:cNvSpPr txBox="1"/>
          <p:nvPr/>
        </p:nvSpPr>
        <p:spPr>
          <a:xfrm>
            <a:off x="4693186" y="5681129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</a:t>
            </a:r>
          </a:p>
        </p:txBody>
      </p:sp>
    </p:spTree>
    <p:extLst>
      <p:ext uri="{BB962C8B-B14F-4D97-AF65-F5344CB8AC3E}">
        <p14:creationId xmlns:p14="http://schemas.microsoft.com/office/powerpoint/2010/main" val="27833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10/12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45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Informe</a:t>
            </a:r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9ABD6909-4AF2-4FC0-AA8D-B014D2582426}"/>
              </a:ext>
            </a:extLst>
          </p:cNvPr>
          <p:cNvSpPr/>
          <p:nvPr/>
        </p:nvSpPr>
        <p:spPr>
          <a:xfrm>
            <a:off x="1528930" y="1452925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2A47D7-327A-41EE-84C0-D4150FE80C42}"/>
              </a:ext>
            </a:extLst>
          </p:cNvPr>
          <p:cNvSpPr txBox="1"/>
          <p:nvPr/>
        </p:nvSpPr>
        <p:spPr>
          <a:xfrm>
            <a:off x="1846329" y="1317730"/>
            <a:ext cx="84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¿Qué hicieron?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9B1F62EE-F726-4A06-95B0-83F2F17E99E8}"/>
              </a:ext>
            </a:extLst>
          </p:cNvPr>
          <p:cNvSpPr/>
          <p:nvPr/>
        </p:nvSpPr>
        <p:spPr>
          <a:xfrm>
            <a:off x="1528930" y="2181248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927762-47CE-4AD3-AFF6-426061D34539}"/>
              </a:ext>
            </a:extLst>
          </p:cNvPr>
          <p:cNvSpPr txBox="1"/>
          <p:nvPr/>
        </p:nvSpPr>
        <p:spPr>
          <a:xfrm>
            <a:off x="1846329" y="2046053"/>
            <a:ext cx="84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¿Cómo lo hicieron?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8D5CAED1-6647-4DA5-8DDE-9965AE4E0F2E}"/>
              </a:ext>
            </a:extLst>
          </p:cNvPr>
          <p:cNvSpPr/>
          <p:nvPr/>
        </p:nvSpPr>
        <p:spPr>
          <a:xfrm>
            <a:off x="1528930" y="2913441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ED3BC7F-B6C1-4C63-BD43-42F7428C5D8B}"/>
              </a:ext>
            </a:extLst>
          </p:cNvPr>
          <p:cNvSpPr txBox="1"/>
          <p:nvPr/>
        </p:nvSpPr>
        <p:spPr>
          <a:xfrm>
            <a:off x="1846329" y="2778246"/>
            <a:ext cx="84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Resultados</a:t>
            </a:r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0DA08857-FC67-413D-9689-2B607E7DBE08}"/>
              </a:ext>
            </a:extLst>
          </p:cNvPr>
          <p:cNvSpPr/>
          <p:nvPr/>
        </p:nvSpPr>
        <p:spPr>
          <a:xfrm>
            <a:off x="1528930" y="4096389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8B21C66-B863-40DF-BBE6-9F059683CCF0}"/>
              </a:ext>
            </a:extLst>
          </p:cNvPr>
          <p:cNvSpPr txBox="1"/>
          <p:nvPr/>
        </p:nvSpPr>
        <p:spPr>
          <a:xfrm>
            <a:off x="1846329" y="3976711"/>
            <a:ext cx="84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y discusión</a:t>
            </a:r>
          </a:p>
        </p:txBody>
      </p:sp>
      <p:sp>
        <p:nvSpPr>
          <p:cNvPr id="25" name="Rombo 24">
            <a:extLst>
              <a:ext uri="{FF2B5EF4-FFF2-40B4-BE49-F238E27FC236}">
                <a16:creationId xmlns:a16="http://schemas.microsoft.com/office/drawing/2014/main" id="{F4F2865E-E1C9-43C5-9D48-DF82999E4578}"/>
              </a:ext>
            </a:extLst>
          </p:cNvPr>
          <p:cNvSpPr/>
          <p:nvPr/>
        </p:nvSpPr>
        <p:spPr>
          <a:xfrm>
            <a:off x="1528930" y="4821139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A38DE1-338A-4744-8FEA-5F98F0DC3CFC}"/>
              </a:ext>
            </a:extLst>
          </p:cNvPr>
          <p:cNvSpPr txBox="1"/>
          <p:nvPr/>
        </p:nvSpPr>
        <p:spPr>
          <a:xfrm>
            <a:off x="1846329" y="4701461"/>
            <a:ext cx="84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Conclusiones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AE28061-BC8E-48CA-AF21-02630A63553A}"/>
              </a:ext>
            </a:extLst>
          </p:cNvPr>
          <p:cNvSpPr/>
          <p:nvPr/>
        </p:nvSpPr>
        <p:spPr>
          <a:xfrm>
            <a:off x="2401501" y="3388586"/>
            <a:ext cx="147638" cy="1521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5212348-362A-4623-B811-EABAA6D44BCA}"/>
              </a:ext>
            </a:extLst>
          </p:cNvPr>
          <p:cNvSpPr txBox="1"/>
          <p:nvPr/>
        </p:nvSpPr>
        <p:spPr>
          <a:xfrm>
            <a:off x="2568458" y="3264609"/>
            <a:ext cx="8499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Métricas: número de mensajes enviados, tiempo que demora en escribir en el log.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F485647-60D7-4A1A-AC29-69A990E1DD80}"/>
              </a:ext>
            </a:extLst>
          </p:cNvPr>
          <p:cNvSpPr txBox="1"/>
          <p:nvPr/>
        </p:nvSpPr>
        <p:spPr>
          <a:xfrm>
            <a:off x="144376" y="6014588"/>
            <a:ext cx="1169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extensión </a:t>
            </a:r>
            <a:r>
              <a:rPr lang="es-CL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máxima </a:t>
            </a:r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informe es de </a:t>
            </a:r>
            <a:r>
              <a:rPr lang="es-CL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</a:t>
            </a:r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páginas.</a:t>
            </a:r>
          </a:p>
        </p:txBody>
      </p:sp>
      <p:pic>
        <p:nvPicPr>
          <p:cNvPr id="37" name="Imagen 36" descr="Imagen que contiene Texto&#10;&#10;Descripción generada automáticamente">
            <a:extLst>
              <a:ext uri="{FF2B5EF4-FFF2-40B4-BE49-F238E27FC236}">
                <a16:creationId xmlns:a16="http://schemas.microsoft.com/office/drawing/2014/main" id="{9C5B590F-C57C-417C-96D1-E2D54B8F7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739" y="885178"/>
            <a:ext cx="2120334" cy="17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11/12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45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considerar</a:t>
            </a:r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2BEFFC1C-B01B-400D-A404-1B1B83473EE1}"/>
              </a:ext>
            </a:extLst>
          </p:cNvPr>
          <p:cNvSpPr/>
          <p:nvPr/>
        </p:nvSpPr>
        <p:spPr>
          <a:xfrm>
            <a:off x="1528930" y="1452925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889133-D08A-4F58-9881-708CA5A4AF69}"/>
              </a:ext>
            </a:extLst>
          </p:cNvPr>
          <p:cNvSpPr txBox="1"/>
          <p:nvPr/>
        </p:nvSpPr>
        <p:spPr>
          <a:xfrm>
            <a:off x="1846329" y="1317730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Deberán utilizar 3 máquinas virtuales para los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DataNodes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(uno en cada una) y 1 para el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NameNode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41D5E990-29B1-40EB-825A-B5A8A9381EF3}"/>
              </a:ext>
            </a:extLst>
          </p:cNvPr>
          <p:cNvSpPr/>
          <p:nvPr/>
        </p:nvSpPr>
        <p:spPr>
          <a:xfrm>
            <a:off x="1528930" y="2349872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E08518-4328-488A-81A9-9781EBF2EC83}"/>
              </a:ext>
            </a:extLst>
          </p:cNvPr>
          <p:cNvSpPr txBox="1"/>
          <p:nvPr/>
        </p:nvSpPr>
        <p:spPr>
          <a:xfrm>
            <a:off x="1846329" y="2214677"/>
            <a:ext cx="84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Clientes pueden estar en cualquiera de las 4 máquinas.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99E195E6-A757-4BE6-A933-67FBFC8631E8}"/>
              </a:ext>
            </a:extLst>
          </p:cNvPr>
          <p:cNvSpPr/>
          <p:nvPr/>
        </p:nvSpPr>
        <p:spPr>
          <a:xfrm>
            <a:off x="1528930" y="2884086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642954-25B7-4E7B-97A4-8926A13538BA}"/>
              </a:ext>
            </a:extLst>
          </p:cNvPr>
          <p:cNvSpPr txBox="1"/>
          <p:nvPr/>
        </p:nvSpPr>
        <p:spPr>
          <a:xfrm>
            <a:off x="1846329" y="2748891"/>
            <a:ext cx="84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Extensión MÁXIMA del informe es de 4 páginas.</a:t>
            </a:r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82117A55-870B-4605-9021-B94BA8A0AA7D}"/>
              </a:ext>
            </a:extLst>
          </p:cNvPr>
          <p:cNvSpPr/>
          <p:nvPr/>
        </p:nvSpPr>
        <p:spPr>
          <a:xfrm>
            <a:off x="1528930" y="3445133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CF4A36D-AB9F-4AAA-86A4-DE0E08663627}"/>
              </a:ext>
            </a:extLst>
          </p:cNvPr>
          <p:cNvSpPr txBox="1"/>
          <p:nvPr/>
        </p:nvSpPr>
        <p:spPr>
          <a:xfrm>
            <a:off x="1846329" y="3309937"/>
            <a:ext cx="8354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Todas las consultas sobre la tarea se deben realizar en el foro de 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Moodle</a:t>
            </a:r>
            <a:r>
              <a:rPr lang="es-E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se responderán sólo hasta </a:t>
            </a:r>
            <a:r>
              <a:rPr lang="es-E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 días antes de la entrega de la tarea</a:t>
            </a:r>
            <a:r>
              <a:rPr lang="es-E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Las respuestas a las consultas en fin de semana y después de las 18hrs queda a disponibilidad de los ayudantes. Si usted hace una pregunta un viernes en la noche puede no ser respondida hasta el lunes en la mañana.</a:t>
            </a:r>
            <a:endParaRPr lang="es-CL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1928D0C6-60C7-42B8-B023-8BFCA1018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49" y="4240762"/>
            <a:ext cx="830510" cy="8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4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278232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¿Consultas?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12/12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396" y="62080"/>
            <a:ext cx="1636604" cy="861945"/>
          </a:xfrm>
          <a:prstGeom prst="rect">
            <a:avLst/>
          </a:prstGeom>
        </p:spPr>
      </p:pic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8502B19-A2DA-414E-87EA-571C0AEB8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2" y="-48320"/>
            <a:ext cx="1260968" cy="111234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0C15A81-CF93-4422-9E96-9D3C3F8822AF}"/>
              </a:ext>
            </a:extLst>
          </p:cNvPr>
          <p:cNvSpPr txBox="1"/>
          <p:nvPr/>
        </p:nvSpPr>
        <p:spPr>
          <a:xfrm>
            <a:off x="3920337" y="215463"/>
            <a:ext cx="415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Departamento de Informática</a:t>
            </a:r>
          </a:p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 Técnica Federico Santa María</a:t>
            </a:r>
          </a:p>
        </p:txBody>
      </p:sp>
    </p:spTree>
    <p:extLst>
      <p:ext uri="{BB962C8B-B14F-4D97-AF65-F5344CB8AC3E}">
        <p14:creationId xmlns:p14="http://schemas.microsoft.com/office/powerpoint/2010/main" val="11711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DC2A1D7-D986-483F-93D4-E2EE578D5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962" y="2079907"/>
            <a:ext cx="9144000" cy="1655762"/>
          </a:xfrm>
        </p:spPr>
        <p:txBody>
          <a:bodyPr/>
          <a:lstStyle/>
          <a:p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Sebastián Alvarado</a:t>
            </a:r>
          </a:p>
          <a:p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Sebastián Ávalos</a:t>
            </a:r>
          </a:p>
          <a:p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Franco Zalavari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2656513" y="1078442"/>
            <a:ext cx="6878973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 </a:t>
            </a:r>
          </a:p>
        </p:txBody>
      </p: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468A956A-3C83-45BD-B5C1-2FC13651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49" y="3497067"/>
            <a:ext cx="1989216" cy="1047654"/>
          </a:xfrm>
          <a:prstGeom prst="rect">
            <a:avLst/>
          </a:prstGeom>
        </p:spPr>
      </p:pic>
      <p:pic>
        <p:nvPicPr>
          <p:cNvPr id="37" name="Imagen 36" descr="Imagen que contiene Forma&#10;&#10;Descripción generada automáticamente">
            <a:extLst>
              <a:ext uri="{FF2B5EF4-FFF2-40B4-BE49-F238E27FC236}">
                <a16:creationId xmlns:a16="http://schemas.microsoft.com/office/drawing/2014/main" id="{C0834148-B7A4-458E-9279-D399905A1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13" y="3327693"/>
            <a:ext cx="1430705" cy="1262074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9EDE4D00-F7F6-45E7-9339-1481A2D7FAD0}"/>
              </a:ext>
            </a:extLst>
          </p:cNvPr>
          <p:cNvSpPr txBox="1"/>
          <p:nvPr/>
        </p:nvSpPr>
        <p:spPr>
          <a:xfrm>
            <a:off x="4092061" y="4541902"/>
            <a:ext cx="415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Departamento de Informática</a:t>
            </a:r>
          </a:p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Universidad Técnica Federico Santa María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7E437AA-2B27-44D8-9538-7D82C96F319C}"/>
              </a:ext>
            </a:extLst>
          </p:cNvPr>
          <p:cNvSpPr txBox="1"/>
          <p:nvPr/>
        </p:nvSpPr>
        <p:spPr>
          <a:xfrm>
            <a:off x="4693186" y="5681129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</a:t>
            </a:r>
          </a:p>
        </p:txBody>
      </p:sp>
    </p:spTree>
    <p:extLst>
      <p:ext uri="{BB962C8B-B14F-4D97-AF65-F5344CB8AC3E}">
        <p14:creationId xmlns:p14="http://schemas.microsoft.com/office/powerpoint/2010/main" val="108397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2/12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45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Introducción</a:t>
            </a:r>
          </a:p>
        </p:txBody>
      </p:sp>
      <p:sp>
        <p:nvSpPr>
          <p:cNvPr id="19" name="Rombo 18">
            <a:extLst>
              <a:ext uri="{FF2B5EF4-FFF2-40B4-BE49-F238E27FC236}">
                <a16:creationId xmlns:a16="http://schemas.microsoft.com/office/drawing/2014/main" id="{6F832F25-BC80-42F9-BE3F-920AA45681F3}"/>
              </a:ext>
            </a:extLst>
          </p:cNvPr>
          <p:cNvSpPr/>
          <p:nvPr/>
        </p:nvSpPr>
        <p:spPr>
          <a:xfrm>
            <a:off x="1453415" y="1743101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4406149-47F9-4428-8BCB-F9F1BA8EC597}"/>
              </a:ext>
            </a:extLst>
          </p:cNvPr>
          <p:cNvSpPr txBox="1"/>
          <p:nvPr/>
        </p:nvSpPr>
        <p:spPr>
          <a:xfrm>
            <a:off x="1770814" y="1607906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Comunicación</a:t>
            </a:r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68322D65-EFD4-4EA0-8890-A1BBAE2E4873}"/>
              </a:ext>
            </a:extLst>
          </p:cNvPr>
          <p:cNvSpPr/>
          <p:nvPr/>
        </p:nvSpPr>
        <p:spPr>
          <a:xfrm>
            <a:off x="1453415" y="2626663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51AE801-FAC7-4528-A9F6-F06F0A51F200}"/>
              </a:ext>
            </a:extLst>
          </p:cNvPr>
          <p:cNvSpPr txBox="1"/>
          <p:nvPr/>
        </p:nvSpPr>
        <p:spPr>
          <a:xfrm>
            <a:off x="1770814" y="2491468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Coordinación</a:t>
            </a:r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ECF4382D-5EFD-4A9B-A8BA-B09675258620}"/>
              </a:ext>
            </a:extLst>
          </p:cNvPr>
          <p:cNvSpPr/>
          <p:nvPr/>
        </p:nvSpPr>
        <p:spPr>
          <a:xfrm>
            <a:off x="1453415" y="3645420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9E32335-37FB-4B98-85DD-8929B7963931}"/>
              </a:ext>
            </a:extLst>
          </p:cNvPr>
          <p:cNvSpPr txBox="1"/>
          <p:nvPr/>
        </p:nvSpPr>
        <p:spPr>
          <a:xfrm>
            <a:off x="1770814" y="3510225"/>
            <a:ext cx="19688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Tecnologías</a:t>
            </a:r>
            <a:r>
              <a:rPr lang="es-CL" sz="2600" dirty="0"/>
              <a:t>: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97BFAA7-400A-42B0-A4CB-CF7C129C2B5E}"/>
              </a:ext>
            </a:extLst>
          </p:cNvPr>
          <p:cNvSpPr/>
          <p:nvPr/>
        </p:nvSpPr>
        <p:spPr>
          <a:xfrm>
            <a:off x="2401501" y="4305940"/>
            <a:ext cx="147638" cy="1521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04BD572-88C8-46D6-A7B9-DD47B023A7FD}"/>
              </a:ext>
            </a:extLst>
          </p:cNvPr>
          <p:cNvSpPr/>
          <p:nvPr/>
        </p:nvSpPr>
        <p:spPr>
          <a:xfrm>
            <a:off x="2401501" y="4901271"/>
            <a:ext cx="147638" cy="1521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5055713-98EA-4E6C-89D7-EC4C2A6EFBE3}"/>
              </a:ext>
            </a:extLst>
          </p:cNvPr>
          <p:cNvSpPr txBox="1"/>
          <p:nvPr/>
        </p:nvSpPr>
        <p:spPr>
          <a:xfrm>
            <a:off x="2691515" y="413579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Golang</a:t>
            </a: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27A2659-D0B7-4AC5-81EF-6E0C1ACE4037}"/>
              </a:ext>
            </a:extLst>
          </p:cNvPr>
          <p:cNvSpPr txBox="1"/>
          <p:nvPr/>
        </p:nvSpPr>
        <p:spPr>
          <a:xfrm>
            <a:off x="2691515" y="475861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gRPC</a:t>
            </a:r>
            <a:endParaRPr lang="es-C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5" name="Imagen 44" descr="Imagen que contiene Texto&#10;&#10;Descripción generada automáticamente">
            <a:extLst>
              <a:ext uri="{FF2B5EF4-FFF2-40B4-BE49-F238E27FC236}">
                <a16:creationId xmlns:a16="http://schemas.microsoft.com/office/drawing/2014/main" id="{7236EBD5-BAC4-4231-86C7-372298C5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94" y="1607906"/>
            <a:ext cx="1561289" cy="1561289"/>
          </a:xfrm>
          <a:prstGeom prst="rect">
            <a:avLst/>
          </a:prstGeom>
        </p:spPr>
      </p:pic>
      <p:pic>
        <p:nvPicPr>
          <p:cNvPr id="47" name="Imagen 4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DA7A299-01A8-4C8C-B425-CBA1943D4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54" y="3937284"/>
            <a:ext cx="2921167" cy="16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9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3/12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45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Contexto</a:t>
            </a:r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18C2651A-0815-4326-892B-B93059E193DB}"/>
              </a:ext>
            </a:extLst>
          </p:cNvPr>
          <p:cNvSpPr/>
          <p:nvPr/>
        </p:nvSpPr>
        <p:spPr>
          <a:xfrm>
            <a:off x="1453415" y="1743101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F13ACD-3C69-4577-A17D-5CA4CCEDA5FE}"/>
              </a:ext>
            </a:extLst>
          </p:cNvPr>
          <p:cNvSpPr txBox="1"/>
          <p:nvPr/>
        </p:nvSpPr>
        <p:spPr>
          <a:xfrm>
            <a:off x="1770815" y="1607906"/>
            <a:ext cx="9615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 red de bibliotecas quiere poner sus existencias en un entorno digital para que sus clientes puedan acceder a estas en el contexto de la pandemia.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9C28668E-27F8-419C-A681-AA6E1D01793C}"/>
              </a:ext>
            </a:extLst>
          </p:cNvPr>
          <p:cNvSpPr/>
          <p:nvPr/>
        </p:nvSpPr>
        <p:spPr>
          <a:xfrm>
            <a:off x="1453415" y="3317846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D9859A-6933-45AF-9437-60318C2FF3F9}"/>
              </a:ext>
            </a:extLst>
          </p:cNvPr>
          <p:cNvSpPr txBox="1"/>
          <p:nvPr/>
        </p:nvSpPr>
        <p:spPr>
          <a:xfrm>
            <a:off x="1770815" y="3164935"/>
            <a:ext cx="961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una mejor distribución de recursos y accesos más rápidos, se ha decidido distribuir fragmentos de libros en distintos nodos.</a:t>
            </a:r>
          </a:p>
        </p:txBody>
      </p:sp>
    </p:spTree>
    <p:extLst>
      <p:ext uri="{BB962C8B-B14F-4D97-AF65-F5344CB8AC3E}">
        <p14:creationId xmlns:p14="http://schemas.microsoft.com/office/powerpoint/2010/main" val="260105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4/12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69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Arquitectura del sistema</a:t>
            </a:r>
          </a:p>
        </p:txBody>
      </p:sp>
      <p:grpSp>
        <p:nvGrpSpPr>
          <p:cNvPr id="99" name="Grupo 98">
            <a:extLst>
              <a:ext uri="{FF2B5EF4-FFF2-40B4-BE49-F238E27FC236}">
                <a16:creationId xmlns:a16="http://schemas.microsoft.com/office/drawing/2014/main" id="{35F49440-E140-4361-9EAE-22445C9CE4B2}"/>
              </a:ext>
            </a:extLst>
          </p:cNvPr>
          <p:cNvGrpSpPr/>
          <p:nvPr/>
        </p:nvGrpSpPr>
        <p:grpSpPr>
          <a:xfrm>
            <a:off x="2723950" y="843255"/>
            <a:ext cx="6744100" cy="5071068"/>
            <a:chOff x="2803022" y="1140432"/>
            <a:chExt cx="6744100" cy="507106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F99D48A-1841-4498-A1F5-57353FB9929F}"/>
                </a:ext>
              </a:extLst>
            </p:cNvPr>
            <p:cNvSpPr/>
            <p:nvPr/>
          </p:nvSpPr>
          <p:spPr>
            <a:xfrm>
              <a:off x="4477183" y="3191574"/>
              <a:ext cx="3416968" cy="3019926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936E9F3D-2C92-44D3-8BDF-4D3BB7EEE636}"/>
                </a:ext>
              </a:extLst>
            </p:cNvPr>
            <p:cNvSpPr/>
            <p:nvPr/>
          </p:nvSpPr>
          <p:spPr>
            <a:xfrm>
              <a:off x="5786050" y="3332831"/>
              <a:ext cx="778043" cy="7563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  <a:p>
              <a:pPr algn="ctr"/>
              <a:r>
                <a:rPr lang="es-CL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Node</a:t>
              </a:r>
              <a:endPara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E24FC42-D6A1-4571-BF46-C672AF5CC46D}"/>
                </a:ext>
              </a:extLst>
            </p:cNvPr>
            <p:cNvSpPr/>
            <p:nvPr/>
          </p:nvSpPr>
          <p:spPr>
            <a:xfrm>
              <a:off x="8558921" y="1427419"/>
              <a:ext cx="988201" cy="1087933"/>
            </a:xfrm>
            <a:prstGeom prst="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Name</a:t>
              </a:r>
              <a:r>
                <a:rPr lang="es-CL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CL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Node</a:t>
              </a:r>
              <a:endPara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5BEBF59-2A00-4773-B107-EE3147C167D1}"/>
                </a:ext>
              </a:extLst>
            </p:cNvPr>
            <p:cNvGrpSpPr/>
            <p:nvPr/>
          </p:nvGrpSpPr>
          <p:grpSpPr>
            <a:xfrm>
              <a:off x="2803022" y="1140432"/>
              <a:ext cx="1273404" cy="1374920"/>
              <a:chOff x="2447565" y="2536296"/>
              <a:chExt cx="1273404" cy="1374920"/>
            </a:xfrm>
          </p:grpSpPr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7385DAA9-6F9E-42CE-993C-C16C80B07ED2}"/>
                  </a:ext>
                </a:extLst>
              </p:cNvPr>
              <p:cNvSpPr/>
              <p:nvPr/>
            </p:nvSpPr>
            <p:spPr>
              <a:xfrm>
                <a:off x="2732768" y="2536296"/>
                <a:ext cx="988201" cy="9961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/>
                  <a:t>Clientes</a:t>
                </a:r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09E100A5-064E-41DF-99A9-08548A638CCD}"/>
                  </a:ext>
                </a:extLst>
              </p:cNvPr>
              <p:cNvSpPr/>
              <p:nvPr/>
            </p:nvSpPr>
            <p:spPr>
              <a:xfrm>
                <a:off x="2626084" y="2679790"/>
                <a:ext cx="988201" cy="9961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/>
                  <a:t>Clientes</a:t>
                </a:r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1DF41035-D4D4-4C81-A475-900A59D482DA}"/>
                  </a:ext>
                </a:extLst>
              </p:cNvPr>
              <p:cNvSpPr/>
              <p:nvPr/>
            </p:nvSpPr>
            <p:spPr>
              <a:xfrm>
                <a:off x="2447565" y="2823283"/>
                <a:ext cx="1059236" cy="10879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Clientes</a:t>
                </a:r>
              </a:p>
            </p:txBody>
          </p:sp>
        </p:grp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80E4B97-1A9C-41CC-94C4-664E66F130AD}"/>
                </a:ext>
              </a:extLst>
            </p:cNvPr>
            <p:cNvSpPr/>
            <p:nvPr/>
          </p:nvSpPr>
          <p:spPr>
            <a:xfrm>
              <a:off x="4674848" y="4391214"/>
              <a:ext cx="778043" cy="7563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  <a:p>
              <a:pPr algn="ctr"/>
              <a:r>
                <a:rPr lang="es-CL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Node</a:t>
              </a:r>
              <a:endPara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39220335-347B-40EA-9D96-A8C780A9B793}"/>
                </a:ext>
              </a:extLst>
            </p:cNvPr>
            <p:cNvSpPr/>
            <p:nvPr/>
          </p:nvSpPr>
          <p:spPr>
            <a:xfrm>
              <a:off x="6897255" y="4384042"/>
              <a:ext cx="778043" cy="75634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  <a:p>
              <a:pPr algn="ctr"/>
              <a:r>
                <a:rPr lang="es-CL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Node</a:t>
              </a:r>
              <a:endPara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1C4AFD2D-68F6-4C1E-B867-7A9D9702726C}"/>
                </a:ext>
              </a:extLst>
            </p:cNvPr>
            <p:cNvCxnSpPr>
              <a:cxnSpLocks/>
              <a:stCxn id="27" idx="3"/>
              <a:endCxn id="15" idx="1"/>
            </p:cNvCxnSpPr>
            <p:nvPr/>
          </p:nvCxnSpPr>
          <p:spPr>
            <a:xfrm>
              <a:off x="3862258" y="1971386"/>
              <a:ext cx="4696663" cy="0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6F3C64E3-5625-4A76-8204-4E956E97E619}"/>
                </a:ext>
              </a:extLst>
            </p:cNvPr>
            <p:cNvCxnSpPr>
              <a:cxnSpLocks/>
              <a:stCxn id="27" idx="2"/>
              <a:endCxn id="7" idx="2"/>
            </p:cNvCxnSpPr>
            <p:nvPr/>
          </p:nvCxnSpPr>
          <p:spPr>
            <a:xfrm>
              <a:off x="3332640" y="2515352"/>
              <a:ext cx="1144543" cy="2186185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62D86D8F-855A-4733-A64B-F1CE8B41B384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 flipV="1">
              <a:off x="7894151" y="2515352"/>
              <a:ext cx="1158871" cy="2186185"/>
            </a:xfrm>
            <a:prstGeom prst="straightConnector1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: curvado 52">
              <a:extLst>
                <a:ext uri="{FF2B5EF4-FFF2-40B4-BE49-F238E27FC236}">
                  <a16:creationId xmlns:a16="http://schemas.microsoft.com/office/drawing/2014/main" id="{E985D5C7-7984-4E8F-A873-8DAAF7315917}"/>
                </a:ext>
              </a:extLst>
            </p:cNvPr>
            <p:cNvCxnSpPr>
              <a:cxnSpLocks/>
              <a:stCxn id="2" idx="3"/>
              <a:endCxn id="34" idx="0"/>
            </p:cNvCxnSpPr>
            <p:nvPr/>
          </p:nvCxnSpPr>
          <p:spPr>
            <a:xfrm>
              <a:off x="6564093" y="3711004"/>
              <a:ext cx="722184" cy="673038"/>
            </a:xfrm>
            <a:prstGeom prst="curvedConnector2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: curvado 55">
              <a:extLst>
                <a:ext uri="{FF2B5EF4-FFF2-40B4-BE49-F238E27FC236}">
                  <a16:creationId xmlns:a16="http://schemas.microsoft.com/office/drawing/2014/main" id="{3F0C0F17-D1D2-40C9-BEDE-01AB34ABC3D6}"/>
                </a:ext>
              </a:extLst>
            </p:cNvPr>
            <p:cNvCxnSpPr>
              <a:cxnSpLocks/>
              <a:stCxn id="2" idx="1"/>
              <a:endCxn id="32" idx="0"/>
            </p:cNvCxnSpPr>
            <p:nvPr/>
          </p:nvCxnSpPr>
          <p:spPr>
            <a:xfrm rot="10800000" flipV="1">
              <a:off x="5063870" y="3711004"/>
              <a:ext cx="722180" cy="680210"/>
            </a:xfrm>
            <a:prstGeom prst="curvedConnector2">
              <a:avLst/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: curvado 59">
              <a:extLst>
                <a:ext uri="{FF2B5EF4-FFF2-40B4-BE49-F238E27FC236}">
                  <a16:creationId xmlns:a16="http://schemas.microsoft.com/office/drawing/2014/main" id="{EBA1EEC7-C70A-42BE-A4FC-50FAAC6996FF}"/>
                </a:ext>
              </a:extLst>
            </p:cNvPr>
            <p:cNvCxnSpPr>
              <a:cxnSpLocks/>
              <a:stCxn id="32" idx="2"/>
              <a:endCxn id="34" idx="2"/>
            </p:cNvCxnSpPr>
            <p:nvPr/>
          </p:nvCxnSpPr>
          <p:spPr>
            <a:xfrm rot="5400000" flipH="1" flipV="1">
              <a:off x="6171487" y="4032769"/>
              <a:ext cx="7172" cy="2222407"/>
            </a:xfrm>
            <a:prstGeom prst="curvedConnector3">
              <a:avLst>
                <a:gd name="adj1" fmla="val -9226701"/>
              </a:avLst>
            </a:prstGeom>
            <a:ln>
              <a:solidFill>
                <a:srgbClr val="7030A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FE4C31BD-3FA9-4EB6-84AF-EEA2D324BEC1}"/>
              </a:ext>
            </a:extLst>
          </p:cNvPr>
          <p:cNvSpPr txBox="1"/>
          <p:nvPr/>
        </p:nvSpPr>
        <p:spPr>
          <a:xfrm>
            <a:off x="4734381" y="1150988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Solicitud de ubicación de chunks</a:t>
            </a:r>
          </a:p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(descarga)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5E0291B-B1A1-4608-B569-490709288723}"/>
              </a:ext>
            </a:extLst>
          </p:cNvPr>
          <p:cNvSpPr txBox="1"/>
          <p:nvPr/>
        </p:nvSpPr>
        <p:spPr>
          <a:xfrm>
            <a:off x="8544724" y="2872175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Escritura en Log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F57064E6-DF8A-4844-9515-01290761454B}"/>
              </a:ext>
            </a:extLst>
          </p:cNvPr>
          <p:cNvSpPr txBox="1"/>
          <p:nvPr/>
        </p:nvSpPr>
        <p:spPr>
          <a:xfrm>
            <a:off x="8269359" y="3429000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Distribución de chunks (centralizado) 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40DFAE97-6F1B-473E-B4B0-A289F84CFD8E}"/>
              </a:ext>
            </a:extLst>
          </p:cNvPr>
          <p:cNvSpPr txBox="1"/>
          <p:nvPr/>
        </p:nvSpPr>
        <p:spPr>
          <a:xfrm>
            <a:off x="1234643" y="3090120"/>
            <a:ext cx="27077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Carga de archivos (chunks)</a:t>
            </a:r>
          </a:p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Descarga de archivos (chunks)</a:t>
            </a:r>
          </a:p>
          <a:p>
            <a:pPr algn="ctr"/>
            <a:endParaRPr lang="es-CL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E017CF1F-831F-431E-900A-AC6A50EB224D}"/>
              </a:ext>
            </a:extLst>
          </p:cNvPr>
          <p:cNvCxnSpPr/>
          <p:nvPr/>
        </p:nvCxnSpPr>
        <p:spPr>
          <a:xfrm>
            <a:off x="6095999" y="5505651"/>
            <a:ext cx="10596" cy="539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B30F746-594B-4C62-95A9-8BA6AE7097C2}"/>
              </a:ext>
            </a:extLst>
          </p:cNvPr>
          <p:cNvSpPr txBox="1"/>
          <p:nvPr/>
        </p:nvSpPr>
        <p:spPr>
          <a:xfrm>
            <a:off x="4485533" y="6009986"/>
            <a:ext cx="32768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Distribución de chunks (distribuido)</a:t>
            </a:r>
          </a:p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 al Log (distribuido)</a:t>
            </a:r>
          </a:p>
          <a:p>
            <a:pPr algn="ctr"/>
            <a:endParaRPr lang="es-CL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D7AA93E1-A056-45C0-BFF4-D2485B00A07E}"/>
              </a:ext>
            </a:extLst>
          </p:cNvPr>
          <p:cNvSpPr txBox="1"/>
          <p:nvPr/>
        </p:nvSpPr>
        <p:spPr>
          <a:xfrm>
            <a:off x="8422953" y="3152219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Acceso al Log (centralizado)</a:t>
            </a:r>
          </a:p>
        </p:txBody>
      </p:sp>
    </p:spTree>
    <p:extLst>
      <p:ext uri="{BB962C8B-B14F-4D97-AF65-F5344CB8AC3E}">
        <p14:creationId xmlns:p14="http://schemas.microsoft.com/office/powerpoint/2010/main" val="313546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5/12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45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</a:t>
            </a:r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5E92C40D-16BB-4AD5-A559-F1A0919C24BD}"/>
              </a:ext>
            </a:extLst>
          </p:cNvPr>
          <p:cNvSpPr/>
          <p:nvPr/>
        </p:nvSpPr>
        <p:spPr>
          <a:xfrm>
            <a:off x="1453415" y="1743101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24DB22-0C9C-491E-BF43-53DB071E00A3}"/>
              </a:ext>
            </a:extLst>
          </p:cNvPr>
          <p:cNvSpPr txBox="1"/>
          <p:nvPr/>
        </p:nvSpPr>
        <p:spPr>
          <a:xfrm>
            <a:off x="1770814" y="1607906"/>
            <a:ext cx="629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Encargados de cargar y descargar archivos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F103BA39-F6DB-46B5-9109-AA156AE05010}"/>
              </a:ext>
            </a:extLst>
          </p:cNvPr>
          <p:cNvSpPr/>
          <p:nvPr/>
        </p:nvSpPr>
        <p:spPr>
          <a:xfrm>
            <a:off x="1419798" y="2682167"/>
            <a:ext cx="183007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26F0C2-DA7E-46D2-B50B-FF8BCE572823}"/>
              </a:ext>
            </a:extLst>
          </p:cNvPr>
          <p:cNvSpPr txBox="1"/>
          <p:nvPr/>
        </p:nvSpPr>
        <p:spPr>
          <a:xfrm>
            <a:off x="1737198" y="2546972"/>
            <a:ext cx="8884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 Uploader: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 archivos en chunks de 250kB y los envía a un </a:t>
            </a:r>
            <a:r>
              <a:rPr lang="es-CL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</a:t>
            </a: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A0A527D7-7824-463B-8AE1-CC62888C500E}"/>
              </a:ext>
            </a:extLst>
          </p:cNvPr>
          <p:cNvSpPr/>
          <p:nvPr/>
        </p:nvSpPr>
        <p:spPr>
          <a:xfrm>
            <a:off x="1453415" y="3899679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90D63B-568F-43C0-8A2D-1E18F5562E34}"/>
              </a:ext>
            </a:extLst>
          </p:cNvPr>
          <p:cNvSpPr txBox="1"/>
          <p:nvPr/>
        </p:nvSpPr>
        <p:spPr>
          <a:xfrm>
            <a:off x="1770814" y="3764484"/>
            <a:ext cx="8778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 Downloader: </a:t>
            </a: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Recupera la ubicación de los chunks desde el </a:t>
            </a:r>
            <a:r>
              <a:rPr lang="es-CL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NameNode</a:t>
            </a: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luego los descarga de los </a:t>
            </a:r>
            <a:r>
              <a:rPr lang="es-CL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DataNodes</a:t>
            </a: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correspondientes. Luego reconstruye el archivo.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FA4A454-BDEA-4536-BED0-D8FC7C0287A0}"/>
              </a:ext>
            </a:extLst>
          </p:cNvPr>
          <p:cNvSpPr txBox="1"/>
          <p:nvPr/>
        </p:nvSpPr>
        <p:spPr>
          <a:xfrm>
            <a:off x="144376" y="6014588"/>
            <a:ext cx="1169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el enunciado se les ha dejado un enlace donde les indican como dividir un archivo en chunks y cómo reconstruirlo.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6B3982F-0BE8-43A0-A8AD-33B6892F7466}"/>
              </a:ext>
            </a:extLst>
          </p:cNvPr>
          <p:cNvSpPr txBox="1"/>
          <p:nvPr/>
        </p:nvSpPr>
        <p:spPr>
          <a:xfrm>
            <a:off x="144376" y="6297138"/>
            <a:ext cx="114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También se les deja un enlace donde podrán encontrar libros de dominio público.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5336E7B-9910-405F-A48E-24F04F65A8F8}"/>
              </a:ext>
            </a:extLst>
          </p:cNvPr>
          <p:cNvSpPr/>
          <p:nvPr/>
        </p:nvSpPr>
        <p:spPr>
          <a:xfrm>
            <a:off x="10850872" y="821716"/>
            <a:ext cx="988201" cy="996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Clientes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9D82A57-A3FE-4315-89AE-4108A320E9C4}"/>
              </a:ext>
            </a:extLst>
          </p:cNvPr>
          <p:cNvSpPr/>
          <p:nvPr/>
        </p:nvSpPr>
        <p:spPr>
          <a:xfrm>
            <a:off x="10744188" y="965210"/>
            <a:ext cx="988201" cy="99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Clientes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8D22D7A-D52D-4E7D-99BC-97F4DDEB1CCE}"/>
              </a:ext>
            </a:extLst>
          </p:cNvPr>
          <p:cNvSpPr/>
          <p:nvPr/>
        </p:nvSpPr>
        <p:spPr>
          <a:xfrm>
            <a:off x="10565669" y="1108703"/>
            <a:ext cx="1059236" cy="10879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3960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6/12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45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6E3F96B0-06B9-48EC-9CEE-A533766CBD73}"/>
              </a:ext>
            </a:extLst>
          </p:cNvPr>
          <p:cNvSpPr/>
          <p:nvPr/>
        </p:nvSpPr>
        <p:spPr>
          <a:xfrm>
            <a:off x="1453415" y="1743101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6BDEF0-3869-4240-B719-75A0847608A4}"/>
              </a:ext>
            </a:extLst>
          </p:cNvPr>
          <p:cNvSpPr txBox="1"/>
          <p:nvPr/>
        </p:nvSpPr>
        <p:spPr>
          <a:xfrm>
            <a:off x="1770814" y="1607906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Encargados de almacenar los chunks cargados por el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 Uploader.</a:t>
            </a:r>
            <a:endParaRPr lang="es-CL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3B579D80-14A5-42BE-87F4-23A9AD71778E}"/>
              </a:ext>
            </a:extLst>
          </p:cNvPr>
          <p:cNvSpPr/>
          <p:nvPr/>
        </p:nvSpPr>
        <p:spPr>
          <a:xfrm>
            <a:off x="1453415" y="2730507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9319BB-A8DD-4242-9196-F51408CE8101}"/>
              </a:ext>
            </a:extLst>
          </p:cNvPr>
          <p:cNvSpPr txBox="1"/>
          <p:nvPr/>
        </p:nvSpPr>
        <p:spPr>
          <a:xfrm>
            <a:off x="1770814" y="2595312"/>
            <a:ext cx="849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Realizan propuestas de distribución de chunks</a:t>
            </a:r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DA3C823F-748A-46C8-B015-554612B09585}"/>
              </a:ext>
            </a:extLst>
          </p:cNvPr>
          <p:cNvSpPr/>
          <p:nvPr/>
        </p:nvSpPr>
        <p:spPr>
          <a:xfrm>
            <a:off x="1453415" y="3465764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A53BFC4-4A81-491D-861F-C4D9C96CFD85}"/>
              </a:ext>
            </a:extLst>
          </p:cNvPr>
          <p:cNvSpPr txBox="1"/>
          <p:nvPr/>
        </p:nvSpPr>
        <p:spPr>
          <a:xfrm>
            <a:off x="1770814" y="3330569"/>
            <a:ext cx="8499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implementarán de dos maneras: </a:t>
            </a:r>
            <a:r>
              <a:rPr lang="es-C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una se utilizarán algoritmos de Exclusión Mutua Centralizada y en la otra algoritmos de Exclusión Mutua Distribuida.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C4784E1-A5AE-474A-809E-5F13D0705E47}"/>
              </a:ext>
            </a:extLst>
          </p:cNvPr>
          <p:cNvSpPr/>
          <p:nvPr/>
        </p:nvSpPr>
        <p:spPr>
          <a:xfrm>
            <a:off x="10738585" y="966894"/>
            <a:ext cx="898029" cy="1008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algn="ctr"/>
            <a:r>
              <a:rPr lang="es-CL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endParaRPr lang="es-C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5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7/12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9288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DataNode: Exclusión Mutua Centralizada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6E3F96B0-06B9-48EC-9CEE-A533766CBD73}"/>
              </a:ext>
            </a:extLst>
          </p:cNvPr>
          <p:cNvSpPr/>
          <p:nvPr/>
        </p:nvSpPr>
        <p:spPr>
          <a:xfrm>
            <a:off x="1453415" y="1743101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6BDEF0-3869-4240-B719-75A0847608A4}"/>
              </a:ext>
            </a:extLst>
          </p:cNvPr>
          <p:cNvSpPr txBox="1"/>
          <p:nvPr/>
        </p:nvSpPr>
        <p:spPr>
          <a:xfrm>
            <a:off x="1770814" y="1607906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Propuesta de distribución de chunks es revisada por el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NameNode</a:t>
            </a: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3B579D80-14A5-42BE-87F4-23A9AD71778E}"/>
              </a:ext>
            </a:extLst>
          </p:cNvPr>
          <p:cNvSpPr/>
          <p:nvPr/>
        </p:nvSpPr>
        <p:spPr>
          <a:xfrm>
            <a:off x="1453415" y="3015135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9319BB-A8DD-4242-9196-F51408CE8101}"/>
              </a:ext>
            </a:extLst>
          </p:cNvPr>
          <p:cNvSpPr txBox="1"/>
          <p:nvPr/>
        </p:nvSpPr>
        <p:spPr>
          <a:xfrm>
            <a:off x="1770814" y="2879940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Deja registro en el log del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NameNode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distribuye los trozos entre los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DataNodes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pertinentes.</a:t>
            </a:r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BC0345C4-B9B1-4764-9BD9-F91264840CF1}"/>
              </a:ext>
            </a:extLst>
          </p:cNvPr>
          <p:cNvSpPr/>
          <p:nvPr/>
        </p:nvSpPr>
        <p:spPr>
          <a:xfrm>
            <a:off x="1453415" y="4281078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66F9FE-532F-45FA-8A98-CE03F4DAE3C7}"/>
              </a:ext>
            </a:extLst>
          </p:cNvPr>
          <p:cNvSpPr txBox="1"/>
          <p:nvPr/>
        </p:nvSpPr>
        <p:spPr>
          <a:xfrm>
            <a:off x="1770814" y="4145883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NameNode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encarga de resolver los conflictos de acceso al log.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D54E16B-FA19-49D2-A7E0-F63F8FBAF9C9}"/>
              </a:ext>
            </a:extLst>
          </p:cNvPr>
          <p:cNvSpPr/>
          <p:nvPr/>
        </p:nvSpPr>
        <p:spPr>
          <a:xfrm>
            <a:off x="10738585" y="966894"/>
            <a:ext cx="898029" cy="1008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algn="ctr"/>
            <a:r>
              <a:rPr lang="es-CL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endParaRPr lang="es-C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8/12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800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DataNode: Exclusión Mutua Distribuida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6E3F96B0-06B9-48EC-9CEE-A533766CBD73}"/>
              </a:ext>
            </a:extLst>
          </p:cNvPr>
          <p:cNvSpPr/>
          <p:nvPr/>
        </p:nvSpPr>
        <p:spPr>
          <a:xfrm>
            <a:off x="1453415" y="1743101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6BDEF0-3869-4240-B719-75A0847608A4}"/>
              </a:ext>
            </a:extLst>
          </p:cNvPr>
          <p:cNvSpPr txBox="1"/>
          <p:nvPr/>
        </p:nvSpPr>
        <p:spPr>
          <a:xfrm>
            <a:off x="1770814" y="1607906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Propuesta de distribución de chunks es revisada por los otros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DataNodes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2D14D2C6-4727-4D1C-A96E-2E158A5ACC0F}"/>
              </a:ext>
            </a:extLst>
          </p:cNvPr>
          <p:cNvSpPr/>
          <p:nvPr/>
        </p:nvSpPr>
        <p:spPr>
          <a:xfrm>
            <a:off x="1453415" y="3015135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A544FC-2A2F-4EA6-8D5D-B9C824924E96}"/>
              </a:ext>
            </a:extLst>
          </p:cNvPr>
          <p:cNvSpPr txBox="1"/>
          <p:nvPr/>
        </p:nvSpPr>
        <p:spPr>
          <a:xfrm>
            <a:off x="1770814" y="2879940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Deja registro en el log del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NameNode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distribuye los trozos entre los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DataNodes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pertinentes.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11E56134-3AC9-4758-AD83-5BBDEA5D9B8E}"/>
              </a:ext>
            </a:extLst>
          </p:cNvPr>
          <p:cNvSpPr/>
          <p:nvPr/>
        </p:nvSpPr>
        <p:spPr>
          <a:xfrm>
            <a:off x="1453415" y="4281078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6884F3-8F08-488D-9B7A-CE19ACD3D031}"/>
              </a:ext>
            </a:extLst>
          </p:cNvPr>
          <p:cNvSpPr txBox="1"/>
          <p:nvPr/>
        </p:nvSpPr>
        <p:spPr>
          <a:xfrm>
            <a:off x="1770814" y="4145883"/>
            <a:ext cx="8499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DataNodes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deberán resolver conflictos de acceso al log (recurso compartido) utilizando el algoritmo de Ricart y Agrawala.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00F8C7C-95BB-429F-A6D3-AC1C89BF4CB1}"/>
              </a:ext>
            </a:extLst>
          </p:cNvPr>
          <p:cNvSpPr/>
          <p:nvPr/>
        </p:nvSpPr>
        <p:spPr>
          <a:xfrm>
            <a:off x="10738585" y="966894"/>
            <a:ext cx="898029" cy="1008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algn="ctr"/>
            <a:r>
              <a:rPr lang="es-CL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endParaRPr lang="es-C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9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7B1DDF7-BF24-4569-80EC-C15066F2B72C}"/>
              </a:ext>
            </a:extLst>
          </p:cNvPr>
          <p:cNvSpPr/>
          <p:nvPr/>
        </p:nvSpPr>
        <p:spPr>
          <a:xfrm>
            <a:off x="0" y="0"/>
            <a:ext cx="12192000" cy="716240"/>
          </a:xfrm>
          <a:prstGeom prst="rect">
            <a:avLst/>
          </a:prstGeom>
          <a:solidFill>
            <a:srgbClr val="883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A33C2-A9F6-4527-9C91-EAF3D75870AE}"/>
              </a:ext>
            </a:extLst>
          </p:cNvPr>
          <p:cNvSpPr/>
          <p:nvPr/>
        </p:nvSpPr>
        <p:spPr>
          <a:xfrm>
            <a:off x="0" y="6635692"/>
            <a:ext cx="3997354" cy="2223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INF-343 Sistemas Distribuidos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E4FD9F-B5EC-4651-9145-589065BCA29B}"/>
              </a:ext>
            </a:extLst>
          </p:cNvPr>
          <p:cNvSpPr/>
          <p:nvPr/>
        </p:nvSpPr>
        <p:spPr>
          <a:xfrm>
            <a:off x="3997354" y="6635692"/>
            <a:ext cx="4253218" cy="2223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Laboratorio 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9A47C7-244E-4DDD-8474-85619957ACCA}"/>
              </a:ext>
            </a:extLst>
          </p:cNvPr>
          <p:cNvSpPr/>
          <p:nvPr/>
        </p:nvSpPr>
        <p:spPr>
          <a:xfrm>
            <a:off x="8250572" y="6635692"/>
            <a:ext cx="3941428" cy="222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C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 de Noviembre, 2020              9/12 </a:t>
            </a: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0CE6D9BA-14C8-427F-B018-3857226A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800" y="62080"/>
            <a:ext cx="1124200" cy="59207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E53FC-599D-4413-988E-F79DD0D2CF62}"/>
              </a:ext>
            </a:extLst>
          </p:cNvPr>
          <p:cNvSpPr txBox="1"/>
          <p:nvPr/>
        </p:nvSpPr>
        <p:spPr>
          <a:xfrm>
            <a:off x="144377" y="69384"/>
            <a:ext cx="451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NameNode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153B2E7-0577-40F6-9C52-1AA7254E07E8}"/>
              </a:ext>
            </a:extLst>
          </p:cNvPr>
          <p:cNvSpPr/>
          <p:nvPr/>
        </p:nvSpPr>
        <p:spPr>
          <a:xfrm>
            <a:off x="10733978" y="996019"/>
            <a:ext cx="988201" cy="1087933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s-C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endParaRPr lang="es-C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7D5F9CCA-4D12-4932-9103-6444D84ED1FC}"/>
              </a:ext>
            </a:extLst>
          </p:cNvPr>
          <p:cNvSpPr/>
          <p:nvPr/>
        </p:nvSpPr>
        <p:spPr>
          <a:xfrm>
            <a:off x="1528930" y="1452925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BD9D73-4B40-4BF0-B57C-5C12469DE074}"/>
              </a:ext>
            </a:extLst>
          </p:cNvPr>
          <p:cNvSpPr txBox="1"/>
          <p:nvPr/>
        </p:nvSpPr>
        <p:spPr>
          <a:xfrm>
            <a:off x="1846329" y="1317730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Encargado de almacenar el log dentro del cual se registran los metadatos de las partes de cada archivo.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D2108F57-31D0-4FDF-9A07-F5878010FA6E}"/>
              </a:ext>
            </a:extLst>
          </p:cNvPr>
          <p:cNvSpPr/>
          <p:nvPr/>
        </p:nvSpPr>
        <p:spPr>
          <a:xfrm>
            <a:off x="1528930" y="3604677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780FE0-D5A6-47C0-86F4-200B4D8AAEF2}"/>
              </a:ext>
            </a:extLst>
          </p:cNvPr>
          <p:cNvSpPr txBox="1"/>
          <p:nvPr/>
        </p:nvSpPr>
        <p:spPr>
          <a:xfrm>
            <a:off x="1846329" y="3469482"/>
            <a:ext cx="8499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la implementación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centralizada 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tendrá la función de coordinador cuando los DataNodes quieran acceder al Log. Además deberá revisar las propuesta de distribución de chunks hechas por los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DataNodes.</a:t>
            </a:r>
            <a:endParaRPr lang="es-CL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ombo 22">
            <a:extLst>
              <a:ext uri="{FF2B5EF4-FFF2-40B4-BE49-F238E27FC236}">
                <a16:creationId xmlns:a16="http://schemas.microsoft.com/office/drawing/2014/main" id="{81C794D2-6F22-4C3B-BA52-4C2D179BCD24}"/>
              </a:ext>
            </a:extLst>
          </p:cNvPr>
          <p:cNvSpPr/>
          <p:nvPr/>
        </p:nvSpPr>
        <p:spPr>
          <a:xfrm>
            <a:off x="1528930" y="2501825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13B1CAB-7FE9-4034-B4AD-9E62F635959B}"/>
              </a:ext>
            </a:extLst>
          </p:cNvPr>
          <p:cNvSpPr txBox="1"/>
          <p:nvPr/>
        </p:nvSpPr>
        <p:spPr>
          <a:xfrm>
            <a:off x="1846329" y="2366630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Responde a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Clientes Downloader 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 la ubicación de los chunks del archivo que este desea descargar.</a:t>
            </a:r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7F6C035E-4F03-4033-AAD6-04EE2587A75C}"/>
              </a:ext>
            </a:extLst>
          </p:cNvPr>
          <p:cNvSpPr/>
          <p:nvPr/>
        </p:nvSpPr>
        <p:spPr>
          <a:xfrm>
            <a:off x="1528930" y="5248493"/>
            <a:ext cx="211756" cy="222308"/>
          </a:xfrm>
          <a:prstGeom prst="diamond">
            <a:avLst/>
          </a:prstGeom>
          <a:solidFill>
            <a:srgbClr val="8834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2D30EAF-AA8F-40C6-92AD-2EEE111A2F10}"/>
              </a:ext>
            </a:extLst>
          </p:cNvPr>
          <p:cNvSpPr txBox="1"/>
          <p:nvPr/>
        </p:nvSpPr>
        <p:spPr>
          <a:xfrm>
            <a:off x="1846329" y="5113298"/>
            <a:ext cx="849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la implementación </a:t>
            </a:r>
            <a:r>
              <a:rPr lang="es-CL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distribuida 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sólo funcionará como </a:t>
            </a:r>
            <a:r>
              <a:rPr lang="es-CL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almacen</a:t>
            </a:r>
            <a:r>
              <a:rPr lang="es-C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log.</a:t>
            </a:r>
          </a:p>
        </p:txBody>
      </p:sp>
    </p:spTree>
    <p:extLst>
      <p:ext uri="{BB962C8B-B14F-4D97-AF65-F5344CB8AC3E}">
        <p14:creationId xmlns:p14="http://schemas.microsoft.com/office/powerpoint/2010/main" val="3396755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8903B931BF6E746983E8232BBF27951" ma:contentTypeVersion="4" ma:contentTypeDescription="Crear nuevo documento." ma:contentTypeScope="" ma:versionID="866e35bda2a4c67f89ae13b90a747bbe">
  <xsd:schema xmlns:xsd="http://www.w3.org/2001/XMLSchema" xmlns:xs="http://www.w3.org/2001/XMLSchema" xmlns:p="http://schemas.microsoft.com/office/2006/metadata/properties" xmlns:ns3="ebc8d6fe-e01f-479d-adb6-5872cd7b6b23" targetNamespace="http://schemas.microsoft.com/office/2006/metadata/properties" ma:root="true" ma:fieldsID="e94c4f524409381be831cfe93003a1f7" ns3:_="">
    <xsd:import namespace="ebc8d6fe-e01f-479d-adb6-5872cd7b6b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8d6fe-e01f-479d-adb6-5872cd7b6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313C90-F127-4F24-8CE6-8E271E5F0C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c8d6fe-e01f-479d-adb6-5872cd7b6b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6FF2CE-2C6B-421C-8399-F758ED2A18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D3E99-B3C0-4E3C-8B03-62D981BC8CE4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ebc8d6fe-e01f-479d-adb6-5872cd7b6b2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863</Words>
  <Application>Microsoft Office PowerPoint</Application>
  <PresentationFormat>Panorámica</PresentationFormat>
  <Paragraphs>135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2</dc:title>
  <dc:creator>Franco Zalavari</dc:creator>
  <cp:lastModifiedBy>Franco Zalavari</cp:lastModifiedBy>
  <cp:revision>19</cp:revision>
  <dcterms:created xsi:type="dcterms:W3CDTF">2020-11-09T18:28:28Z</dcterms:created>
  <dcterms:modified xsi:type="dcterms:W3CDTF">2020-11-11T18:39:24Z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0x01010078903B931BF6E746983E8232BBF27951</vt:lpwstr>
  </property>
</Properties>
</file>