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304" r:id="rId7"/>
    <p:sldId id="261" r:id="rId8"/>
    <p:sldId id="305" r:id="rId9"/>
    <p:sldId id="266" r:id="rId10"/>
    <p:sldId id="264" r:id="rId11"/>
    <p:sldId id="267" r:id="rId12"/>
    <p:sldId id="269" r:id="rId13"/>
    <p:sldId id="308" r:id="rId14"/>
    <p:sldId id="310" r:id="rId15"/>
    <p:sldId id="311" r:id="rId16"/>
    <p:sldId id="265" r:id="rId17"/>
    <p:sldId id="268" r:id="rId18"/>
    <p:sldId id="312" r:id="rId19"/>
    <p:sldId id="274" r:id="rId20"/>
    <p:sldId id="279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Fjalla One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CAE259-06F1-40E4-8CF0-E872A00344F4}">
  <a:tblStyle styleId="{80CAE259-06F1-40E4-8CF0-E872A0034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392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5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6" r:id="rId11"/>
    <p:sldLayoutId id="2147483667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070809" y="962425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Proyecto </a:t>
            </a:r>
            <a:br>
              <a:rPr lang="en" sz="5000" dirty="0">
                <a:solidFill>
                  <a:schemeClr val="dk2"/>
                </a:solidFill>
              </a:rPr>
            </a:br>
            <a:r>
              <a:rPr lang="en" sz="5000" dirty="0">
                <a:solidFill>
                  <a:schemeClr val="dk2"/>
                </a:solidFill>
              </a:rPr>
              <a:t>BootCamp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21990" y="288233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 dirty="0"/>
              <a:t>Integrante:</a:t>
            </a:r>
            <a:r>
              <a:rPr lang="en" sz="2300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/>
              <a:t>Mercandino, Matías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300"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 dirty="0"/>
              <a:t>Fecha: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/>
              <a:t>18 de mayo del 2022</a:t>
            </a:r>
            <a:br>
              <a:rPr lang="en" sz="2300" dirty="0"/>
            </a:b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33309" y="205567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CL" b="1" i="0" dirty="0">
                <a:solidFill>
                  <a:srgbClr val="000000"/>
                </a:solidFill>
                <a:effectLst/>
                <a:latin typeface="Helvetica Neue"/>
              </a:rPr>
              <a:t>Gráfico 1: "Histogramas"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6B46EA-5773-4C86-B4A4-B93D1C4E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77" y="1103350"/>
            <a:ext cx="6943725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-373691" y="248564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dk2"/>
                </a:solidFill>
              </a:rPr>
              <a:t>Gráfico 2: "Top 20 mejores Clientes y países"</a:t>
            </a:r>
            <a:endParaRPr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23DD04-5065-4EF9-AD38-285F7615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3" y="1244231"/>
            <a:ext cx="3742339" cy="2918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F071E7-1C40-4D9C-AD6D-7F9AF6188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047" y="1244230"/>
            <a:ext cx="3625608" cy="2918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2062716" y="354994"/>
            <a:ext cx="6357534" cy="412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CL" sz="2000" b="1" i="0" dirty="0">
                <a:solidFill>
                  <a:srgbClr val="000000"/>
                </a:solidFill>
                <a:effectLst/>
                <a:latin typeface="Helvetica Neue"/>
              </a:rPr>
              <a:t>Gráfico 3: "Top 10 países con mas clientes e Ingresos"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65EDB5-86BA-480E-B2AF-8BF57A53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8435"/>
            <a:ext cx="4430073" cy="305951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E0E296-9130-43ED-BCE9-C03AEE6A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073" y="1432845"/>
            <a:ext cx="4126465" cy="30595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DC078-6495-45F1-8D0E-6877EC0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771474"/>
            <a:ext cx="7696500" cy="572700"/>
          </a:xfrm>
        </p:spPr>
        <p:txBody>
          <a:bodyPr/>
          <a:lstStyle/>
          <a:p>
            <a:r>
              <a:rPr lang="es-CL" dirty="0"/>
              <a:t>Creación de nueva data en base a cada cliente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576982-95FD-4A95-B290-D58F82B96F61}"/>
              </a:ext>
            </a:extLst>
          </p:cNvPr>
          <p:cNvSpPr txBox="1"/>
          <p:nvPr/>
        </p:nvSpPr>
        <p:spPr>
          <a:xfrm>
            <a:off x="5857803" y="1901816"/>
            <a:ext cx="2637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nueva data con la que se construirán los modelos consta de 4372 filas y 4 columnas. 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columna “Frecuencia” es la división entre la “antiguedadcliente” y “facturaxcliente”.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6E0FD4-0858-4861-AA1B-ED3C3671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5" y="1901816"/>
            <a:ext cx="5142502" cy="175218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FF2423-0BC3-4EFF-9D26-00968F67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5" y="3762426"/>
            <a:ext cx="1238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205481" y="218158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KMEANS</a:t>
            </a:r>
            <a:endParaRPr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62ACFF-9348-4085-B55A-21634B00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85" y="1520468"/>
            <a:ext cx="3019899" cy="210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3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83711FA-CCD8-424F-AEC6-3D971DB5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22" y="3433757"/>
            <a:ext cx="3976644" cy="11861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B5AF12-513B-418E-8CCA-962C2652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21" y="1132154"/>
            <a:ext cx="3862591" cy="11861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5EC285F-E4B2-418D-BFC4-39BCA93BB3B6}"/>
              </a:ext>
            </a:extLst>
          </p:cNvPr>
          <p:cNvSpPr txBox="1"/>
          <p:nvPr/>
        </p:nvSpPr>
        <p:spPr>
          <a:xfrm>
            <a:off x="3997842" y="1189619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 dirty="0"/>
              <a:t>Clase 2:</a:t>
            </a:r>
          </a:p>
          <a:p>
            <a:r>
              <a:rPr lang="es-CL" dirty="0"/>
              <a:t>Premium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54306A-B997-44D0-B71D-360EB9B92FE3}"/>
              </a:ext>
            </a:extLst>
          </p:cNvPr>
          <p:cNvSpPr txBox="1"/>
          <p:nvPr/>
        </p:nvSpPr>
        <p:spPr>
          <a:xfrm>
            <a:off x="3997842" y="4109918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 dirty="0"/>
              <a:t>Clase 0:</a:t>
            </a:r>
          </a:p>
          <a:p>
            <a:r>
              <a:rPr lang="es-CL" dirty="0"/>
              <a:t>Normal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34B8234-8C64-472B-816B-E433C409048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49255" y="1451229"/>
            <a:ext cx="648587" cy="138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02956B-EE42-43B1-857F-5EB090DFD93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49255" y="2836639"/>
            <a:ext cx="648587" cy="153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7EE6CD3-0DEB-450B-AD73-B78C7952B36B}"/>
              </a:ext>
            </a:extLst>
          </p:cNvPr>
          <p:cNvSpPr/>
          <p:nvPr/>
        </p:nvSpPr>
        <p:spPr>
          <a:xfrm>
            <a:off x="5571460" y="964554"/>
            <a:ext cx="738962" cy="364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5CC0AEA-3A7E-4937-83BB-BCEB17AFB066}"/>
              </a:ext>
            </a:extLst>
          </p:cNvPr>
          <p:cNvSpPr/>
          <p:nvPr/>
        </p:nvSpPr>
        <p:spPr>
          <a:xfrm>
            <a:off x="7931888" y="964554"/>
            <a:ext cx="563526" cy="363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248A0-69C8-41D4-8AE8-1770D7A7C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" y="1694084"/>
            <a:ext cx="3314000" cy="210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7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0" y="2027753"/>
            <a:ext cx="2892943" cy="1135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Modelos de clasificación</a:t>
            </a:r>
            <a:endParaRPr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5254090-806D-4E5B-B5D6-AEAEE0E8F349}"/>
              </a:ext>
            </a:extLst>
          </p:cNvPr>
          <p:cNvSpPr txBox="1"/>
          <p:nvPr/>
        </p:nvSpPr>
        <p:spPr>
          <a:xfrm>
            <a:off x="2810614" y="995200"/>
            <a:ext cx="15246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crean modelos en base a train, test y validación con una proporción de 70%, 15% y 15%.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E003DC-5AEA-482F-8324-E7D79D8C18F9}"/>
              </a:ext>
            </a:extLst>
          </p:cNvPr>
          <p:cNvSpPr txBox="1"/>
          <p:nvPr/>
        </p:nvSpPr>
        <p:spPr>
          <a:xfrm>
            <a:off x="2722614" y="2997666"/>
            <a:ext cx="1725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tener la variable desbalanceada, los modelos se medirán en base al </a:t>
            </a:r>
            <a:r>
              <a:rPr lang="es-MX" b="1" u="sng" dirty="0"/>
              <a:t>recall.</a:t>
            </a:r>
            <a:endParaRPr lang="es-CL" b="1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= 0.99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= 1.0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Regresión Logística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= 1.0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6A1863B-B712-4A28-AB63-1DB35CEB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98" y="2929657"/>
            <a:ext cx="3257550" cy="762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E25B1A-C136-488B-947B-A14E56884C24}"/>
              </a:ext>
            </a:extLst>
          </p:cNvPr>
          <p:cNvSpPr txBox="1"/>
          <p:nvPr/>
        </p:nvSpPr>
        <p:spPr>
          <a:xfrm>
            <a:off x="978194" y="3191418"/>
            <a:ext cx="2030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2) Regresión Logística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F1E609E-74D2-4B4A-A0BD-E4D5715F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511" y="4162535"/>
            <a:ext cx="3486150" cy="7524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751DDB6-7796-4A73-A51E-D9700BB43E9B}"/>
              </a:ext>
            </a:extLst>
          </p:cNvPr>
          <p:cNvSpPr txBox="1"/>
          <p:nvPr/>
        </p:nvSpPr>
        <p:spPr>
          <a:xfrm>
            <a:off x="978195" y="4391790"/>
            <a:ext cx="163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3) Random Forest</a:t>
            </a:r>
            <a:br>
              <a:rPr lang="es-CL" dirty="0"/>
            </a:br>
            <a:endParaRPr lang="es-C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534A5F0-E521-421B-A646-34B87ADAB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98" y="1809750"/>
            <a:ext cx="3305175" cy="762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F15AD9-BAF6-436E-8A98-32389A91037C}"/>
              </a:ext>
            </a:extLst>
          </p:cNvPr>
          <p:cNvSpPr txBox="1"/>
          <p:nvPr/>
        </p:nvSpPr>
        <p:spPr>
          <a:xfrm>
            <a:off x="978194" y="1944273"/>
            <a:ext cx="2030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1) KNN</a:t>
            </a:r>
          </a:p>
        </p:txBody>
      </p:sp>
      <p:sp>
        <p:nvSpPr>
          <p:cNvPr id="17" name="Google Shape;3012;p53">
            <a:extLst>
              <a:ext uri="{FF2B5EF4-FFF2-40B4-BE49-F238E27FC236}">
                <a16:creationId xmlns:a16="http://schemas.microsoft.com/office/drawing/2014/main" id="{FACE67B0-5DE1-4842-A028-B503D60ED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7356" y="297682"/>
            <a:ext cx="50892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Reporte de clasificacíón</a:t>
            </a:r>
            <a:endParaRPr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A3EBEF2-B5CE-4513-B241-27F77369AEAE}"/>
              </a:ext>
            </a:extLst>
          </p:cNvPr>
          <p:cNvSpPr/>
          <p:nvPr/>
        </p:nvSpPr>
        <p:spPr>
          <a:xfrm>
            <a:off x="4808795" y="1787871"/>
            <a:ext cx="507484" cy="3057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750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991837" y="1964039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991837" y="3238707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4486197" y="285185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Conclusiones</a:t>
            </a:r>
            <a:endParaRPr dirty="0"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6" cy="1942226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086087" y="1917175"/>
            <a:ext cx="2282953" cy="658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1 Grupo hace referencia a los clientes Premium el otro a los Normales.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132301" y="731128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 pudo separar la data creada en 2 grupos principales gracias al KMEANS.</a:t>
            </a:r>
          </a:p>
        </p:txBody>
      </p:sp>
      <p:sp>
        <p:nvSpPr>
          <p:cNvPr id="153" name="Google Shape;3011;p53">
            <a:extLst>
              <a:ext uri="{FF2B5EF4-FFF2-40B4-BE49-F238E27FC236}">
                <a16:creationId xmlns:a16="http://schemas.microsoft.com/office/drawing/2014/main" id="{D46D1C78-FD1E-489E-9285-69AB95AC5DD9}"/>
              </a:ext>
            </a:extLst>
          </p:cNvPr>
          <p:cNvSpPr/>
          <p:nvPr/>
        </p:nvSpPr>
        <p:spPr>
          <a:xfrm>
            <a:off x="987401" y="783451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3151;p53">
            <a:extLst>
              <a:ext uri="{FF2B5EF4-FFF2-40B4-BE49-F238E27FC236}">
                <a16:creationId xmlns:a16="http://schemas.microsoft.com/office/drawing/2014/main" id="{6E18798B-9BB7-4D4F-81C2-3D92E573B622}"/>
              </a:ext>
            </a:extLst>
          </p:cNvPr>
          <p:cNvSpPr txBox="1">
            <a:spLocks/>
          </p:cNvSpPr>
          <p:nvPr/>
        </p:nvSpPr>
        <p:spPr>
          <a:xfrm>
            <a:off x="1091370" y="325754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s-MX" dirty="0"/>
              <a:t>Los modelos predicen en un 100% a que grupo pertenece.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287709" y="1603603"/>
            <a:ext cx="6568582" cy="1756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dirty="0"/>
              <a:t>Agrupamiento y predicción de ventas online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917364" y="1666063"/>
            <a:ext cx="4228793" cy="1811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GRACIAS !! </a:t>
            </a: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73935" y="801630"/>
            <a:ext cx="311616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Carga e </a:t>
            </a:r>
            <a:r>
              <a:rPr lang="en" dirty="0"/>
              <a:t>información de la data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73935" y="1764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Limpieza de datos</a:t>
            </a:r>
            <a:br>
              <a:rPr lang="en" sz="1800" dirty="0">
                <a:solidFill>
                  <a:schemeClr val="accent1"/>
                </a:solidFill>
              </a:rPr>
            </a:b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124" y="288498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Visualizaciones</a:t>
            </a:r>
            <a:br>
              <a:rPr lang="en" dirty="0"/>
            </a:b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58334" y="397641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(KM,RL, KNN, RMF)</a:t>
            </a:r>
            <a:br>
              <a:rPr lang="en" dirty="0"/>
            </a:b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55400" y="2655341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Carga e información de la data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0D41823C-2791-4134-9FCE-1BF470A8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428" y="2298598"/>
            <a:ext cx="3287571" cy="20277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9E960A0-C07A-498A-B526-59EF0F044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29" y="121451"/>
            <a:ext cx="3362325" cy="19526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0BE4577-A66D-404E-9832-DF4BF6E836E7}"/>
              </a:ext>
            </a:extLst>
          </p:cNvPr>
          <p:cNvSpPr txBox="1"/>
          <p:nvPr/>
        </p:nvSpPr>
        <p:spPr>
          <a:xfrm>
            <a:off x="5071183" y="1608977"/>
            <a:ext cx="3362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541.909 Filas y 8 Columnas.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Nulos en columnas “Description” y “CustomerID”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Existen cantidades y precios negativos.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AB6A160-9F2B-4F95-994D-AE30214097C6}"/>
              </a:ext>
            </a:extLst>
          </p:cNvPr>
          <p:cNvSpPr/>
          <p:nvPr/>
        </p:nvSpPr>
        <p:spPr>
          <a:xfrm>
            <a:off x="2203772" y="121451"/>
            <a:ext cx="1347504" cy="350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99B01A4-22C5-40AF-A8D0-F03B4D0C248B}"/>
              </a:ext>
            </a:extLst>
          </p:cNvPr>
          <p:cNvSpPr/>
          <p:nvPr/>
        </p:nvSpPr>
        <p:spPr>
          <a:xfrm>
            <a:off x="1742324" y="3122229"/>
            <a:ext cx="1819585" cy="269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DCB45E0-FA4F-4F90-BD28-F92A46EBB80B}"/>
              </a:ext>
            </a:extLst>
          </p:cNvPr>
          <p:cNvSpPr/>
          <p:nvPr/>
        </p:nvSpPr>
        <p:spPr>
          <a:xfrm>
            <a:off x="2652116" y="1723119"/>
            <a:ext cx="463224" cy="16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89BED2-63F7-4E08-B6DE-4AE6B4D951B4}"/>
              </a:ext>
            </a:extLst>
          </p:cNvPr>
          <p:cNvSpPr/>
          <p:nvPr/>
        </p:nvSpPr>
        <p:spPr>
          <a:xfrm>
            <a:off x="2645912" y="1111939"/>
            <a:ext cx="463224" cy="16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554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Limpieza de datos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04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08434" y="2088209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5654604" y="2061209"/>
            <a:ext cx="175013" cy="36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</p:grp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4876835" y="59762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CustomerID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1213" y="614448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4897390" y="1009109"/>
            <a:ext cx="1764900" cy="844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Existen 135.080 datos nulos en esta columna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1213" y="1025928"/>
            <a:ext cx="1764900" cy="844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Existen 1.454 datos nulos en esta columna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3184" y="108781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5544261" y="91973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CF9B7D2-3B4F-4C76-B3BD-EF8A97E68C1E}"/>
              </a:ext>
            </a:extLst>
          </p:cNvPr>
          <p:cNvSpPr txBox="1"/>
          <p:nvPr/>
        </p:nvSpPr>
        <p:spPr>
          <a:xfrm>
            <a:off x="4228398" y="2268802"/>
            <a:ext cx="3778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En esta columna se remplazaran los valores nulos por el promedio correspondiente al “</a:t>
            </a:r>
            <a:r>
              <a:rPr lang="es-MX" sz="1100" dirty="0" err="1"/>
              <a:t>InvoiceNo</a:t>
            </a:r>
            <a:r>
              <a:rPr lang="es-MX" sz="11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1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u="sng" dirty="0"/>
              <a:t>Ejemplo:</a:t>
            </a:r>
            <a:r>
              <a:rPr lang="es-MX" sz="1100" dirty="0"/>
              <a:t> </a:t>
            </a:r>
            <a:br>
              <a:rPr lang="es-MX" sz="1100" dirty="0"/>
            </a:br>
            <a:r>
              <a:rPr lang="es-MX" sz="1100" dirty="0"/>
              <a:t>Todos los “</a:t>
            </a:r>
            <a:r>
              <a:rPr lang="es-MX" sz="1100" dirty="0" err="1"/>
              <a:t>InvoiceNo</a:t>
            </a:r>
            <a:r>
              <a:rPr lang="es-MX" sz="1100" dirty="0"/>
              <a:t>” = 536365 deberán tener un “CustomerID” = 17850.0</a:t>
            </a:r>
            <a:endParaRPr lang="es-CL" sz="11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554BC7-EE7D-4A7F-9CDA-0C35B8D535F3}"/>
              </a:ext>
            </a:extLst>
          </p:cNvPr>
          <p:cNvSpPr txBox="1"/>
          <p:nvPr/>
        </p:nvSpPr>
        <p:spPr>
          <a:xfrm>
            <a:off x="601654" y="2268802"/>
            <a:ext cx="3579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En esta columna se cambiaran los valores nulos por la “Description” correspondiente al mismo “</a:t>
            </a:r>
            <a:r>
              <a:rPr lang="es-MX" sz="1100" dirty="0" err="1"/>
              <a:t>StockCode</a:t>
            </a:r>
            <a:r>
              <a:rPr lang="es-MX" sz="1100" dirty="0"/>
              <a:t>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1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u="sng" dirty="0"/>
              <a:t>Ejemplo:</a:t>
            </a:r>
            <a:br>
              <a:rPr lang="es-MX" sz="1100" u="sng" dirty="0"/>
            </a:br>
            <a:r>
              <a:rPr lang="es-MX" sz="1100" dirty="0"/>
              <a:t>Todos los “</a:t>
            </a:r>
            <a:r>
              <a:rPr lang="es-MX" sz="1100" dirty="0" err="1"/>
              <a:t>StockCode</a:t>
            </a:r>
            <a:r>
              <a:rPr lang="es-MX" sz="1100" dirty="0"/>
              <a:t>“= 85123A deberán tener de “Description”= WHITE HANGING HEART T-LIGHT HOLDER.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261C1040-9CFE-4C99-A754-4ECE390E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38" y="2771284"/>
            <a:ext cx="2009775" cy="56197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78BE85C6-B9B8-4F04-9051-DE53C4E017DC}"/>
              </a:ext>
            </a:extLst>
          </p:cNvPr>
          <p:cNvSpPr txBox="1"/>
          <p:nvPr/>
        </p:nvSpPr>
        <p:spPr>
          <a:xfrm>
            <a:off x="5103624" y="1906778"/>
            <a:ext cx="32270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eliminan los duplicados (5268)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total de datos borrados es de 140.305.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EF19AB-0791-4473-A62F-EFA864FD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42" y="490758"/>
            <a:ext cx="3276600" cy="197167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70C3EA25-8DD0-4553-B05E-2B4B64093DDA}"/>
              </a:ext>
            </a:extLst>
          </p:cNvPr>
          <p:cNvSpPr/>
          <p:nvPr/>
        </p:nvSpPr>
        <p:spPr>
          <a:xfrm>
            <a:off x="1863530" y="490758"/>
            <a:ext cx="1347504" cy="350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762D4-B575-4A9E-9B34-7C0EF06D1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38" y="3857403"/>
            <a:ext cx="1933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2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sz="4800" dirty="0"/>
              <a:t>Visualizaciones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388</Words>
  <Application>Microsoft Office PowerPoint</Application>
  <PresentationFormat>Presentación en pantalla (16:9)</PresentationFormat>
  <Paragraphs>69</Paragraphs>
  <Slides>20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Barlow Semi Condensed Medium</vt:lpstr>
      <vt:lpstr>Roboto Condensed Light</vt:lpstr>
      <vt:lpstr>Fjalla One</vt:lpstr>
      <vt:lpstr>Helvetica Neue</vt:lpstr>
      <vt:lpstr>Arial</vt:lpstr>
      <vt:lpstr>Barlow Semi Condensed</vt:lpstr>
      <vt:lpstr>Technology Consulting by Slidesgo</vt:lpstr>
      <vt:lpstr>Proyecto  BootCamp</vt:lpstr>
      <vt:lpstr>Agrupamiento y predicción de ventas online </vt:lpstr>
      <vt:lpstr>Agenda</vt:lpstr>
      <vt:lpstr>Carga e información de la data</vt:lpstr>
      <vt:lpstr>Presentación de PowerPoint</vt:lpstr>
      <vt:lpstr>Limpieza de datos</vt:lpstr>
      <vt:lpstr>Presentación de PowerPoint</vt:lpstr>
      <vt:lpstr>Presentación de PowerPoint</vt:lpstr>
      <vt:lpstr>03 Visualizaciones</vt:lpstr>
      <vt:lpstr>Gráfico 1: "Histogramas"</vt:lpstr>
      <vt:lpstr>Gráfico 2: "Top 20 mejores Clientes y países"</vt:lpstr>
      <vt:lpstr>Gráfico 3: "Top 10 países con mas clientes e Ingresos"</vt:lpstr>
      <vt:lpstr>Creación de nueva data en base a cada cliente</vt:lpstr>
      <vt:lpstr>Presentación de PowerPoint</vt:lpstr>
      <vt:lpstr>Presentación de PowerPoint</vt:lpstr>
      <vt:lpstr>Presentación de PowerPoint</vt:lpstr>
      <vt:lpstr>KNN</vt:lpstr>
      <vt:lpstr>Reporte de clasificacíón</vt:lpstr>
      <vt:lpstr>Conclusiones</vt:lpstr>
      <vt:lpstr>GRACIAS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BootCamp</dc:title>
  <dc:creator>Matu</dc:creator>
  <cp:lastModifiedBy>Matias Mercandino</cp:lastModifiedBy>
  <cp:revision>6</cp:revision>
  <dcterms:modified xsi:type="dcterms:W3CDTF">2022-05-19T19:56:43Z</dcterms:modified>
</cp:coreProperties>
</file>