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9697" y="2101723"/>
            <a:ext cx="9912604" cy="1532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0788" y="5367527"/>
            <a:ext cx="1988820" cy="1492250"/>
          </a:xfrm>
          <a:custGeom>
            <a:avLst/>
            <a:gdLst/>
            <a:ahLst/>
            <a:cxnLst/>
            <a:rect l="l" t="t" r="r" b="b"/>
            <a:pathLst>
              <a:path w="1988820" h="1492250">
                <a:moveTo>
                  <a:pt x="497586" y="0"/>
                </a:moveTo>
                <a:lnTo>
                  <a:pt x="0" y="497890"/>
                </a:lnTo>
                <a:lnTo>
                  <a:pt x="993520" y="1491995"/>
                </a:lnTo>
                <a:lnTo>
                  <a:pt x="1988820" y="1491995"/>
                </a:lnTo>
                <a:lnTo>
                  <a:pt x="497586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2" y="5891097"/>
            <a:ext cx="967105" cy="969010"/>
          </a:xfrm>
          <a:custGeom>
            <a:avLst/>
            <a:gdLst/>
            <a:ahLst/>
            <a:cxnLst/>
            <a:rect l="l" t="t" r="r" b="b"/>
            <a:pathLst>
              <a:path w="967105" h="969009">
                <a:moveTo>
                  <a:pt x="0" y="0"/>
                </a:moveTo>
                <a:lnTo>
                  <a:pt x="0" y="968424"/>
                </a:lnTo>
                <a:lnTo>
                  <a:pt x="966907" y="968424"/>
                </a:lnTo>
                <a:lnTo>
                  <a:pt x="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3" y="3899915"/>
            <a:ext cx="970280" cy="1941830"/>
          </a:xfrm>
          <a:custGeom>
            <a:avLst/>
            <a:gdLst/>
            <a:ahLst/>
            <a:cxnLst/>
            <a:rect l="l" t="t" r="r" b="b"/>
            <a:pathLst>
              <a:path w="970280" h="1941829">
                <a:moveTo>
                  <a:pt x="0" y="0"/>
                </a:moveTo>
                <a:lnTo>
                  <a:pt x="0" y="1941575"/>
                </a:lnTo>
                <a:lnTo>
                  <a:pt x="969954" y="970406"/>
                </a:lnTo>
                <a:lnTo>
                  <a:pt x="0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3634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0788" y="5367527"/>
            <a:ext cx="1988820" cy="1492250"/>
          </a:xfrm>
          <a:custGeom>
            <a:avLst/>
            <a:gdLst/>
            <a:ahLst/>
            <a:cxnLst/>
            <a:rect l="l" t="t" r="r" b="b"/>
            <a:pathLst>
              <a:path w="1988820" h="1492250">
                <a:moveTo>
                  <a:pt x="497586" y="0"/>
                </a:moveTo>
                <a:lnTo>
                  <a:pt x="0" y="497890"/>
                </a:lnTo>
                <a:lnTo>
                  <a:pt x="993520" y="1491995"/>
                </a:lnTo>
                <a:lnTo>
                  <a:pt x="1988820" y="1491995"/>
                </a:lnTo>
                <a:lnTo>
                  <a:pt x="497586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2" y="5891097"/>
            <a:ext cx="967105" cy="969010"/>
          </a:xfrm>
          <a:custGeom>
            <a:avLst/>
            <a:gdLst/>
            <a:ahLst/>
            <a:cxnLst/>
            <a:rect l="l" t="t" r="r" b="b"/>
            <a:pathLst>
              <a:path w="967105" h="969009">
                <a:moveTo>
                  <a:pt x="0" y="0"/>
                </a:moveTo>
                <a:lnTo>
                  <a:pt x="0" y="968424"/>
                </a:lnTo>
                <a:lnTo>
                  <a:pt x="966907" y="968424"/>
                </a:lnTo>
                <a:lnTo>
                  <a:pt x="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3" y="3899915"/>
            <a:ext cx="970280" cy="1941830"/>
          </a:xfrm>
          <a:custGeom>
            <a:avLst/>
            <a:gdLst/>
            <a:ahLst/>
            <a:cxnLst/>
            <a:rect l="l" t="t" r="r" b="b"/>
            <a:pathLst>
              <a:path w="970280" h="1941829">
                <a:moveTo>
                  <a:pt x="0" y="0"/>
                </a:moveTo>
                <a:lnTo>
                  <a:pt x="0" y="1941575"/>
                </a:lnTo>
                <a:lnTo>
                  <a:pt x="969954" y="970406"/>
                </a:lnTo>
                <a:lnTo>
                  <a:pt x="0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2" y="914857"/>
            <a:ext cx="102892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085" y="2319019"/>
            <a:ext cx="9291828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6099175" cy="6097905"/>
            <a:chOff x="0" y="758951"/>
            <a:chExt cx="6099175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368034" y="4252721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5">
                <a:moveTo>
                  <a:pt x="0" y="0"/>
                </a:moveTo>
                <a:lnTo>
                  <a:pt x="2133599" y="3936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5227955" marR="5080">
              <a:lnSpc>
                <a:spcPts val="4320"/>
              </a:lnSpc>
              <a:spcBef>
                <a:spcPts val="640"/>
              </a:spcBef>
            </a:pPr>
            <a:r>
              <a:rPr dirty="0" spc="-65"/>
              <a:t>Progetto</a:t>
            </a:r>
            <a:r>
              <a:rPr dirty="0" spc="-20"/>
              <a:t> </a:t>
            </a:r>
            <a:r>
              <a:rPr dirty="0" spc="-60"/>
              <a:t>ingegneria </a:t>
            </a:r>
            <a:r>
              <a:rPr dirty="0" spc="-1095"/>
              <a:t> </a:t>
            </a:r>
            <a:r>
              <a:rPr dirty="0" spc="-75"/>
              <a:t>del</a:t>
            </a:r>
            <a:r>
              <a:rPr dirty="0" spc="65"/>
              <a:t> </a:t>
            </a:r>
            <a:r>
              <a:rPr dirty="0" spc="-55"/>
              <a:t>software</a:t>
            </a:r>
          </a:p>
          <a:p>
            <a:pPr marL="5227955">
              <a:lnSpc>
                <a:spcPts val="2685"/>
              </a:lnSpc>
            </a:pPr>
            <a:r>
              <a:rPr dirty="0" sz="2500" spc="-40" i="1">
                <a:latin typeface="Arial"/>
                <a:cs typeface="Arial"/>
              </a:rPr>
              <a:t>SteamDiscountAdviser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207" y="4402722"/>
            <a:ext cx="3306445" cy="93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dirty="0" sz="2400" spc="-10" i="1">
                <a:solidFill>
                  <a:srgbClr val="7BA654"/>
                </a:solidFill>
                <a:latin typeface="Franklin Gothic Medium"/>
                <a:cs typeface="Franklin Gothic Medium"/>
              </a:rPr>
              <a:t>Matias Negro </a:t>
            </a:r>
            <a:r>
              <a:rPr dirty="0" sz="2400" spc="20" i="1">
                <a:solidFill>
                  <a:srgbClr val="7BA654"/>
                </a:solidFill>
                <a:latin typeface="Franklin Gothic Medium"/>
                <a:cs typeface="Franklin Gothic Medium"/>
              </a:rPr>
              <a:t>- </a:t>
            </a:r>
            <a:r>
              <a:rPr dirty="0" sz="2400" spc="-20" i="1">
                <a:solidFill>
                  <a:srgbClr val="7BA654"/>
                </a:solidFill>
                <a:latin typeface="Franklin Gothic Medium"/>
                <a:cs typeface="Franklin Gothic Medium"/>
              </a:rPr>
              <a:t>1065808 </a:t>
            </a:r>
            <a:r>
              <a:rPr dirty="0" sz="2400" spc="-15" i="1">
                <a:solidFill>
                  <a:srgbClr val="7BA654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 i="1">
                <a:solidFill>
                  <a:srgbClr val="7BA654"/>
                </a:solidFill>
                <a:latin typeface="Franklin Gothic Medium"/>
                <a:cs typeface="Franklin Gothic Medium"/>
              </a:rPr>
              <a:t>Daniele</a:t>
            </a:r>
            <a:r>
              <a:rPr dirty="0" sz="2400" spc="-15" i="1">
                <a:solidFill>
                  <a:srgbClr val="7BA654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 i="1">
                <a:solidFill>
                  <a:srgbClr val="7BA654"/>
                </a:solidFill>
                <a:latin typeface="Franklin Gothic Medium"/>
                <a:cs typeface="Franklin Gothic Medium"/>
              </a:rPr>
              <a:t>Greco</a:t>
            </a:r>
            <a:r>
              <a:rPr dirty="0" sz="2400" spc="-20" i="1">
                <a:solidFill>
                  <a:srgbClr val="7BA654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20" i="1">
                <a:solidFill>
                  <a:srgbClr val="7BA654"/>
                </a:solidFill>
                <a:latin typeface="Franklin Gothic Medium"/>
                <a:cs typeface="Franklin Gothic Medium"/>
              </a:rPr>
              <a:t>-</a:t>
            </a:r>
            <a:r>
              <a:rPr dirty="0" sz="2400" spc="-20" i="1">
                <a:solidFill>
                  <a:srgbClr val="7BA654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 i="1">
                <a:solidFill>
                  <a:srgbClr val="7BA654"/>
                </a:solidFill>
                <a:latin typeface="Franklin Gothic Medium"/>
                <a:cs typeface="Franklin Gothic Medium"/>
              </a:rPr>
              <a:t>1065570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977341"/>
            <a:ext cx="2546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/>
              <a:t>Modellazione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42822" y="2671204"/>
            <a:ext cx="4349750" cy="23056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10">
                <a:latin typeface="Franklin Gothic Medium"/>
                <a:cs typeface="Franklin Gothic Medium"/>
              </a:rPr>
              <a:t>Class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Diagram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(DCDG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package)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35">
                <a:latin typeface="Franklin Gothic Medium"/>
                <a:cs typeface="Franklin Gothic Medium"/>
              </a:rPr>
              <a:t>State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Machine</a:t>
            </a:r>
            <a:r>
              <a:rPr dirty="0" sz="2400" spc="15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Diagram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15">
                <a:latin typeface="Franklin Gothic Medium"/>
                <a:cs typeface="Franklin Gothic Medium"/>
              </a:rPr>
              <a:t>Sequence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Diagram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10">
                <a:latin typeface="Franklin Gothic Medium"/>
                <a:cs typeface="Franklin Gothic Medium"/>
              </a:rPr>
              <a:t>Use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–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5">
                <a:latin typeface="Franklin Gothic Medium"/>
                <a:cs typeface="Franklin Gothic Medium"/>
              </a:rPr>
              <a:t>Case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Diagram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Activity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Diagram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3670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Implementazione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775" y="2693619"/>
            <a:ext cx="8291830" cy="150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40">
                <a:latin typeface="Franklin Gothic Medium"/>
                <a:cs typeface="Franklin Gothic Medium"/>
              </a:rPr>
              <a:t>L’</a:t>
            </a:r>
            <a:r>
              <a:rPr dirty="0" sz="2400" spc="-40" i="1">
                <a:latin typeface="Franklin Gothic Medium"/>
                <a:cs typeface="Franklin Gothic Medium"/>
              </a:rPr>
              <a:t>implementazione</a:t>
            </a:r>
            <a:r>
              <a:rPr dirty="0" sz="2400" spc="20" i="1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è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completa,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il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sistema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è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completamente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2735"/>
              </a:lnSpc>
            </a:pPr>
            <a:r>
              <a:rPr dirty="0" sz="2400" spc="-20">
                <a:latin typeface="Franklin Gothic Medium"/>
                <a:cs typeface="Franklin Gothic Medium"/>
              </a:rPr>
              <a:t>funzionante</a:t>
            </a:r>
            <a:r>
              <a:rPr dirty="0" sz="2400" spc="-5">
                <a:latin typeface="Franklin Gothic Medium"/>
                <a:cs typeface="Franklin Gothic Medium"/>
              </a:rPr>
              <a:t> ed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è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eseguibile</a:t>
            </a:r>
            <a:r>
              <a:rPr dirty="0" sz="2400" spc="-15">
                <a:latin typeface="Franklin Gothic Medium"/>
                <a:cs typeface="Franklin Gothic Medium"/>
              </a:rPr>
              <a:t> da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terminale.</a:t>
            </a:r>
            <a:endParaRPr sz="2400">
              <a:latin typeface="Franklin Gothic Medium"/>
              <a:cs typeface="Franklin Gothic Medium"/>
            </a:endParaRPr>
          </a:p>
          <a:p>
            <a:pPr marL="12700" marR="5080">
              <a:lnSpc>
                <a:spcPts val="2590"/>
              </a:lnSpc>
              <a:spcBef>
                <a:spcPts val="1035"/>
              </a:spcBef>
            </a:pPr>
            <a:r>
              <a:rPr dirty="0" sz="2400" spc="-25">
                <a:latin typeface="Franklin Gothic Medium"/>
                <a:cs typeface="Franklin Gothic Medium"/>
              </a:rPr>
              <a:t>La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scrittura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del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codice </a:t>
            </a:r>
            <a:r>
              <a:rPr dirty="0" sz="2400" spc="-10">
                <a:latin typeface="Franklin Gothic Medium"/>
                <a:cs typeface="Franklin Gothic Medium"/>
              </a:rPr>
              <a:t>è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stata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fatta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10">
                <a:latin typeface="Franklin Gothic Medium"/>
                <a:cs typeface="Franklin Gothic Medium"/>
              </a:rPr>
              <a:t>su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10" i="1">
                <a:latin typeface="Franklin Gothic Medium"/>
                <a:cs typeface="Franklin Gothic Medium"/>
              </a:rPr>
              <a:t>VisualStudioCode</a:t>
            </a:r>
            <a:r>
              <a:rPr dirty="0" sz="2400" spc="-10">
                <a:latin typeface="Franklin Gothic Medium"/>
                <a:cs typeface="Franklin Gothic Medium"/>
              </a:rPr>
              <a:t>,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il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quale </a:t>
            </a:r>
            <a:r>
              <a:rPr dirty="0" sz="2400" spc="-58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fornisce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5" i="1">
                <a:latin typeface="Franklin Gothic Medium"/>
                <a:cs typeface="Franklin Gothic Medium"/>
              </a:rPr>
              <a:t>add-on</a:t>
            </a:r>
            <a:r>
              <a:rPr dirty="0" sz="2400" i="1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appositi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per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lo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sviluppo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attraverso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10" i="1">
                <a:latin typeface="Franklin Gothic Medium"/>
                <a:cs typeface="Franklin Gothic Medium"/>
              </a:rPr>
              <a:t>dart/flutter</a:t>
            </a:r>
            <a:r>
              <a:rPr dirty="0" sz="2400" spc="-1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13093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D</a:t>
            </a:r>
            <a:r>
              <a:rPr dirty="0" spc="-245"/>
              <a:t>E</a:t>
            </a:r>
            <a:r>
              <a:rPr dirty="0" spc="195"/>
              <a:t>M</a:t>
            </a:r>
            <a:r>
              <a:rPr dirty="0" spc="-500"/>
              <a:t>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4679" y="69725"/>
            <a:ext cx="8907320" cy="67882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15551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159" y="2328798"/>
            <a:ext cx="10128885" cy="373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Franklin Gothic Medium"/>
                <a:cs typeface="Franklin Gothic Medium"/>
              </a:rPr>
              <a:t>Testing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automatico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attraverso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i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package</a:t>
            </a:r>
            <a:r>
              <a:rPr dirty="0" sz="2400" spc="30">
                <a:latin typeface="Franklin Gothic Medium"/>
                <a:cs typeface="Franklin Gothic Medium"/>
              </a:rPr>
              <a:t> </a:t>
            </a:r>
            <a:r>
              <a:rPr dirty="0" sz="2400" spc="-20" i="1">
                <a:latin typeface="Franklin Gothic Medium"/>
                <a:cs typeface="Franklin Gothic Medium"/>
              </a:rPr>
              <a:t>darttest</a:t>
            </a:r>
            <a:r>
              <a:rPr dirty="0" sz="2400" spc="25" i="1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20" i="1">
                <a:latin typeface="Franklin Gothic Medium"/>
                <a:cs typeface="Franklin Gothic Medium"/>
              </a:rPr>
              <a:t>dartmetrics</a:t>
            </a:r>
            <a:r>
              <a:rPr dirty="0" sz="2400" spc="-2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dirty="0" sz="2400" spc="-100" b="1">
                <a:solidFill>
                  <a:srgbClr val="7BA654"/>
                </a:solidFill>
                <a:latin typeface="Arial"/>
                <a:cs typeface="Arial"/>
              </a:rPr>
              <a:t>Risul</a:t>
            </a:r>
            <a:r>
              <a:rPr dirty="0" sz="2400" spc="-55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5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7BA654"/>
                </a:solidFill>
                <a:latin typeface="Arial"/>
                <a:cs typeface="Arial"/>
              </a:rPr>
              <a:t>ot</a:t>
            </a:r>
            <a:r>
              <a:rPr dirty="0" sz="2400" spc="-5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95" b="1">
                <a:solidFill>
                  <a:srgbClr val="7BA654"/>
                </a:solidFill>
                <a:latin typeface="Arial"/>
                <a:cs typeface="Arial"/>
              </a:rPr>
              <a:t>enu</a:t>
            </a:r>
            <a:r>
              <a:rPr dirty="0" sz="2400" spc="-65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7BA654"/>
                </a:solidFill>
                <a:latin typeface="Arial"/>
                <a:cs typeface="Arial"/>
              </a:rPr>
              <a:t>con</a:t>
            </a:r>
            <a:r>
              <a:rPr dirty="0" sz="2400" spc="-7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l’</a:t>
            </a:r>
            <a:r>
              <a:rPr dirty="0" sz="2400" spc="-75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4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3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60" b="1">
                <a:solidFill>
                  <a:srgbClr val="7BA654"/>
                </a:solidFill>
                <a:latin typeface="Arial"/>
                <a:cs typeface="Arial"/>
              </a:rPr>
              <a:t>ivit</a:t>
            </a:r>
            <a:r>
              <a:rPr dirty="0" sz="2400" spc="-85" b="1">
                <a:solidFill>
                  <a:srgbClr val="7BA654"/>
                </a:solidFill>
                <a:latin typeface="Arial"/>
                <a:cs typeface="Arial"/>
              </a:rPr>
              <a:t>à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7BA654"/>
                </a:solidFill>
                <a:latin typeface="Arial"/>
                <a:cs typeface="Arial"/>
              </a:rPr>
              <a:t>di</a:t>
            </a:r>
            <a:r>
              <a:rPr dirty="0" sz="2400" spc="-5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2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130" b="1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dirty="0" sz="2400" spc="-105" b="1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dirty="0" sz="2400" spc="-95" b="1">
                <a:solidFill>
                  <a:srgbClr val="7BA654"/>
                </a:solidFill>
                <a:latin typeface="Arial"/>
                <a:cs typeface="Arial"/>
              </a:rPr>
              <a:t>ting:</a:t>
            </a:r>
            <a:endParaRPr sz="2400">
              <a:latin typeface="Arial"/>
              <a:cs typeface="Arial"/>
            </a:endParaRPr>
          </a:p>
          <a:p>
            <a:pPr marL="12700" marR="2056130">
              <a:lnSpc>
                <a:spcPts val="2590"/>
              </a:lnSpc>
              <a:spcBef>
                <a:spcPts val="730"/>
              </a:spcBef>
            </a:pPr>
            <a:r>
              <a:rPr dirty="0" sz="2400" spc="-30">
                <a:latin typeface="Franklin Gothic Medium"/>
                <a:cs typeface="Franklin Gothic Medium"/>
              </a:rPr>
              <a:t>Controllo</a:t>
            </a:r>
            <a:r>
              <a:rPr dirty="0" sz="2400" spc="2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del</a:t>
            </a:r>
            <a:r>
              <a:rPr dirty="0" sz="2400" spc="1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corretto</a:t>
            </a:r>
            <a:r>
              <a:rPr dirty="0" sz="2400" spc="2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funzionamento</a:t>
            </a:r>
            <a:r>
              <a:rPr dirty="0" sz="2400" spc="2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delle</a:t>
            </a:r>
            <a:r>
              <a:rPr dirty="0" sz="2400" spc="2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strutture</a:t>
            </a:r>
            <a:r>
              <a:rPr dirty="0" sz="2400" spc="2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interagenti </a:t>
            </a:r>
            <a:r>
              <a:rPr dirty="0" sz="2400" spc="-58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con </a:t>
            </a:r>
            <a:r>
              <a:rPr dirty="0" sz="2400" spc="-35">
                <a:latin typeface="Franklin Gothic Medium"/>
                <a:cs typeface="Franklin Gothic Medium"/>
              </a:rPr>
              <a:t>la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50" i="1">
                <a:latin typeface="Franklin Gothic Medium"/>
                <a:cs typeface="Franklin Gothic Medium"/>
              </a:rPr>
              <a:t>steamAPI.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dirty="0" sz="2400" spc="-120" b="1">
                <a:solidFill>
                  <a:srgbClr val="7BA654"/>
                </a:solidFill>
                <a:latin typeface="Arial"/>
                <a:cs typeface="Arial"/>
              </a:rPr>
              <a:t>Problema: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90000"/>
              </a:lnSpc>
              <a:spcBef>
                <a:spcPts val="445"/>
              </a:spcBef>
            </a:pPr>
            <a:r>
              <a:rPr dirty="0" sz="2200" spc="-20">
                <a:latin typeface="Franklin Gothic Medium"/>
                <a:cs typeface="Franklin Gothic Medium"/>
              </a:rPr>
              <a:t>In </a:t>
            </a:r>
            <a:r>
              <a:rPr dirty="0" sz="2200" spc="-30">
                <a:latin typeface="Franklin Gothic Medium"/>
                <a:cs typeface="Franklin Gothic Medium"/>
              </a:rPr>
              <a:t>quanto </a:t>
            </a:r>
            <a:r>
              <a:rPr dirty="0" sz="2200" spc="-35">
                <a:latin typeface="Franklin Gothic Medium"/>
                <a:cs typeface="Franklin Gothic Medium"/>
              </a:rPr>
              <a:t>il</a:t>
            </a:r>
            <a:r>
              <a:rPr dirty="0" sz="2200" spc="-30">
                <a:latin typeface="Franklin Gothic Medium"/>
                <a:cs typeface="Franklin Gothic Medium"/>
              </a:rPr>
              <a:t> </a:t>
            </a:r>
            <a:r>
              <a:rPr dirty="0" sz="2200" spc="-35">
                <a:latin typeface="Franklin Gothic Medium"/>
                <a:cs typeface="Franklin Gothic Medium"/>
              </a:rPr>
              <a:t>sistema</a:t>
            </a:r>
            <a:r>
              <a:rPr dirty="0" sz="2200" spc="-30">
                <a:latin typeface="Franklin Gothic Medium"/>
                <a:cs typeface="Franklin Gothic Medium"/>
              </a:rPr>
              <a:t> </a:t>
            </a:r>
            <a:r>
              <a:rPr dirty="0" sz="2200" spc="-10">
                <a:latin typeface="Franklin Gothic Medium"/>
                <a:cs typeface="Franklin Gothic Medium"/>
              </a:rPr>
              <a:t>non </a:t>
            </a:r>
            <a:r>
              <a:rPr dirty="0" sz="2200" spc="-20">
                <a:latin typeface="Franklin Gothic Medium"/>
                <a:cs typeface="Franklin Gothic Medium"/>
              </a:rPr>
              <a:t>ha </a:t>
            </a:r>
            <a:r>
              <a:rPr dirty="0" sz="2200" spc="-15">
                <a:latin typeface="Franklin Gothic Medium"/>
                <a:cs typeface="Franklin Gothic Medium"/>
              </a:rPr>
              <a:t>una </a:t>
            </a:r>
            <a:r>
              <a:rPr dirty="0" sz="2200" spc="-10">
                <a:latin typeface="Franklin Gothic Medium"/>
                <a:cs typeface="Franklin Gothic Medium"/>
              </a:rPr>
              <a:t>chiusura, </a:t>
            </a:r>
            <a:r>
              <a:rPr dirty="0" sz="2200" spc="-35">
                <a:latin typeface="Franklin Gothic Medium"/>
                <a:cs typeface="Franklin Gothic Medium"/>
              </a:rPr>
              <a:t>il</a:t>
            </a:r>
            <a:r>
              <a:rPr dirty="0" sz="2200" spc="-30">
                <a:latin typeface="Franklin Gothic Medium"/>
                <a:cs typeface="Franklin Gothic Medium"/>
              </a:rPr>
              <a:t> testing </a:t>
            </a:r>
            <a:r>
              <a:rPr dirty="0" sz="2200" spc="-20">
                <a:latin typeface="Franklin Gothic Medium"/>
                <a:cs typeface="Franklin Gothic Medium"/>
              </a:rPr>
              <a:t>dei </a:t>
            </a:r>
            <a:r>
              <a:rPr dirty="0" sz="2200" spc="-45">
                <a:latin typeface="Franklin Gothic Medium"/>
                <a:cs typeface="Franklin Gothic Medium"/>
              </a:rPr>
              <a:t>widget</a:t>
            </a:r>
            <a:r>
              <a:rPr dirty="0" sz="2200" spc="-40">
                <a:latin typeface="Franklin Gothic Medium"/>
                <a:cs typeface="Franklin Gothic Medium"/>
              </a:rPr>
              <a:t> </a:t>
            </a:r>
            <a:r>
              <a:rPr dirty="0" sz="2200" spc="-15">
                <a:latin typeface="Franklin Gothic Medium"/>
                <a:cs typeface="Franklin Gothic Medium"/>
              </a:rPr>
              <a:t>è </a:t>
            </a:r>
            <a:r>
              <a:rPr dirty="0" sz="2200" spc="-30">
                <a:latin typeface="Franklin Gothic Medium"/>
                <a:cs typeface="Franklin Gothic Medium"/>
              </a:rPr>
              <a:t>stato</a:t>
            </a:r>
            <a:r>
              <a:rPr dirty="0" sz="2200" spc="-25">
                <a:latin typeface="Franklin Gothic Medium"/>
                <a:cs typeface="Franklin Gothic Medium"/>
              </a:rPr>
              <a:t> </a:t>
            </a:r>
            <a:r>
              <a:rPr dirty="0" sz="2200" spc="-30">
                <a:latin typeface="Franklin Gothic Medium"/>
                <a:cs typeface="Franklin Gothic Medium"/>
              </a:rPr>
              <a:t>effettuato </a:t>
            </a:r>
            <a:r>
              <a:rPr dirty="0" sz="2200" spc="-25">
                <a:latin typeface="Franklin Gothic Medium"/>
                <a:cs typeface="Franklin Gothic Medium"/>
              </a:rPr>
              <a:t> </a:t>
            </a:r>
            <a:r>
              <a:rPr dirty="0" sz="2200" spc="-40">
                <a:latin typeface="Franklin Gothic Medium"/>
                <a:cs typeface="Franklin Gothic Medium"/>
              </a:rPr>
              <a:t>manualmente, </a:t>
            </a:r>
            <a:r>
              <a:rPr dirty="0" sz="2200" spc="-20">
                <a:latin typeface="Franklin Gothic Medium"/>
                <a:cs typeface="Franklin Gothic Medium"/>
              </a:rPr>
              <a:t>in </a:t>
            </a:r>
            <a:r>
              <a:rPr dirty="0" sz="2200" spc="-30">
                <a:latin typeface="Franklin Gothic Medium"/>
                <a:cs typeface="Franklin Gothic Medium"/>
              </a:rPr>
              <a:t>quanto </a:t>
            </a:r>
            <a:r>
              <a:rPr dirty="0" sz="2200" spc="-35">
                <a:latin typeface="Franklin Gothic Medium"/>
                <a:cs typeface="Franklin Gothic Medium"/>
              </a:rPr>
              <a:t>il </a:t>
            </a:r>
            <a:r>
              <a:rPr dirty="0" sz="2200" spc="-40">
                <a:latin typeface="Franklin Gothic Medium"/>
                <a:cs typeface="Franklin Gothic Medium"/>
              </a:rPr>
              <a:t>package </a:t>
            </a:r>
            <a:r>
              <a:rPr dirty="0" sz="2200" spc="-10">
                <a:latin typeface="Franklin Gothic Medium"/>
                <a:cs typeface="Franklin Gothic Medium"/>
              </a:rPr>
              <a:t>sopra </a:t>
            </a:r>
            <a:r>
              <a:rPr dirty="0" sz="2200" spc="-35">
                <a:latin typeface="Franklin Gothic Medium"/>
                <a:cs typeface="Franklin Gothic Medium"/>
              </a:rPr>
              <a:t>citato </a:t>
            </a:r>
            <a:r>
              <a:rPr dirty="0" sz="2200" spc="-15">
                <a:latin typeface="Franklin Gothic Medium"/>
                <a:cs typeface="Franklin Gothic Medium"/>
              </a:rPr>
              <a:t>non consente </a:t>
            </a:r>
            <a:r>
              <a:rPr dirty="0" sz="2200" spc="-35">
                <a:latin typeface="Franklin Gothic Medium"/>
                <a:cs typeface="Franklin Gothic Medium"/>
              </a:rPr>
              <a:t>il testing </a:t>
            </a:r>
            <a:r>
              <a:rPr dirty="0" sz="2200" spc="-20">
                <a:latin typeface="Franklin Gothic Medium"/>
                <a:cs typeface="Franklin Gothic Medium"/>
              </a:rPr>
              <a:t>di </a:t>
            </a:r>
            <a:r>
              <a:rPr dirty="0" sz="2200" spc="-40">
                <a:latin typeface="Franklin Gothic Medium"/>
                <a:cs typeface="Franklin Gothic Medium"/>
              </a:rPr>
              <a:t>widget </a:t>
            </a:r>
            <a:r>
              <a:rPr dirty="0" sz="2200" spc="-10">
                <a:latin typeface="Franklin Gothic Medium"/>
                <a:cs typeface="Franklin Gothic Medium"/>
              </a:rPr>
              <a:t>che </a:t>
            </a:r>
            <a:r>
              <a:rPr dirty="0" sz="2200" spc="-5">
                <a:latin typeface="Franklin Gothic Medium"/>
                <a:cs typeface="Franklin Gothic Medium"/>
              </a:rPr>
              <a:t> </a:t>
            </a:r>
            <a:r>
              <a:rPr dirty="0" sz="2200" spc="-15">
                <a:latin typeface="Franklin Gothic Medium"/>
                <a:cs typeface="Franklin Gothic Medium"/>
              </a:rPr>
              <a:t>non</a:t>
            </a:r>
            <a:r>
              <a:rPr dirty="0" sz="2200" spc="-5">
                <a:latin typeface="Franklin Gothic Medium"/>
                <a:cs typeface="Franklin Gothic Medium"/>
              </a:rPr>
              <a:t> </a:t>
            </a:r>
            <a:r>
              <a:rPr dirty="0" sz="2200" spc="-20">
                <a:latin typeface="Franklin Gothic Medium"/>
                <a:cs typeface="Franklin Gothic Medium"/>
              </a:rPr>
              <a:t>hanno</a:t>
            </a:r>
            <a:r>
              <a:rPr dirty="0" sz="2200" spc="-15">
                <a:latin typeface="Franklin Gothic Medium"/>
                <a:cs typeface="Franklin Gothic Medium"/>
              </a:rPr>
              <a:t> una</a:t>
            </a:r>
            <a:r>
              <a:rPr dirty="0" sz="2200">
                <a:latin typeface="Franklin Gothic Medium"/>
                <a:cs typeface="Franklin Gothic Medium"/>
              </a:rPr>
              <a:t> </a:t>
            </a:r>
            <a:r>
              <a:rPr dirty="0" sz="2200" spc="-10">
                <a:latin typeface="Franklin Gothic Medium"/>
                <a:cs typeface="Franklin Gothic Medium"/>
              </a:rPr>
              <a:t>chiusura</a:t>
            </a:r>
            <a:r>
              <a:rPr dirty="0" sz="2200" spc="5">
                <a:latin typeface="Franklin Gothic Medium"/>
                <a:cs typeface="Franklin Gothic Medium"/>
              </a:rPr>
              <a:t> </a:t>
            </a:r>
            <a:r>
              <a:rPr dirty="0" sz="2200" spc="-20">
                <a:latin typeface="Franklin Gothic Medium"/>
                <a:cs typeface="Franklin Gothic Medium"/>
              </a:rPr>
              <a:t>definita.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19246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O</a:t>
            </a:r>
            <a:r>
              <a:rPr dirty="0" spc="-145"/>
              <a:t>b</a:t>
            </a:r>
            <a:r>
              <a:rPr dirty="0" spc="55"/>
              <a:t>i</a:t>
            </a:r>
            <a:r>
              <a:rPr dirty="0" spc="15"/>
              <a:t>e</a:t>
            </a:r>
            <a:r>
              <a:rPr dirty="0" spc="160"/>
              <a:t>tt</a:t>
            </a:r>
            <a:r>
              <a:rPr dirty="0" spc="55"/>
              <a:t>i</a:t>
            </a:r>
            <a:r>
              <a:rPr dirty="0" spc="-335"/>
              <a:t>v</a:t>
            </a:r>
            <a:r>
              <a:rPr dirty="0" spc="-275"/>
              <a:t>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4437" y="1978913"/>
            <a:ext cx="10702290" cy="33331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95"/>
              </a:spcBef>
            </a:pPr>
            <a:r>
              <a:rPr dirty="0" sz="2400" spc="-40">
                <a:latin typeface="Franklin Gothic Medium"/>
                <a:cs typeface="Franklin Gothic Medium"/>
              </a:rPr>
              <a:t>Aiutare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la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user-base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di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Steam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a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comprare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i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prodotti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desiderati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al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giusto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5">
                <a:latin typeface="Franklin Gothic Medium"/>
                <a:cs typeface="Franklin Gothic Medium"/>
              </a:rPr>
              <a:t>prezzo.</a:t>
            </a:r>
            <a:endParaRPr sz="2400">
              <a:latin typeface="Franklin Gothic Medium"/>
              <a:cs typeface="Franklin Gothic Medium"/>
            </a:endParaRPr>
          </a:p>
          <a:p>
            <a:pPr algn="just"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2400" spc="-25">
                <a:latin typeface="Franklin Gothic Medium"/>
                <a:cs typeface="Franklin Gothic Medium"/>
              </a:rPr>
              <a:t>La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soluzione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da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noi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elaborata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salva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le</a:t>
            </a:r>
            <a:r>
              <a:rPr dirty="0" sz="2400" spc="-20">
                <a:latin typeface="Franklin Gothic Medium"/>
                <a:cs typeface="Franklin Gothic Medium"/>
              </a:rPr>
              <a:t> preferenze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dell’utente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come</a:t>
            </a:r>
            <a:r>
              <a:rPr dirty="0" sz="2400" spc="509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coppia 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(</a:t>
            </a:r>
            <a:r>
              <a:rPr dirty="0" sz="2400" spc="-20" i="1">
                <a:latin typeface="Franklin Gothic Medium"/>
                <a:cs typeface="Franklin Gothic Medium"/>
              </a:rPr>
              <a:t>prodotto, </a:t>
            </a:r>
            <a:r>
              <a:rPr dirty="0" sz="2400" spc="-5" i="1">
                <a:latin typeface="Franklin Gothic Medium"/>
                <a:cs typeface="Franklin Gothic Medium"/>
              </a:rPr>
              <a:t>prezzo </a:t>
            </a:r>
            <a:r>
              <a:rPr dirty="0" sz="2400" spc="-15" i="1">
                <a:latin typeface="Franklin Gothic Medium"/>
                <a:cs typeface="Franklin Gothic Medium"/>
              </a:rPr>
              <a:t>desiderato)</a:t>
            </a:r>
            <a:r>
              <a:rPr dirty="0" sz="2400" spc="-15">
                <a:latin typeface="Franklin Gothic Medium"/>
                <a:cs typeface="Franklin Gothic Medium"/>
              </a:rPr>
              <a:t>; quando </a:t>
            </a:r>
            <a:r>
              <a:rPr dirty="0" sz="2400" spc="-40">
                <a:latin typeface="Franklin Gothic Medium"/>
                <a:cs typeface="Franklin Gothic Medium"/>
              </a:rPr>
              <a:t>il </a:t>
            </a:r>
            <a:r>
              <a:rPr dirty="0" sz="2400" spc="-10">
                <a:latin typeface="Franklin Gothic Medium"/>
                <a:cs typeface="Franklin Gothic Medium"/>
              </a:rPr>
              <a:t>prezzo </a:t>
            </a:r>
            <a:r>
              <a:rPr dirty="0" sz="2400" spc="-15">
                <a:latin typeface="Franklin Gothic Medium"/>
                <a:cs typeface="Franklin Gothic Medium"/>
              </a:rPr>
              <a:t>del </a:t>
            </a:r>
            <a:r>
              <a:rPr dirty="0" sz="2400" spc="-35">
                <a:latin typeface="Franklin Gothic Medium"/>
                <a:cs typeface="Franklin Gothic Medium"/>
              </a:rPr>
              <a:t>prodotto </a:t>
            </a:r>
            <a:r>
              <a:rPr dirty="0" sz="2400" spc="-5">
                <a:latin typeface="Franklin Gothic Medium"/>
                <a:cs typeface="Franklin Gothic Medium"/>
              </a:rPr>
              <a:t>scende </a:t>
            </a:r>
            <a:r>
              <a:rPr dirty="0" sz="2400" spc="-35">
                <a:latin typeface="Franklin Gothic Medium"/>
                <a:cs typeface="Franklin Gothic Medium"/>
              </a:rPr>
              <a:t>al </a:t>
            </a:r>
            <a:r>
              <a:rPr dirty="0" sz="2400" spc="-20">
                <a:latin typeface="Franklin Gothic Medium"/>
                <a:cs typeface="Franklin Gothic Medium"/>
              </a:rPr>
              <a:t>di </a:t>
            </a:r>
            <a:r>
              <a:rPr dirty="0" sz="2400" spc="-35">
                <a:latin typeface="Franklin Gothic Medium"/>
                <a:cs typeface="Franklin Gothic Medium"/>
              </a:rPr>
              <a:t>sotto </a:t>
            </a:r>
            <a:r>
              <a:rPr dirty="0" sz="2400" spc="-25">
                <a:latin typeface="Franklin Gothic Medium"/>
                <a:cs typeface="Franklin Gothic Medium"/>
              </a:rPr>
              <a:t>della 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soglia </a:t>
            </a:r>
            <a:r>
              <a:rPr dirty="0" sz="2400" spc="-40">
                <a:latin typeface="Franklin Gothic Medium"/>
                <a:cs typeface="Franklin Gothic Medium"/>
              </a:rPr>
              <a:t>impostata </a:t>
            </a:r>
            <a:r>
              <a:rPr dirty="0" sz="2400" spc="-20">
                <a:latin typeface="Franklin Gothic Medium"/>
                <a:cs typeface="Franklin Gothic Medium"/>
              </a:rPr>
              <a:t>dall’utente, </a:t>
            </a:r>
            <a:r>
              <a:rPr dirty="0" sz="2400" spc="-15">
                <a:latin typeface="Franklin Gothic Medium"/>
                <a:cs typeface="Franklin Gothic Medium"/>
              </a:rPr>
              <a:t>viene </a:t>
            </a:r>
            <a:r>
              <a:rPr dirty="0" sz="2400" spc="-35">
                <a:latin typeface="Franklin Gothic Medium"/>
                <a:cs typeface="Franklin Gothic Medium"/>
              </a:rPr>
              <a:t>inviata </a:t>
            </a:r>
            <a:r>
              <a:rPr dirty="0" sz="2400" spc="-15">
                <a:latin typeface="Franklin Gothic Medium"/>
                <a:cs typeface="Franklin Gothic Medium"/>
              </a:rPr>
              <a:t>una </a:t>
            </a:r>
            <a:r>
              <a:rPr dirty="0" sz="2400" spc="-30">
                <a:latin typeface="Franklin Gothic Medium"/>
                <a:cs typeface="Franklin Gothic Medium"/>
              </a:rPr>
              <a:t>notifica </a:t>
            </a:r>
            <a:r>
              <a:rPr dirty="0" sz="2400" spc="-5">
                <a:latin typeface="Franklin Gothic Medium"/>
                <a:cs typeface="Franklin Gothic Medium"/>
              </a:rPr>
              <a:t>dall’</a:t>
            </a:r>
            <a:r>
              <a:rPr dirty="0" sz="2400" spc="-5" i="1">
                <a:latin typeface="Franklin Gothic Medium"/>
                <a:cs typeface="Franklin Gothic Medium"/>
              </a:rPr>
              <a:t>OS</a:t>
            </a:r>
            <a:r>
              <a:rPr dirty="0" sz="2400" spc="-5">
                <a:latin typeface="Franklin Gothic Medium"/>
                <a:cs typeface="Franklin Gothic Medium"/>
              </a:rPr>
              <a:t>. </a:t>
            </a:r>
            <a:r>
              <a:rPr dirty="0" sz="2400" spc="-60">
                <a:latin typeface="Franklin Gothic Medium"/>
                <a:cs typeface="Franklin Gothic Medium"/>
              </a:rPr>
              <a:t>Tale </a:t>
            </a:r>
            <a:r>
              <a:rPr dirty="0" sz="2400" spc="-25">
                <a:latin typeface="Franklin Gothic Medium"/>
                <a:cs typeface="Franklin Gothic Medium"/>
              </a:rPr>
              <a:t>verifica </a:t>
            </a:r>
            <a:r>
              <a:rPr dirty="0" sz="2400" spc="-15">
                <a:latin typeface="Franklin Gothic Medium"/>
                <a:cs typeface="Franklin Gothic Medium"/>
              </a:rPr>
              <a:t>viene 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effettuata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periodicamente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in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5" i="1">
                <a:latin typeface="Franklin Gothic Medium"/>
                <a:cs typeface="Franklin Gothic Medium"/>
              </a:rPr>
              <a:t>background</a:t>
            </a:r>
            <a:r>
              <a:rPr dirty="0" sz="2400" spc="-10" i="1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dall’applicativo.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05">
                <a:latin typeface="Franklin Gothic Medium"/>
                <a:cs typeface="Franklin Gothic Medium"/>
              </a:rPr>
              <a:t>Al</a:t>
            </a:r>
            <a:r>
              <a:rPr dirty="0" sz="2400" spc="-10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fine</a:t>
            </a:r>
            <a:r>
              <a:rPr dirty="0" sz="2400" spc="-20">
                <a:latin typeface="Franklin Gothic Medium"/>
                <a:cs typeface="Franklin Gothic Medium"/>
              </a:rPr>
              <a:t> di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rendere 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l’applicativo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accattivante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per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l’utenza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ci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siamo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concentrati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anche</a:t>
            </a:r>
            <a:r>
              <a:rPr dirty="0" sz="2400" spc="-5">
                <a:latin typeface="Franklin Gothic Medium"/>
                <a:cs typeface="Franklin Gothic Medium"/>
              </a:rPr>
              <a:t> sul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dettaglio </a:t>
            </a:r>
            <a:r>
              <a:rPr dirty="0" sz="2400" spc="-30">
                <a:latin typeface="Franklin Gothic Medium"/>
                <a:cs typeface="Franklin Gothic Medium"/>
              </a:rPr>
              <a:t> grafico</a:t>
            </a:r>
            <a:r>
              <a:rPr dirty="0" sz="2400" spc="-10">
                <a:latin typeface="Franklin Gothic Medium"/>
                <a:cs typeface="Franklin Gothic Medium"/>
              </a:rPr>
              <a:t> e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di</a:t>
            </a:r>
            <a:r>
              <a:rPr dirty="0" sz="2400" spc="-15">
                <a:latin typeface="Franklin Gothic Medium"/>
                <a:cs typeface="Franklin Gothic Medium"/>
              </a:rPr>
              <a:t> utilizzo.</a:t>
            </a:r>
            <a:endParaRPr sz="2400">
              <a:latin typeface="Franklin Gothic Medium"/>
              <a:cs typeface="Franklin Gothic Medium"/>
            </a:endParaRPr>
          </a:p>
          <a:p>
            <a:pPr algn="just" marL="12700">
              <a:lnSpc>
                <a:spcPct val="100000"/>
              </a:lnSpc>
              <a:spcBef>
                <a:spcPts val="1015"/>
              </a:spcBef>
            </a:pPr>
            <a:r>
              <a:rPr dirty="0" sz="2400" spc="-50">
                <a:latin typeface="Franklin Gothic Medium"/>
                <a:cs typeface="Franklin Gothic Medium"/>
              </a:rPr>
              <a:t>Piattaforme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di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destinazione: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30" i="1">
                <a:latin typeface="Franklin Gothic Medium"/>
                <a:cs typeface="Franklin Gothic Medium"/>
              </a:rPr>
              <a:t>Windows</a:t>
            </a:r>
            <a:r>
              <a:rPr dirty="0" sz="2400" spc="-30">
                <a:latin typeface="Franklin Gothic Medium"/>
                <a:cs typeface="Franklin Gothic Medium"/>
              </a:rPr>
              <a:t>,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i="1">
                <a:latin typeface="Franklin Gothic Medium"/>
                <a:cs typeface="Franklin Gothic Medium"/>
              </a:rPr>
              <a:t>Linux</a:t>
            </a:r>
            <a:r>
              <a:rPr dirty="0" sz="2400" spc="-5" i="1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10" i="1">
                <a:latin typeface="Franklin Gothic Medium"/>
                <a:cs typeface="Franklin Gothic Medium"/>
              </a:rPr>
              <a:t>MacOS.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43116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Difficoltà</a:t>
            </a:r>
            <a:r>
              <a:rPr dirty="0" spc="40"/>
              <a:t> </a:t>
            </a:r>
            <a:r>
              <a:rPr dirty="0" spc="-25"/>
              <a:t>incontrate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1483360" indent="-457200">
              <a:lnSpc>
                <a:spcPct val="100000"/>
              </a:lnSpc>
              <a:spcBef>
                <a:spcPts val="1095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20"/>
              <a:t>Sviluppo</a:t>
            </a:r>
            <a:r>
              <a:rPr dirty="0" spc="-10"/>
              <a:t> </a:t>
            </a:r>
            <a:r>
              <a:rPr dirty="0" spc="10"/>
              <a:t>su</a:t>
            </a:r>
            <a:r>
              <a:rPr dirty="0" spc="-20"/>
              <a:t> </a:t>
            </a:r>
            <a:r>
              <a:rPr dirty="0" spc="-50"/>
              <a:t>Windows</a:t>
            </a:r>
          </a:p>
          <a:p>
            <a:pPr marL="1483360" indent="-457200">
              <a:lnSpc>
                <a:spcPct val="100000"/>
              </a:lnSpc>
              <a:spcBef>
                <a:spcPts val="994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15"/>
              <a:t>Mancanza</a:t>
            </a:r>
            <a:r>
              <a:rPr dirty="0" spc="15"/>
              <a:t> </a:t>
            </a:r>
            <a:r>
              <a:rPr dirty="0" spc="-20"/>
              <a:t>corretta</a:t>
            </a:r>
            <a:r>
              <a:rPr dirty="0" spc="-5"/>
              <a:t> </a:t>
            </a:r>
            <a:r>
              <a:rPr dirty="0" spc="-30"/>
              <a:t>manutenzione</a:t>
            </a:r>
            <a:r>
              <a:rPr dirty="0" spc="-15"/>
              <a:t> </a:t>
            </a:r>
            <a:r>
              <a:rPr dirty="0" spc="-70"/>
              <a:t>SteamAPI</a:t>
            </a:r>
          </a:p>
          <a:p>
            <a:pPr marL="1483360" indent="-457200">
              <a:lnSpc>
                <a:spcPct val="100000"/>
              </a:lnSpc>
              <a:spcBef>
                <a:spcPts val="1010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10"/>
              <a:t>Mancanza</a:t>
            </a:r>
            <a:r>
              <a:rPr dirty="0" spc="5"/>
              <a:t> </a:t>
            </a:r>
            <a:r>
              <a:rPr dirty="0" spc="-25"/>
              <a:t>budget</a:t>
            </a:r>
            <a:r>
              <a:rPr dirty="0"/>
              <a:t> </a:t>
            </a:r>
            <a:r>
              <a:rPr dirty="0" spc="-15"/>
              <a:t>per</a:t>
            </a:r>
            <a:r>
              <a:rPr dirty="0" spc="-5"/>
              <a:t> supporto</a:t>
            </a:r>
            <a:r>
              <a:rPr dirty="0" spc="-15"/>
              <a:t> </a:t>
            </a:r>
            <a:r>
              <a:rPr dirty="0" spc="-100"/>
              <a:t>API</a:t>
            </a:r>
            <a:r>
              <a:rPr dirty="0" spc="-10"/>
              <a:t> </a:t>
            </a:r>
            <a:r>
              <a:rPr dirty="0" spc="-45"/>
              <a:t>complete</a:t>
            </a:r>
          </a:p>
          <a:p>
            <a:pPr marL="1483360" indent="-457200">
              <a:lnSpc>
                <a:spcPct val="100000"/>
              </a:lnSpc>
              <a:spcBef>
                <a:spcPts val="994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15"/>
              <a:t>Stesura</a:t>
            </a:r>
            <a:r>
              <a:rPr dirty="0" spc="-10"/>
              <a:t> </a:t>
            </a:r>
            <a:r>
              <a:rPr dirty="0" spc="-15"/>
              <a:t>codice</a:t>
            </a:r>
            <a:r>
              <a:rPr dirty="0" spc="-5"/>
              <a:t> </a:t>
            </a:r>
            <a:r>
              <a:rPr dirty="0" spc="-45"/>
              <a:t>improntata</a:t>
            </a:r>
            <a:r>
              <a:rPr dirty="0" spc="10"/>
              <a:t> </a:t>
            </a:r>
            <a:r>
              <a:rPr dirty="0" spc="-35"/>
              <a:t>alla</a:t>
            </a:r>
            <a:r>
              <a:rPr dirty="0" spc="25"/>
              <a:t> </a:t>
            </a:r>
            <a:r>
              <a:rPr dirty="0" spc="-30"/>
              <a:t>facile</a:t>
            </a:r>
            <a:r>
              <a:rPr dirty="0" spc="5"/>
              <a:t> </a:t>
            </a:r>
            <a:r>
              <a:rPr dirty="0" spc="-25"/>
              <a:t>lettura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10"/>
              <a:t> </a:t>
            </a:r>
            <a:r>
              <a:rPr dirty="0" spc="-50"/>
              <a:t>mantenimento</a:t>
            </a:r>
          </a:p>
          <a:p>
            <a:pPr marL="1483360" indent="-457200">
              <a:lnSpc>
                <a:spcPct val="100000"/>
              </a:lnSpc>
              <a:spcBef>
                <a:spcPts val="1000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40"/>
              <a:t>Scambio</a:t>
            </a:r>
            <a:r>
              <a:rPr dirty="0" spc="-20"/>
              <a:t> </a:t>
            </a:r>
            <a:r>
              <a:rPr dirty="0" spc="-25"/>
              <a:t>dati tra</a:t>
            </a:r>
            <a:r>
              <a:rPr dirty="0" spc="-15"/>
              <a:t> </a:t>
            </a:r>
            <a:r>
              <a:rPr dirty="0" spc="-45"/>
              <a:t>widget</a:t>
            </a:r>
          </a:p>
          <a:p>
            <a:pPr marL="1483360" indent="-457200">
              <a:lnSpc>
                <a:spcPct val="100000"/>
              </a:lnSpc>
              <a:spcBef>
                <a:spcPts val="1005"/>
              </a:spcBef>
              <a:buClr>
                <a:srgbClr val="64B1BD"/>
              </a:buClr>
              <a:buFont typeface="Arial MT"/>
              <a:buChar char="•"/>
              <a:tabLst>
                <a:tab pos="1483360" algn="l"/>
                <a:tab pos="1483995" algn="l"/>
              </a:tabLst>
            </a:pPr>
            <a:r>
              <a:rPr dirty="0" spc="-20"/>
              <a:t>Design </a:t>
            </a:r>
            <a:r>
              <a:rPr dirty="0" spc="-10"/>
              <a:t>e </a:t>
            </a:r>
            <a:r>
              <a:rPr dirty="0" spc="-40"/>
              <a:t>implementazione</a:t>
            </a:r>
            <a:r>
              <a:rPr dirty="0" spc="-5"/>
              <a:t> GUI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279" y="621284"/>
            <a:ext cx="7552055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25"/>
              <a:t>Paradigma</a:t>
            </a:r>
            <a:r>
              <a:rPr dirty="0" sz="2800" spc="55"/>
              <a:t> </a:t>
            </a:r>
            <a:r>
              <a:rPr dirty="0" sz="2800" spc="-70"/>
              <a:t>di</a:t>
            </a:r>
            <a:r>
              <a:rPr dirty="0" sz="2800" spc="90"/>
              <a:t> </a:t>
            </a:r>
            <a:r>
              <a:rPr dirty="0" sz="2800" spc="-5"/>
              <a:t>programmazione/modellazione </a:t>
            </a:r>
            <a:r>
              <a:rPr dirty="0" sz="2800" spc="-760"/>
              <a:t> </a:t>
            </a:r>
            <a:r>
              <a:rPr dirty="0" sz="2800"/>
              <a:t>utilizzato</a:t>
            </a:r>
            <a:r>
              <a:rPr dirty="0" sz="2800" spc="75"/>
              <a:t> </a:t>
            </a:r>
            <a:r>
              <a:rPr dirty="0" sz="2800" spc="-65"/>
              <a:t>e</a:t>
            </a:r>
            <a:r>
              <a:rPr dirty="0" sz="2800" spc="120"/>
              <a:t> </a:t>
            </a:r>
            <a:r>
              <a:rPr dirty="0" sz="2800" spc="-50"/>
              <a:t>tools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26719" y="2511932"/>
            <a:ext cx="9131300" cy="321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2400" spc="-50">
                <a:latin typeface="Franklin Gothic Medium"/>
                <a:cs typeface="Franklin Gothic Medium"/>
              </a:rPr>
              <a:t>Programmazione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a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oggetti,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DB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sqlLite3,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65">
                <a:latin typeface="Franklin Gothic Medium"/>
                <a:cs typeface="Franklin Gothic Medium"/>
              </a:rPr>
              <a:t>steamAPI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</a:t>
            </a:r>
            <a:r>
              <a:rPr dirty="0" sz="2400" spc="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modellazione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10">
                <a:latin typeface="Franklin Gothic Medium"/>
                <a:cs typeface="Franklin Gothic Medium"/>
              </a:rPr>
              <a:t>UML. </a:t>
            </a:r>
            <a:r>
              <a:rPr dirty="0" sz="2400" spc="-585">
                <a:latin typeface="Franklin Gothic Medium"/>
                <a:cs typeface="Franklin Gothic Medium"/>
              </a:rPr>
              <a:t> </a:t>
            </a:r>
            <a:r>
              <a:rPr dirty="0" sz="2400" spc="-60">
                <a:latin typeface="Franklin Gothic Medium"/>
                <a:cs typeface="Franklin Gothic Medium"/>
              </a:rPr>
              <a:t>Tool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per</a:t>
            </a:r>
            <a:r>
              <a:rPr dirty="0" sz="2400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generare</a:t>
            </a:r>
            <a:r>
              <a:rPr dirty="0" sz="2400" spc="1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documentazione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analisi: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i="1">
                <a:latin typeface="Franklin Gothic Medium"/>
                <a:cs typeface="Franklin Gothic Medium"/>
              </a:rPr>
              <a:t>dartdoc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20" i="1">
                <a:latin typeface="Franklin Gothic Medium"/>
                <a:cs typeface="Franklin Gothic Medium"/>
              </a:rPr>
              <a:t>dartmetrics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i="1">
                <a:latin typeface="Franklin Gothic Medium"/>
                <a:cs typeface="Franklin Gothic Medium"/>
              </a:rPr>
              <a:t>starUML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30" i="1">
                <a:latin typeface="Franklin Gothic Medium"/>
                <a:cs typeface="Franklin Gothic Medium"/>
              </a:rPr>
              <a:t>drawIO</a:t>
            </a:r>
            <a:endParaRPr sz="24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64B1BD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25" i="1">
                <a:latin typeface="Franklin Gothic Medium"/>
                <a:cs typeface="Franklin Gothic Medium"/>
              </a:rPr>
              <a:t>postman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977341"/>
            <a:ext cx="69799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/>
              <a:t>Software</a:t>
            </a:r>
            <a:r>
              <a:rPr dirty="0" sz="3200" spc="65"/>
              <a:t> </a:t>
            </a:r>
            <a:r>
              <a:rPr dirty="0" sz="3200" spc="-40"/>
              <a:t>configuration</a:t>
            </a:r>
            <a:r>
              <a:rPr dirty="0" sz="3200" spc="70"/>
              <a:t> </a:t>
            </a:r>
            <a:r>
              <a:rPr dirty="0" sz="3200" spc="-30"/>
              <a:t>management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1382" y="2874009"/>
            <a:ext cx="4851400" cy="146113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400" spc="-155" b="1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dirty="0" sz="2400" spc="-130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-180" b="1">
                <a:solidFill>
                  <a:srgbClr val="7BA654"/>
                </a:solidFill>
                <a:latin typeface="Arial"/>
                <a:cs typeface="Arial"/>
              </a:rPr>
              <a:t>po</a:t>
            </a:r>
            <a:r>
              <a:rPr dirty="0" sz="2400" spc="-5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7BA654"/>
                </a:solidFill>
                <a:latin typeface="Arial"/>
                <a:cs typeface="Arial"/>
              </a:rPr>
              <a:t>svilupp</a:t>
            </a:r>
            <a:r>
              <a:rPr dirty="0" sz="2400" spc="-155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2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7BA654"/>
                </a:solidFill>
                <a:latin typeface="Arial"/>
                <a:cs typeface="Arial"/>
              </a:rPr>
              <a:t>ore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5"/>
              </a:spcBef>
            </a:pPr>
            <a:r>
              <a:rPr dirty="0" sz="2400" spc="-10">
                <a:latin typeface="Franklin Gothic Medium"/>
                <a:cs typeface="Franklin Gothic Medium"/>
              </a:rPr>
              <a:t>Ha</a:t>
            </a:r>
            <a:r>
              <a:rPr dirty="0" sz="2400" spc="36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lavorato</a:t>
            </a:r>
            <a:r>
              <a:rPr dirty="0" sz="2400" spc="355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direttamente</a:t>
            </a:r>
            <a:r>
              <a:rPr dirty="0" sz="2400" spc="36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nel</a:t>
            </a:r>
            <a:r>
              <a:rPr dirty="0" sz="2400" spc="36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branch </a:t>
            </a:r>
            <a:r>
              <a:rPr dirty="0" sz="2400" spc="-585">
                <a:latin typeface="Franklin Gothic Medium"/>
                <a:cs typeface="Franklin Gothic Medium"/>
              </a:rPr>
              <a:t> </a:t>
            </a:r>
            <a:r>
              <a:rPr dirty="0" sz="2400" spc="-50">
                <a:latin typeface="Franklin Gothic Medium"/>
                <a:cs typeface="Franklin Gothic Medium"/>
              </a:rPr>
              <a:t>master.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889" y="2874009"/>
            <a:ext cx="5087620" cy="2559050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430"/>
              </a:spcBef>
            </a:pPr>
            <a:r>
              <a:rPr dirty="0" sz="2400" spc="-270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-204" b="1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dirty="0" sz="2400" spc="-135" b="1">
                <a:solidFill>
                  <a:srgbClr val="7BA654"/>
                </a:solidFill>
                <a:latin typeface="Arial"/>
                <a:cs typeface="Arial"/>
              </a:rPr>
              <a:t>si</a:t>
            </a:r>
            <a:r>
              <a:rPr dirty="0" sz="2400" spc="-145" b="1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dirty="0" sz="2400" spc="2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65" b="1">
                <a:solidFill>
                  <a:srgbClr val="7BA654"/>
                </a:solidFill>
                <a:latin typeface="Arial"/>
                <a:cs typeface="Arial"/>
              </a:rPr>
              <a:t>en</a:t>
            </a:r>
            <a:r>
              <a:rPr dirty="0" sz="2400" spc="-5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55" b="1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dirty="0" sz="2400" spc="-6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7BA654"/>
                </a:solidFill>
                <a:latin typeface="Arial"/>
                <a:cs typeface="Arial"/>
              </a:rPr>
              <a:t>svilupp</a:t>
            </a:r>
            <a:r>
              <a:rPr dirty="0" sz="2400" spc="-155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2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7BA654"/>
                </a:solidFill>
                <a:latin typeface="Arial"/>
                <a:cs typeface="Arial"/>
              </a:rPr>
              <a:t>ore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335"/>
              </a:spcBef>
            </a:pPr>
            <a:r>
              <a:rPr dirty="0" sz="2400" spc="-10">
                <a:latin typeface="Franklin Gothic Medium"/>
                <a:cs typeface="Franklin Gothic Medium"/>
              </a:rPr>
              <a:t>Ha </a:t>
            </a:r>
            <a:r>
              <a:rPr dirty="0" sz="2400" spc="-40">
                <a:latin typeface="Franklin Gothic Medium"/>
                <a:cs typeface="Franklin Gothic Medium"/>
              </a:rPr>
              <a:t>lavorato </a:t>
            </a:r>
            <a:r>
              <a:rPr dirty="0" sz="2400" spc="-20">
                <a:latin typeface="Franklin Gothic Medium"/>
                <a:cs typeface="Franklin Gothic Medium"/>
              </a:rPr>
              <a:t>in </a:t>
            </a:r>
            <a:r>
              <a:rPr dirty="0" sz="2400" spc="-10">
                <a:latin typeface="Franklin Gothic Medium"/>
                <a:cs typeface="Franklin Gothic Medium"/>
              </a:rPr>
              <a:t>una branch </a:t>
            </a:r>
            <a:r>
              <a:rPr dirty="0" sz="2400" spc="-15">
                <a:latin typeface="Franklin Gothic Medium"/>
                <a:cs typeface="Franklin Gothic Medium"/>
              </a:rPr>
              <a:t>separata </a:t>
            </a:r>
            <a:r>
              <a:rPr dirty="0" sz="2400" spc="-10">
                <a:latin typeface="Franklin Gothic Medium"/>
                <a:cs typeface="Franklin Gothic Medium"/>
              </a:rPr>
              <a:t>e 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ad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35">
                <a:latin typeface="Franklin Gothic Medium"/>
                <a:cs typeface="Franklin Gothic Medium"/>
              </a:rPr>
              <a:t>ogni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 spc="-40">
                <a:latin typeface="Franklin Gothic Medium"/>
                <a:cs typeface="Franklin Gothic Medium"/>
              </a:rPr>
              <a:t>modifica</a:t>
            </a:r>
            <a:r>
              <a:rPr dirty="0" sz="2400" spc="-3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è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stata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creata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una 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 i="1">
                <a:latin typeface="Franklin Gothic Medium"/>
                <a:cs typeface="Franklin Gothic Medium"/>
              </a:rPr>
              <a:t>pull-request </a:t>
            </a:r>
            <a:r>
              <a:rPr dirty="0" sz="2400" spc="-15">
                <a:latin typeface="Franklin Gothic Medium"/>
                <a:cs typeface="Franklin Gothic Medium"/>
              </a:rPr>
              <a:t>per </a:t>
            </a:r>
            <a:r>
              <a:rPr dirty="0" sz="2400" spc="-40">
                <a:latin typeface="Franklin Gothic Medium"/>
                <a:cs typeface="Franklin Gothic Medium"/>
              </a:rPr>
              <a:t>il </a:t>
            </a:r>
            <a:r>
              <a:rPr dirty="0" sz="2400" spc="-50">
                <a:latin typeface="Franklin Gothic Medium"/>
                <a:cs typeface="Franklin Gothic Medium"/>
              </a:rPr>
              <a:t>merge </a:t>
            </a:r>
            <a:r>
              <a:rPr dirty="0" sz="2400" spc="-10">
                <a:latin typeface="Franklin Gothic Medium"/>
                <a:cs typeface="Franklin Gothic Medium"/>
              </a:rPr>
              <a:t>con </a:t>
            </a:r>
            <a:r>
              <a:rPr dirty="0" sz="2400" spc="-35">
                <a:latin typeface="Franklin Gothic Medium"/>
                <a:cs typeface="Franklin Gothic Medium"/>
              </a:rPr>
              <a:t>la </a:t>
            </a:r>
            <a:r>
              <a:rPr dirty="0" sz="2400" spc="-15">
                <a:latin typeface="Franklin Gothic Medium"/>
                <a:cs typeface="Franklin Gothic Medium"/>
              </a:rPr>
              <a:t>branch 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principale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a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seguito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di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30">
                <a:latin typeface="Franklin Gothic Medium"/>
                <a:cs typeface="Franklin Gothic Medium"/>
              </a:rPr>
              <a:t>controllo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 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revisione.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382" y="2288540"/>
            <a:ext cx="5453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Franklin Gothic Medium"/>
                <a:cs typeface="Franklin Gothic Medium"/>
              </a:rPr>
              <a:t>Github </a:t>
            </a:r>
            <a:r>
              <a:rPr dirty="0" sz="2400" spc="-45">
                <a:latin typeface="Franklin Gothic Medium"/>
                <a:cs typeface="Franklin Gothic Medium"/>
              </a:rPr>
              <a:t>come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gestore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20">
                <a:latin typeface="Franklin Gothic Medium"/>
                <a:cs typeface="Franklin Gothic Medium"/>
              </a:rPr>
              <a:t>di</a:t>
            </a:r>
            <a:r>
              <a:rPr dirty="0" sz="2400" spc="-1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versione</a:t>
            </a:r>
            <a:r>
              <a:rPr dirty="0" sz="2400" spc="-20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e branch.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914857"/>
            <a:ext cx="39522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Software</a:t>
            </a:r>
            <a:r>
              <a:rPr dirty="0" spc="30"/>
              <a:t> </a:t>
            </a:r>
            <a:r>
              <a:rPr dirty="0" spc="15"/>
              <a:t>life</a:t>
            </a:r>
            <a:r>
              <a:rPr dirty="0" spc="105"/>
              <a:t> </a:t>
            </a:r>
            <a:r>
              <a:rPr dirty="0" spc="-95"/>
              <a:t>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9982" y="2065121"/>
            <a:ext cx="4580255" cy="30486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 spc="-45">
                <a:latin typeface="Franklin Gothic Medium"/>
                <a:cs typeface="Franklin Gothic Medium"/>
              </a:rPr>
              <a:t>Prototyping</a:t>
            </a:r>
            <a:r>
              <a:rPr dirty="0" sz="2000" spc="-3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incrementale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5">
                <a:latin typeface="Franklin Gothic Medium"/>
                <a:cs typeface="Franklin Gothic Medium"/>
              </a:rPr>
              <a:t>Briefing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per</a:t>
            </a:r>
            <a:r>
              <a:rPr dirty="0" sz="2000" spc="-15">
                <a:latin typeface="Franklin Gothic Medium"/>
                <a:cs typeface="Franklin Gothic Medium"/>
              </a:rPr>
              <a:t> definizione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nuove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features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Franklin Gothic Medium"/>
                <a:cs typeface="Franklin Gothic Medium"/>
              </a:rPr>
              <a:t>Implementazione</a:t>
            </a:r>
            <a:r>
              <a:rPr dirty="0" sz="2000" spc="-5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del</a:t>
            </a:r>
            <a:r>
              <a:rPr dirty="0" sz="2000" spc="-2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chief</a:t>
            </a:r>
            <a:r>
              <a:rPr dirty="0" sz="2000" spc="-20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programmer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5">
                <a:latin typeface="Franklin Gothic Medium"/>
                <a:cs typeface="Franklin Gothic Medium"/>
              </a:rPr>
              <a:t>Testing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del</a:t>
            </a:r>
            <a:r>
              <a:rPr dirty="0" sz="2000" spc="-3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chief </a:t>
            </a:r>
            <a:r>
              <a:rPr dirty="0" sz="2000" spc="-40">
                <a:latin typeface="Franklin Gothic Medium"/>
                <a:cs typeface="Franklin Gothic Medium"/>
              </a:rPr>
              <a:t>programmer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Franklin Gothic Medium"/>
                <a:cs typeface="Franklin Gothic Medium"/>
              </a:rPr>
              <a:t>Revisione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dell’assistant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5">
                <a:latin typeface="Franklin Gothic Medium"/>
                <a:cs typeface="Franklin Gothic Medium"/>
              </a:rPr>
              <a:t>Refactoring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del</a:t>
            </a:r>
            <a:r>
              <a:rPr dirty="0" sz="2000" spc="-2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chief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programmer</a:t>
            </a:r>
            <a:endParaRPr sz="2000"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64B1B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Franklin Gothic Medium"/>
                <a:cs typeface="Franklin Gothic Medium"/>
              </a:rPr>
              <a:t>Documentazione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dell’assistant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540" y="109816"/>
            <a:ext cx="4423180" cy="6628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002" y="920318"/>
            <a:ext cx="19030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</a:t>
            </a:r>
            <a:r>
              <a:rPr dirty="0" spc="15"/>
              <a:t>e</a:t>
            </a:r>
            <a:r>
              <a:rPr dirty="0" spc="-140"/>
              <a:t>q</a:t>
            </a:r>
            <a:r>
              <a:rPr dirty="0" spc="-155"/>
              <a:t>u</a:t>
            </a:r>
            <a:r>
              <a:rPr dirty="0" spc="55"/>
              <a:t>i</a:t>
            </a:r>
            <a:r>
              <a:rPr dirty="0" spc="-200"/>
              <a:t>s</a:t>
            </a:r>
            <a:r>
              <a:rPr dirty="0" spc="55"/>
              <a:t>i</a:t>
            </a:r>
            <a:r>
              <a:rPr dirty="0" spc="145"/>
              <a:t>t</a:t>
            </a:r>
            <a:r>
              <a:rPr dirty="0" spc="-5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908" y="2226829"/>
            <a:ext cx="10457180" cy="11017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 spc="-35">
                <a:latin typeface="Franklin Gothic Medium"/>
                <a:cs typeface="Franklin Gothic Medium"/>
              </a:rPr>
              <a:t>I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requisiti</a:t>
            </a:r>
            <a:r>
              <a:rPr dirty="0" sz="2000" spc="40">
                <a:latin typeface="Franklin Gothic Medium"/>
                <a:cs typeface="Franklin Gothic Medium"/>
              </a:rPr>
              <a:t> </a:t>
            </a:r>
            <a:r>
              <a:rPr dirty="0" sz="2000" spc="-5">
                <a:latin typeface="Franklin Gothic Medium"/>
                <a:cs typeface="Franklin Gothic Medium"/>
              </a:rPr>
              <a:t>sono</a:t>
            </a:r>
            <a:r>
              <a:rPr dirty="0" sz="2000" spc="-15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stati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stesi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secondo</a:t>
            </a:r>
            <a:r>
              <a:rPr dirty="0" sz="2000" spc="-2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la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tecnica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MoSCoW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e </a:t>
            </a:r>
            <a:r>
              <a:rPr dirty="0" sz="2000" spc="-20">
                <a:latin typeface="Franklin Gothic Medium"/>
                <a:cs typeface="Franklin Gothic Medium"/>
              </a:rPr>
              <a:t>inseriti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nel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project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plan.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dirty="0" sz="2000" spc="-45">
                <a:latin typeface="Franklin Gothic Medium"/>
                <a:cs typeface="Franklin Gothic Medium"/>
              </a:rPr>
              <a:t>Per</a:t>
            </a:r>
            <a:r>
              <a:rPr dirty="0" sz="2000" spc="28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l’individuazione</a:t>
            </a:r>
            <a:r>
              <a:rPr dirty="0" sz="2000" spc="28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abbiamo</a:t>
            </a:r>
            <a:r>
              <a:rPr dirty="0" sz="2000" spc="29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ipotizzato</a:t>
            </a:r>
            <a:r>
              <a:rPr dirty="0" sz="2000" spc="29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di</a:t>
            </a:r>
            <a:r>
              <a:rPr dirty="0" sz="2000" spc="270">
                <a:latin typeface="Franklin Gothic Medium"/>
                <a:cs typeface="Franklin Gothic Medium"/>
              </a:rPr>
              <a:t> </a:t>
            </a:r>
            <a:r>
              <a:rPr dirty="0" sz="2000">
                <a:latin typeface="Franklin Gothic Medium"/>
                <a:cs typeface="Franklin Gothic Medium"/>
              </a:rPr>
              <a:t>essere</a:t>
            </a:r>
            <a:r>
              <a:rPr dirty="0" sz="2000" spc="27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noi</a:t>
            </a:r>
            <a:r>
              <a:rPr dirty="0" sz="2000" spc="28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i</a:t>
            </a:r>
            <a:r>
              <a:rPr dirty="0" sz="2000" spc="27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potenziali</a:t>
            </a:r>
            <a:r>
              <a:rPr dirty="0" sz="2000" spc="28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utenti</a:t>
            </a:r>
            <a:r>
              <a:rPr dirty="0" sz="2000" spc="29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di</a:t>
            </a:r>
            <a:r>
              <a:rPr dirty="0" sz="2000" spc="28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questa</a:t>
            </a:r>
            <a:r>
              <a:rPr dirty="0" sz="2000" spc="27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applicazione,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ts val="2280"/>
              </a:lnSpc>
            </a:pPr>
            <a:r>
              <a:rPr dirty="0" sz="2000" spc="-20">
                <a:latin typeface="Franklin Gothic Medium"/>
                <a:cs typeface="Franklin Gothic Medium"/>
              </a:rPr>
              <a:t>sottoponendola</a:t>
            </a:r>
            <a:r>
              <a:rPr dirty="0" sz="2000" spc="-1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all’analisi</a:t>
            </a:r>
            <a:r>
              <a:rPr dirty="0" sz="2000" spc="4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di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amici</a:t>
            </a:r>
            <a:r>
              <a:rPr dirty="0" sz="2000" spc="2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e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parenti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per una</a:t>
            </a:r>
            <a:r>
              <a:rPr dirty="0" sz="2000" spc="3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valutazione</a:t>
            </a:r>
            <a:r>
              <a:rPr dirty="0" sz="2000" spc="3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il</a:t>
            </a:r>
            <a:r>
              <a:rPr dirty="0" sz="2000" spc="2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più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oggettiva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possibile.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6314947"/>
            <a:ext cx="16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Franklin Gothic Medium"/>
                <a:cs typeface="Franklin Gothic Medium"/>
              </a:rPr>
              <a:t>7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3692652"/>
            <a:ext cx="11914632" cy="3022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1382" y="914857"/>
            <a:ext cx="25876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latin typeface="Arial"/>
                <a:cs typeface="Arial"/>
              </a:rPr>
              <a:t>Architettura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002" y="3178302"/>
            <a:ext cx="4159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Franklin Gothic Medium"/>
                <a:cs typeface="Franklin Gothic Medium"/>
              </a:rPr>
              <a:t>Model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–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45">
                <a:latin typeface="Franklin Gothic Medium"/>
                <a:cs typeface="Franklin Gothic Medium"/>
              </a:rPr>
              <a:t>View</a:t>
            </a:r>
            <a:r>
              <a:rPr dirty="0" sz="2400" spc="-1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–</a:t>
            </a:r>
            <a:r>
              <a:rPr dirty="0" sz="2400" spc="-5">
                <a:latin typeface="Franklin Gothic Medium"/>
                <a:cs typeface="Franklin Gothic Medium"/>
              </a:rPr>
              <a:t> </a:t>
            </a:r>
            <a:r>
              <a:rPr dirty="0" sz="2400" spc="-25">
                <a:latin typeface="Franklin Gothic Medium"/>
                <a:cs typeface="Franklin Gothic Medium"/>
              </a:rPr>
              <a:t>Controller </a:t>
            </a:r>
            <a:r>
              <a:rPr dirty="0" sz="2400" spc="-15">
                <a:latin typeface="Franklin Gothic Medium"/>
                <a:cs typeface="Franklin Gothic Medium"/>
              </a:rPr>
              <a:t>(MVC)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964" y="39894"/>
            <a:ext cx="5193972" cy="65745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789889"/>
            <a:ext cx="3813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45"/>
              <a:t>Design</a:t>
            </a:r>
            <a:r>
              <a:rPr dirty="0" sz="4400" spc="-30"/>
              <a:t> pattern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5772" y="2538806"/>
            <a:ext cx="513651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7BA654"/>
                </a:solidFill>
                <a:latin typeface="Arial"/>
                <a:cs typeface="Arial"/>
              </a:rPr>
              <a:t>F</a:t>
            </a:r>
            <a:r>
              <a:rPr dirty="0" sz="2400" spc="-70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-85" b="1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dirty="0" sz="2400" spc="25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180" b="1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dirty="0" sz="2400" spc="-75" b="1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dirty="0" sz="2400" spc="-265" b="1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dirty="0" sz="2400" spc="-3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dirty="0" sz="2400" spc="-110" b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dirty="0" sz="2400" spc="45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20" b="1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dirty="0" sz="2400" spc="-100" b="1">
                <a:solidFill>
                  <a:srgbClr val="7BA654"/>
                </a:solidFill>
                <a:latin typeface="Arial"/>
                <a:cs typeface="Arial"/>
              </a:rPr>
              <a:t>ern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40" b="1">
                <a:solidFill>
                  <a:srgbClr val="7BA654"/>
                </a:solidFill>
                <a:latin typeface="Arial"/>
                <a:cs typeface="Arial"/>
              </a:rPr>
              <a:t>Metriche</a:t>
            </a:r>
            <a:r>
              <a:rPr dirty="0" sz="2000" spc="-55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7BA654"/>
                </a:solidFill>
                <a:latin typeface="Arial"/>
                <a:cs typeface="Arial"/>
              </a:rPr>
              <a:t>di</a:t>
            </a:r>
            <a:r>
              <a:rPr dirty="0" sz="2000" spc="-7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7BA654"/>
                </a:solidFill>
                <a:latin typeface="Arial"/>
                <a:cs typeface="Arial"/>
              </a:rPr>
              <a:t>qualità </a:t>
            </a:r>
            <a:r>
              <a:rPr dirty="0" sz="2000" spc="-75" b="1">
                <a:solidFill>
                  <a:srgbClr val="7BA654"/>
                </a:solidFill>
                <a:latin typeface="Arial"/>
                <a:cs typeface="Arial"/>
              </a:rPr>
              <a:t>del</a:t>
            </a:r>
            <a:r>
              <a:rPr dirty="0" sz="2000" spc="-6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7BA654"/>
                </a:solidFill>
                <a:latin typeface="Arial"/>
                <a:cs typeface="Arial"/>
              </a:rPr>
              <a:t>progetto</a:t>
            </a:r>
            <a:r>
              <a:rPr dirty="0" sz="2000" spc="-50" b="1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7BA654"/>
                </a:solidFill>
                <a:latin typeface="Arial"/>
                <a:cs typeface="Arial"/>
              </a:rPr>
              <a:t>(</a:t>
            </a:r>
            <a:r>
              <a:rPr dirty="0" sz="2000" spc="-75" b="1" i="1">
                <a:solidFill>
                  <a:srgbClr val="7BA654"/>
                </a:solidFill>
                <a:latin typeface="Arial"/>
                <a:cs typeface="Arial"/>
              </a:rPr>
              <a:t>dartmetrics</a:t>
            </a:r>
            <a:r>
              <a:rPr dirty="0" sz="2000" spc="-75" b="1">
                <a:solidFill>
                  <a:srgbClr val="7BA654"/>
                </a:solidFill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65" y="4208556"/>
            <a:ext cx="11753469" cy="1840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365 Pro Plus</dc:creator>
  <dc:title>Progetto ingegneria del software concessionaria</dc:title>
  <dcterms:created xsi:type="dcterms:W3CDTF">2023-03-07T16:17:35Z</dcterms:created>
  <dcterms:modified xsi:type="dcterms:W3CDTF">2023-03-07T16:17:35Z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2023-03-07T00:00:00Z</vt:filetime>
  </property>
</Properties>
</file>