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59" r:id="rId5"/>
    <p:sldId id="263"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5/3/2022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5/3/2022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9F7680-D485-F423-ADB0-45427BD9908D}"/>
              </a:ext>
            </a:extLst>
          </p:cNvPr>
          <p:cNvSpPr>
            <a:spLocks noGrp="1"/>
          </p:cNvSpPr>
          <p:nvPr>
            <p:ph type="ctrTitle"/>
          </p:nvPr>
        </p:nvSpPr>
        <p:spPr/>
        <p:txBody>
          <a:bodyPr/>
          <a:lstStyle/>
          <a:p>
            <a:r>
              <a:rPr lang="it-IT" dirty="0"/>
              <a:t>Infrastruttura cloud AWS</a:t>
            </a:r>
          </a:p>
        </p:txBody>
      </p:sp>
      <p:sp>
        <p:nvSpPr>
          <p:cNvPr id="3" name="Sottotitolo 2">
            <a:extLst>
              <a:ext uri="{FF2B5EF4-FFF2-40B4-BE49-F238E27FC236}">
                <a16:creationId xmlns:a16="http://schemas.microsoft.com/office/drawing/2014/main" id="{EED32DF4-FB40-51D0-5897-37F2481FB9BE}"/>
              </a:ext>
            </a:extLst>
          </p:cNvPr>
          <p:cNvSpPr>
            <a:spLocks noGrp="1"/>
          </p:cNvSpPr>
          <p:nvPr>
            <p:ph type="subTitle" idx="1"/>
          </p:nvPr>
        </p:nvSpPr>
        <p:spPr/>
        <p:txBody>
          <a:bodyPr/>
          <a:lstStyle/>
          <a:p>
            <a:r>
              <a:rPr lang="it-IT" dirty="0"/>
              <a:t>Componenti del gruppo:</a:t>
            </a:r>
          </a:p>
          <a:p>
            <a:r>
              <a:rPr lang="it-IT" dirty="0"/>
              <a:t>Greco Daniele-1065570, Matias Negro-</a:t>
            </a:r>
          </a:p>
        </p:txBody>
      </p:sp>
    </p:spTree>
    <p:extLst>
      <p:ext uri="{BB962C8B-B14F-4D97-AF65-F5344CB8AC3E}">
        <p14:creationId xmlns:p14="http://schemas.microsoft.com/office/powerpoint/2010/main" val="318654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9C30BB20-88A1-ACE5-A486-B45C04E5742B}"/>
              </a:ext>
            </a:extLst>
          </p:cNvPr>
          <p:cNvSpPr/>
          <p:nvPr/>
        </p:nvSpPr>
        <p:spPr>
          <a:xfrm>
            <a:off x="287692" y="214603"/>
            <a:ext cx="11616614" cy="82109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C37141D7-9AF5-654C-720F-BBD6124E2E20}"/>
              </a:ext>
            </a:extLst>
          </p:cNvPr>
          <p:cNvSpPr txBox="1"/>
          <p:nvPr/>
        </p:nvSpPr>
        <p:spPr>
          <a:xfrm>
            <a:off x="800877" y="394318"/>
            <a:ext cx="10590245" cy="461665"/>
          </a:xfrm>
          <a:prstGeom prst="rect">
            <a:avLst/>
          </a:prstGeom>
          <a:noFill/>
        </p:spPr>
        <p:txBody>
          <a:bodyPr wrap="square" rtlCol="0">
            <a:spAutoFit/>
          </a:bodyPr>
          <a:lstStyle/>
          <a:p>
            <a:r>
              <a:rPr lang="it-IT" sz="2400" dirty="0">
                <a:solidFill>
                  <a:schemeClr val="bg1"/>
                </a:solidFill>
              </a:rPr>
              <a:t>Infrastruttura generale dell’applicazione</a:t>
            </a:r>
          </a:p>
        </p:txBody>
      </p:sp>
      <p:pic>
        <p:nvPicPr>
          <p:cNvPr id="4" name="Immagine 3">
            <a:extLst>
              <a:ext uri="{FF2B5EF4-FFF2-40B4-BE49-F238E27FC236}">
                <a16:creationId xmlns:a16="http://schemas.microsoft.com/office/drawing/2014/main" id="{C929C369-04D9-787D-E8DE-7CAE2EFE849E}"/>
              </a:ext>
            </a:extLst>
          </p:cNvPr>
          <p:cNvPicPr>
            <a:picLocks noChangeAspect="1"/>
          </p:cNvPicPr>
          <p:nvPr/>
        </p:nvPicPr>
        <p:blipFill>
          <a:blip r:embed="rId2"/>
          <a:stretch>
            <a:fillRect/>
          </a:stretch>
        </p:blipFill>
        <p:spPr>
          <a:xfrm>
            <a:off x="985779" y="1127775"/>
            <a:ext cx="10220440" cy="5664909"/>
          </a:xfrm>
          <a:prstGeom prst="rect">
            <a:avLst/>
          </a:prstGeom>
        </p:spPr>
      </p:pic>
    </p:spTree>
    <p:extLst>
      <p:ext uri="{BB962C8B-B14F-4D97-AF65-F5344CB8AC3E}">
        <p14:creationId xmlns:p14="http://schemas.microsoft.com/office/powerpoint/2010/main" val="161277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36D09C-7E5B-673A-545E-82EF6F183F98}"/>
              </a:ext>
            </a:extLst>
          </p:cNvPr>
          <p:cNvSpPr>
            <a:spLocks noGrp="1"/>
          </p:cNvSpPr>
          <p:nvPr>
            <p:ph type="title"/>
          </p:nvPr>
        </p:nvSpPr>
        <p:spPr/>
        <p:txBody>
          <a:bodyPr>
            <a:normAutofit/>
          </a:bodyPr>
          <a:lstStyle/>
          <a:p>
            <a:r>
              <a:rPr lang="it-IT" sz="2400" dirty="0"/>
              <a:t>Utenti, permessi ed Interfaccia con il cloud</a:t>
            </a:r>
          </a:p>
        </p:txBody>
      </p:sp>
      <p:sp>
        <p:nvSpPr>
          <p:cNvPr id="3" name="Segnaposto contenuto 2">
            <a:extLst>
              <a:ext uri="{FF2B5EF4-FFF2-40B4-BE49-F238E27FC236}">
                <a16:creationId xmlns:a16="http://schemas.microsoft.com/office/drawing/2014/main" id="{058A5A85-27F0-7D10-5EEB-D7FF74BC5CAA}"/>
              </a:ext>
            </a:extLst>
          </p:cNvPr>
          <p:cNvSpPr>
            <a:spLocks noGrp="1"/>
          </p:cNvSpPr>
          <p:nvPr>
            <p:ph idx="1"/>
          </p:nvPr>
        </p:nvSpPr>
        <p:spPr>
          <a:xfrm>
            <a:off x="3620278" y="326571"/>
            <a:ext cx="7959012" cy="6260841"/>
          </a:xfrm>
        </p:spPr>
        <p:txBody>
          <a:bodyPr>
            <a:normAutofit/>
          </a:bodyPr>
          <a:lstStyle/>
          <a:p>
            <a:pPr marL="0" indent="0" algn="just">
              <a:buNone/>
            </a:pPr>
            <a:r>
              <a:rPr lang="it-IT" sz="1800" dirty="0"/>
              <a:t>Per la gestione dei permessi abbiamo creato due </a:t>
            </a:r>
            <a:r>
              <a:rPr lang="it-IT" sz="1800" i="1" dirty="0"/>
              <a:t>user </a:t>
            </a:r>
            <a:r>
              <a:rPr lang="it-IT" sz="1800" i="1" dirty="0" err="1"/>
              <a:t>pooI</a:t>
            </a:r>
            <a:r>
              <a:rPr lang="it-IT" sz="1800" i="1" dirty="0"/>
              <a:t> </a:t>
            </a:r>
            <a:r>
              <a:rPr lang="it-IT" sz="1800" dirty="0"/>
              <a:t>utilizzando il servizio Amazon Cognito: </a:t>
            </a:r>
            <a:r>
              <a:rPr lang="it-IT" sz="1800" i="1" dirty="0"/>
              <a:t>Administrator </a:t>
            </a:r>
            <a:r>
              <a:rPr lang="it-IT" sz="1800" dirty="0"/>
              <a:t>con</a:t>
            </a:r>
            <a:r>
              <a:rPr lang="it-IT" sz="1800" i="1" dirty="0"/>
              <a:t> </a:t>
            </a:r>
            <a:r>
              <a:rPr lang="it-IT" sz="1800" dirty="0"/>
              <a:t>permessi di lettura e scrittura e </a:t>
            </a:r>
            <a:r>
              <a:rPr lang="it-IT" sz="1800" i="1" dirty="0"/>
              <a:t>User</a:t>
            </a:r>
            <a:r>
              <a:rPr lang="it-IT" sz="1800" dirty="0"/>
              <a:t> solo con permessi di lettura.</a:t>
            </a:r>
          </a:p>
          <a:p>
            <a:pPr marL="0" indent="0" algn="just">
              <a:buNone/>
            </a:pPr>
            <a:r>
              <a:rPr lang="it-IT" sz="1800" dirty="0"/>
              <a:t>L’</a:t>
            </a:r>
            <a:r>
              <a:rPr lang="it-IT" sz="1800" i="1" dirty="0"/>
              <a:t>Administrator</a:t>
            </a:r>
            <a:r>
              <a:rPr lang="it-IT" sz="1800" dirty="0"/>
              <a:t> può mandare una richiesta POST all’endpoint </a:t>
            </a:r>
            <a:r>
              <a:rPr lang="it-IT" sz="1800" i="1" dirty="0"/>
              <a:t>/upload</a:t>
            </a:r>
            <a:r>
              <a:rPr lang="it-IT" sz="1800" dirty="0"/>
              <a:t> della gateway API per caricare molteplici file strutturata nel modo seguente:</a:t>
            </a:r>
          </a:p>
          <a:p>
            <a:pPr algn="just"/>
            <a:r>
              <a:rPr lang="it-IT" sz="1800" i="1" dirty="0" err="1"/>
              <a:t>Headers</a:t>
            </a:r>
            <a:r>
              <a:rPr lang="it-IT" sz="1800" i="1" dirty="0"/>
              <a:t>:</a:t>
            </a:r>
          </a:p>
          <a:p>
            <a:pPr lvl="1" algn="just"/>
            <a:r>
              <a:rPr lang="it-IT" sz="1600" i="1" dirty="0" err="1"/>
              <a:t>idToken</a:t>
            </a:r>
            <a:r>
              <a:rPr lang="it-IT" sz="1600" i="1" dirty="0"/>
              <a:t>: </a:t>
            </a:r>
            <a:r>
              <a:rPr lang="it-IT" sz="1600" dirty="0"/>
              <a:t>token di autenticazione di Amazon Cognito;</a:t>
            </a:r>
          </a:p>
          <a:p>
            <a:pPr lvl="1" algn="just"/>
            <a:r>
              <a:rPr lang="it-IT" sz="1600" dirty="0"/>
              <a:t>Nomi dei file da caricare nel Bucket.</a:t>
            </a:r>
          </a:p>
          <a:p>
            <a:pPr algn="just"/>
            <a:r>
              <a:rPr lang="it-IT" sz="1800" i="1" dirty="0"/>
              <a:t>Body:</a:t>
            </a:r>
          </a:p>
          <a:p>
            <a:pPr lvl="1" algn="just"/>
            <a:r>
              <a:rPr lang="it-IT" sz="1600" dirty="0"/>
              <a:t>Contenuto dei file separati da una stringa di caratteri inserita dal client e riconosciuta dalla funzione lambda.</a:t>
            </a:r>
          </a:p>
          <a:p>
            <a:pPr marL="0" indent="0" algn="just">
              <a:buNone/>
            </a:pPr>
            <a:r>
              <a:rPr lang="it-IT" sz="1800" dirty="0"/>
              <a:t>L’</a:t>
            </a:r>
            <a:r>
              <a:rPr lang="it-IT" sz="1800" i="1" dirty="0"/>
              <a:t>User </a:t>
            </a:r>
            <a:r>
              <a:rPr lang="it-IT" sz="1800" dirty="0"/>
              <a:t> può solo mandare una richiesta GET all’endpoint </a:t>
            </a:r>
            <a:r>
              <a:rPr lang="it-IT" sz="1800" i="1" dirty="0"/>
              <a:t>/download </a:t>
            </a:r>
            <a:r>
              <a:rPr lang="it-IT" sz="1800" dirty="0"/>
              <a:t>della gateway API per ottenere i nomi degli eventi presenti sul database e scaricarne il contenuto.</a:t>
            </a:r>
          </a:p>
          <a:p>
            <a:pPr marL="0" indent="0" algn="just">
              <a:buNone/>
            </a:pPr>
            <a:r>
              <a:rPr lang="it-IT" sz="1800" dirty="0"/>
              <a:t>Si è assunto che chiunque possa registrarsi come </a:t>
            </a:r>
            <a:r>
              <a:rPr lang="it-IT" sz="1800" i="1" dirty="0"/>
              <a:t>User</a:t>
            </a:r>
            <a:r>
              <a:rPr lang="it-IT" sz="1800" dirty="0"/>
              <a:t> scegliendo nome utente e password, invece non è consentito registrarsi come Administrator se non direttamente dalla console Cognito</a:t>
            </a:r>
            <a:endParaRPr lang="it-IT" sz="1800" i="1" dirty="0"/>
          </a:p>
        </p:txBody>
      </p:sp>
    </p:spTree>
    <p:extLst>
      <p:ext uri="{BB962C8B-B14F-4D97-AF65-F5344CB8AC3E}">
        <p14:creationId xmlns:p14="http://schemas.microsoft.com/office/powerpoint/2010/main" val="32472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774447-B0C4-91B6-EF34-4038D4BD74AE}"/>
              </a:ext>
            </a:extLst>
          </p:cNvPr>
          <p:cNvSpPr>
            <a:spLocks noGrp="1"/>
          </p:cNvSpPr>
          <p:nvPr>
            <p:ph type="title"/>
          </p:nvPr>
        </p:nvSpPr>
        <p:spPr/>
        <p:txBody>
          <a:bodyPr>
            <a:normAutofit/>
          </a:bodyPr>
          <a:lstStyle/>
          <a:p>
            <a:r>
              <a:rPr lang="it-IT" sz="2800" dirty="0"/>
              <a:t>Gateway API e API endpoint</a:t>
            </a:r>
          </a:p>
        </p:txBody>
      </p:sp>
      <p:sp>
        <p:nvSpPr>
          <p:cNvPr id="3" name="Segnaposto contenuto 2">
            <a:extLst>
              <a:ext uri="{FF2B5EF4-FFF2-40B4-BE49-F238E27FC236}">
                <a16:creationId xmlns:a16="http://schemas.microsoft.com/office/drawing/2014/main" id="{C84040D0-6D39-7EAB-C12B-E3E5D420A2EF}"/>
              </a:ext>
            </a:extLst>
          </p:cNvPr>
          <p:cNvSpPr>
            <a:spLocks noGrp="1"/>
          </p:cNvSpPr>
          <p:nvPr>
            <p:ph idx="1"/>
          </p:nvPr>
        </p:nvSpPr>
        <p:spPr>
          <a:xfrm>
            <a:off x="3887930" y="368652"/>
            <a:ext cx="7315200" cy="6111552"/>
          </a:xfrm>
        </p:spPr>
        <p:txBody>
          <a:bodyPr>
            <a:normAutofit/>
          </a:bodyPr>
          <a:lstStyle/>
          <a:p>
            <a:pPr marL="0" indent="0" algn="just">
              <a:buNone/>
            </a:pPr>
            <a:r>
              <a:rPr lang="it-IT" dirty="0"/>
              <a:t>È stata utilizzata una REST API dal servizio Gateway API. Quando viene inviata una richiesta all’API, questa cerca un </a:t>
            </a:r>
            <a:r>
              <a:rPr lang="it-IT" i="1" dirty="0" err="1"/>
              <a:t>header</a:t>
            </a:r>
            <a:r>
              <a:rPr lang="it-IT" i="1" dirty="0"/>
              <a:t> </a:t>
            </a:r>
            <a:r>
              <a:rPr lang="it-IT" dirty="0"/>
              <a:t>denominato </a:t>
            </a:r>
            <a:r>
              <a:rPr lang="it-IT" i="1" dirty="0" err="1"/>
              <a:t>Authorization</a:t>
            </a:r>
            <a:r>
              <a:rPr lang="it-IT" i="1" dirty="0"/>
              <a:t> </a:t>
            </a:r>
            <a:r>
              <a:rPr lang="it-IT" dirty="0"/>
              <a:t>contenente l’</a:t>
            </a:r>
            <a:r>
              <a:rPr lang="it-IT" dirty="0" err="1"/>
              <a:t>idToken</a:t>
            </a:r>
            <a:r>
              <a:rPr lang="it-IT" dirty="0"/>
              <a:t> di Amazon Cognito. Verifica poi che questo id corrisponda all’id assegnato all’utente da Cognito nella corretta </a:t>
            </a:r>
            <a:r>
              <a:rPr lang="it-IT" i="1" dirty="0"/>
              <a:t>user pool.</a:t>
            </a:r>
          </a:p>
          <a:p>
            <a:pPr marL="0" indent="0" algn="just">
              <a:buNone/>
            </a:pPr>
            <a:r>
              <a:rPr lang="it-IT" dirty="0"/>
              <a:t>I due endpoint dell’API si interfacciano rispettivamente a due funzioni Lambda distinte:</a:t>
            </a:r>
          </a:p>
        </p:txBody>
      </p:sp>
    </p:spTree>
    <p:extLst>
      <p:ext uri="{BB962C8B-B14F-4D97-AF65-F5344CB8AC3E}">
        <p14:creationId xmlns:p14="http://schemas.microsoft.com/office/powerpoint/2010/main" val="272767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B7131-9C4E-3A78-55A3-BDE9366E5121}"/>
              </a:ext>
            </a:extLst>
          </p:cNvPr>
          <p:cNvSpPr>
            <a:spLocks noGrp="1"/>
          </p:cNvSpPr>
          <p:nvPr>
            <p:ph type="title"/>
          </p:nvPr>
        </p:nvSpPr>
        <p:spPr/>
        <p:txBody>
          <a:bodyPr>
            <a:normAutofit/>
          </a:bodyPr>
          <a:lstStyle/>
          <a:p>
            <a:r>
              <a:rPr lang="it-IT" sz="2800" dirty="0"/>
              <a:t>Funzioni Lambda</a:t>
            </a:r>
          </a:p>
        </p:txBody>
      </p:sp>
      <p:sp>
        <p:nvSpPr>
          <p:cNvPr id="3" name="Segnaposto contenuto 2">
            <a:extLst>
              <a:ext uri="{FF2B5EF4-FFF2-40B4-BE49-F238E27FC236}">
                <a16:creationId xmlns:a16="http://schemas.microsoft.com/office/drawing/2014/main" id="{8D6B2174-DF6F-67D5-FF30-D7B6EFDBA071}"/>
              </a:ext>
            </a:extLst>
          </p:cNvPr>
          <p:cNvSpPr>
            <a:spLocks noGrp="1"/>
          </p:cNvSpPr>
          <p:nvPr>
            <p:ph idx="1"/>
          </p:nvPr>
        </p:nvSpPr>
        <p:spPr/>
        <p:txBody>
          <a:bodyPr/>
          <a:lstStyle/>
          <a:p>
            <a:pPr algn="just"/>
            <a:r>
              <a:rPr lang="it-IT" i="1" dirty="0" err="1"/>
              <a:t>xmlPost</a:t>
            </a:r>
            <a:r>
              <a:rPr lang="it-IT" dirty="0"/>
              <a:t> è dedicata agli utenti </a:t>
            </a:r>
            <a:r>
              <a:rPr lang="it-IT" i="1" dirty="0"/>
              <a:t>Administrator.</a:t>
            </a:r>
            <a:r>
              <a:rPr lang="it-IT" dirty="0"/>
              <a:t> Rielabora il </a:t>
            </a:r>
            <a:r>
              <a:rPr lang="it-IT" i="1" dirty="0"/>
              <a:t>body</a:t>
            </a:r>
            <a:r>
              <a:rPr lang="it-IT" dirty="0"/>
              <a:t> della richiesta separandolo in più file e caricandoli uno per uno all’interno del S3 Bucket. Vengono caricati anche se il nome del file è già presente nel bucket, aggiungendo il prefisso </a:t>
            </a:r>
            <a:r>
              <a:rPr lang="it-IT" i="1" dirty="0"/>
              <a:t>new_ </a:t>
            </a:r>
            <a:r>
              <a:rPr lang="it-IT" dirty="0"/>
              <a:t>al nome scelto dall’utente</a:t>
            </a:r>
            <a:r>
              <a:rPr lang="it-IT" i="1" dirty="0"/>
              <a:t>.</a:t>
            </a:r>
          </a:p>
          <a:p>
            <a:pPr algn="just"/>
            <a:r>
              <a:rPr lang="it-IT" i="1" dirty="0" err="1"/>
              <a:t>readerFunction</a:t>
            </a:r>
            <a:r>
              <a:rPr lang="it-IT" dirty="0"/>
              <a:t> è dedicata agli utenti </a:t>
            </a:r>
            <a:r>
              <a:rPr lang="it-IT" i="1" dirty="0"/>
              <a:t>Users.</a:t>
            </a:r>
            <a:r>
              <a:rPr lang="it-IT" dirty="0"/>
              <a:t> Consente di prelevare tutti i nomi degli eventi o di scaricare il contenuto direttamente dal database. Deve essere presente nell’</a:t>
            </a:r>
            <a:r>
              <a:rPr lang="it-IT" i="1" dirty="0" err="1"/>
              <a:t>header</a:t>
            </a:r>
            <a:r>
              <a:rPr lang="it-IT" i="1" dirty="0"/>
              <a:t> </a:t>
            </a:r>
            <a:r>
              <a:rPr lang="it-IT" dirty="0"/>
              <a:t>della richiesta un campo </a:t>
            </a:r>
            <a:r>
              <a:rPr lang="it-IT" i="1" dirty="0"/>
              <a:t>mod</a:t>
            </a:r>
            <a:r>
              <a:rPr lang="it-IT" dirty="0"/>
              <a:t> settato a </a:t>
            </a:r>
            <a:r>
              <a:rPr lang="it-IT" i="1" dirty="0"/>
              <a:t>‘</a:t>
            </a:r>
            <a:r>
              <a:rPr lang="it-IT" i="1" dirty="0" err="1"/>
              <a:t>read</a:t>
            </a:r>
            <a:r>
              <a:rPr lang="it-IT" i="1" dirty="0"/>
              <a:t>’ </a:t>
            </a:r>
            <a:r>
              <a:rPr lang="it-IT" dirty="0"/>
              <a:t>o </a:t>
            </a:r>
            <a:r>
              <a:rPr lang="it-IT" sz="1800" i="1" dirty="0"/>
              <a:t>‘download’</a:t>
            </a:r>
            <a:r>
              <a:rPr lang="it-IT" sz="1800" dirty="0"/>
              <a:t> , nel primo caso la funzione Lambda restituisce i nomi degli eventi presenti nel database (si suppone che ogni volta avviata l’applicazione client vengano mostrati all’utente gli eventi presenti sul database), nel secondo caso va specificato un ulteriore </a:t>
            </a:r>
            <a:r>
              <a:rPr lang="it-IT" sz="1800" i="1" dirty="0" err="1"/>
              <a:t>header</a:t>
            </a:r>
            <a:r>
              <a:rPr lang="it-IT" sz="1800" dirty="0"/>
              <a:t> contenente il nome dell’evento da scaricare e la funzione preleva il </a:t>
            </a:r>
            <a:r>
              <a:rPr lang="it-IT" sz="1800" dirty="0" err="1"/>
              <a:t>json</a:t>
            </a:r>
            <a:r>
              <a:rPr lang="it-IT" sz="1800" dirty="0"/>
              <a:t> corrispondente dal database e lo inserisce all’interno del </a:t>
            </a:r>
            <a:r>
              <a:rPr lang="it-IT" sz="1800" i="1" dirty="0"/>
              <a:t>body </a:t>
            </a:r>
            <a:r>
              <a:rPr lang="it-IT" sz="1800" dirty="0"/>
              <a:t> della risposta.</a:t>
            </a:r>
            <a:endParaRPr lang="it-IT" i="1" dirty="0"/>
          </a:p>
        </p:txBody>
      </p:sp>
    </p:spTree>
    <p:extLst>
      <p:ext uri="{BB962C8B-B14F-4D97-AF65-F5344CB8AC3E}">
        <p14:creationId xmlns:p14="http://schemas.microsoft.com/office/powerpoint/2010/main" val="382722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DFD2A-332E-F737-56A7-1CA35D7CF301}"/>
              </a:ext>
            </a:extLst>
          </p:cNvPr>
          <p:cNvSpPr>
            <a:spLocks noGrp="1"/>
          </p:cNvSpPr>
          <p:nvPr>
            <p:ph type="title"/>
          </p:nvPr>
        </p:nvSpPr>
        <p:spPr/>
        <p:txBody>
          <a:bodyPr>
            <a:normAutofit/>
          </a:bodyPr>
          <a:lstStyle/>
          <a:p>
            <a:r>
              <a:rPr lang="it-IT" sz="2800" dirty="0"/>
              <a:t>S3 Bucket e Dynamo DB</a:t>
            </a:r>
          </a:p>
        </p:txBody>
      </p:sp>
      <p:sp>
        <p:nvSpPr>
          <p:cNvPr id="3" name="Segnaposto contenuto 2">
            <a:extLst>
              <a:ext uri="{FF2B5EF4-FFF2-40B4-BE49-F238E27FC236}">
                <a16:creationId xmlns:a16="http://schemas.microsoft.com/office/drawing/2014/main" id="{36587AA4-9F73-35D6-3919-FB3C0125B005}"/>
              </a:ext>
            </a:extLst>
          </p:cNvPr>
          <p:cNvSpPr>
            <a:spLocks noGrp="1"/>
          </p:cNvSpPr>
          <p:nvPr>
            <p:ph idx="1"/>
          </p:nvPr>
        </p:nvSpPr>
        <p:spPr/>
        <p:txBody>
          <a:bodyPr>
            <a:normAutofit/>
          </a:bodyPr>
          <a:lstStyle/>
          <a:p>
            <a:pPr marL="0" indent="0" algn="just">
              <a:buNone/>
            </a:pPr>
            <a:r>
              <a:rPr lang="it-IT" dirty="0"/>
              <a:t>All’aggiunta di un file nel bucket viene avviata una funzione Lambda che prende il contenuto del file in formato xml e lo inserisce in formato </a:t>
            </a:r>
            <a:r>
              <a:rPr lang="it-IT" dirty="0" err="1"/>
              <a:t>json</a:t>
            </a:r>
            <a:r>
              <a:rPr lang="it-IT" dirty="0"/>
              <a:t> all’interno di una tabella nel database costruito utilizzando il servizio Dynamo DB. Ogni Gara è riconosciuta univocamente da una chiave composta dal nome e dalla data dell’evento.</a:t>
            </a:r>
          </a:p>
          <a:p>
            <a:pPr marL="0" indent="0" algn="just">
              <a:buNone/>
            </a:pPr>
            <a:r>
              <a:rPr lang="it-IT" dirty="0"/>
              <a:t>Quando un utente </a:t>
            </a:r>
            <a:r>
              <a:rPr lang="it-IT" i="1" dirty="0"/>
              <a:t>User</a:t>
            </a:r>
            <a:r>
              <a:rPr lang="it-IT" dirty="0"/>
              <a:t> effettua una richiesta GET, viene preso il </a:t>
            </a:r>
            <a:r>
              <a:rPr lang="it-IT" dirty="0" err="1"/>
              <a:t>json</a:t>
            </a:r>
            <a:r>
              <a:rPr lang="it-IT" dirty="0"/>
              <a:t> relativo al nome dell’evento desiderato dall’utente inserito nell’</a:t>
            </a:r>
            <a:r>
              <a:rPr lang="it-IT" i="1" dirty="0" err="1"/>
              <a:t>header</a:t>
            </a:r>
            <a:r>
              <a:rPr lang="it-IT" dirty="0"/>
              <a:t> della richiesta e restituito nel </a:t>
            </a:r>
            <a:r>
              <a:rPr lang="it-IT" i="1" dirty="0"/>
              <a:t>body</a:t>
            </a:r>
            <a:r>
              <a:rPr lang="it-IT" dirty="0"/>
              <a:t> della risposta.</a:t>
            </a:r>
          </a:p>
        </p:txBody>
      </p:sp>
    </p:spTree>
    <p:extLst>
      <p:ext uri="{BB962C8B-B14F-4D97-AF65-F5344CB8AC3E}">
        <p14:creationId xmlns:p14="http://schemas.microsoft.com/office/powerpoint/2010/main" val="153734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5B8957-B0C4-5083-A627-CB59C115566A}"/>
              </a:ext>
            </a:extLst>
          </p:cNvPr>
          <p:cNvSpPr>
            <a:spLocks noGrp="1"/>
          </p:cNvSpPr>
          <p:nvPr>
            <p:ph type="title"/>
          </p:nvPr>
        </p:nvSpPr>
        <p:spPr/>
        <p:txBody>
          <a:bodyPr/>
          <a:lstStyle/>
          <a:p>
            <a:r>
              <a:rPr lang="it-IT" dirty="0"/>
              <a:t>Testing</a:t>
            </a:r>
          </a:p>
        </p:txBody>
      </p:sp>
      <p:sp>
        <p:nvSpPr>
          <p:cNvPr id="3" name="Segnaposto contenuto 2">
            <a:extLst>
              <a:ext uri="{FF2B5EF4-FFF2-40B4-BE49-F238E27FC236}">
                <a16:creationId xmlns:a16="http://schemas.microsoft.com/office/drawing/2014/main" id="{3DFC86F1-A113-4BC3-B85D-2014E29A9BC3}"/>
              </a:ext>
            </a:extLst>
          </p:cNvPr>
          <p:cNvSpPr>
            <a:spLocks noGrp="1"/>
          </p:cNvSpPr>
          <p:nvPr>
            <p:ph idx="1"/>
          </p:nvPr>
        </p:nvSpPr>
        <p:spPr>
          <a:xfrm>
            <a:off x="3869268" y="242596"/>
            <a:ext cx="7315200" cy="6494106"/>
          </a:xfrm>
        </p:spPr>
        <p:txBody>
          <a:bodyPr>
            <a:normAutofit/>
          </a:bodyPr>
          <a:lstStyle/>
          <a:p>
            <a:pPr marL="0" indent="0">
              <a:buNone/>
            </a:pPr>
            <a:r>
              <a:rPr lang="it-IT" dirty="0"/>
              <a:t>Per eseguire i vari test per accedere al bucket sono state scritte due applicazioni diverse in </a:t>
            </a:r>
            <a:r>
              <a:rPr lang="it-IT" dirty="0" err="1"/>
              <a:t>python</a:t>
            </a:r>
            <a:r>
              <a:rPr lang="it-IT" dirty="0"/>
              <a:t>, una per gli utenti </a:t>
            </a:r>
            <a:r>
              <a:rPr lang="it-IT" i="1" dirty="0"/>
              <a:t>Administrator </a:t>
            </a:r>
            <a:r>
              <a:rPr lang="it-IT" dirty="0"/>
              <a:t>e una per gli utenti </a:t>
            </a:r>
            <a:r>
              <a:rPr lang="it-IT" i="1" dirty="0"/>
              <a:t>Users</a:t>
            </a:r>
            <a:r>
              <a:rPr lang="it-IT" dirty="0"/>
              <a:t>.</a:t>
            </a:r>
          </a:p>
          <a:p>
            <a:pPr marL="0" indent="0">
              <a:buNone/>
            </a:pPr>
            <a:r>
              <a:rPr lang="it-IT" dirty="0"/>
              <a:t>L’applicazione </a:t>
            </a:r>
            <a:r>
              <a:rPr lang="it-IT" i="1" dirty="0" err="1"/>
              <a:t>uploaderApp</a:t>
            </a:r>
            <a:r>
              <a:rPr lang="it-IT" i="1" dirty="0"/>
              <a:t> </a:t>
            </a:r>
            <a:r>
              <a:rPr lang="it-IT" dirty="0"/>
              <a:t>contiene un modulo per il login, i dati vengono passati ad Amazon Cognito che autentica l’utente e restituisce un token di accesso che verrà inserito nell’</a:t>
            </a:r>
            <a:r>
              <a:rPr lang="it-IT" dirty="0" err="1"/>
              <a:t>header</a:t>
            </a:r>
            <a:r>
              <a:rPr lang="it-IT" dirty="0"/>
              <a:t> di ogni richiesta POST effettuata.</a:t>
            </a:r>
            <a:r>
              <a:rPr lang="it-IT" i="1" dirty="0"/>
              <a:t> </a:t>
            </a:r>
            <a:r>
              <a:rPr lang="it-IT" dirty="0"/>
              <a:t>Dopo l’accesso, l’applicazione consente di selezionare più file dal file system locale ed inviarli in un’unica </a:t>
            </a:r>
            <a:r>
              <a:rPr lang="it-IT" i="1" dirty="0"/>
              <a:t>POST </a:t>
            </a:r>
            <a:r>
              <a:rPr lang="it-IT" i="1" dirty="0" err="1"/>
              <a:t>request</a:t>
            </a:r>
            <a:r>
              <a:rPr lang="it-IT" i="1" dirty="0"/>
              <a:t> </a:t>
            </a:r>
            <a:r>
              <a:rPr lang="it-IT" dirty="0"/>
              <a:t>all’endpoint con percorso </a:t>
            </a:r>
            <a:r>
              <a:rPr lang="it-IT" i="1" dirty="0"/>
              <a:t>/update</a:t>
            </a:r>
            <a:r>
              <a:rPr lang="it-IT" dirty="0"/>
              <a:t>. L’API verifica il token di accesso con Amazon Cognito e inoltra la richiesta alla funzione lambda.</a:t>
            </a:r>
          </a:p>
          <a:p>
            <a:pPr marL="0" indent="0">
              <a:buNone/>
            </a:pPr>
            <a:r>
              <a:rPr lang="it-IT" dirty="0"/>
              <a:t>L’applicazione </a:t>
            </a:r>
            <a:r>
              <a:rPr lang="it-IT" i="1" dirty="0" err="1"/>
              <a:t>readerApp</a:t>
            </a:r>
            <a:r>
              <a:rPr lang="it-IT" i="1" dirty="0"/>
              <a:t>:</a:t>
            </a:r>
            <a:r>
              <a:rPr lang="it-IT" dirty="0"/>
              <a:t> dopo il login viene inviata automaticamente una richiesta </a:t>
            </a:r>
            <a:r>
              <a:rPr lang="it-IT" i="1" dirty="0"/>
              <a:t>GET </a:t>
            </a:r>
            <a:r>
              <a:rPr lang="it-IT" dirty="0"/>
              <a:t>che ha come intestazione un parametro </a:t>
            </a:r>
            <a:r>
              <a:rPr lang="it-IT" i="1" dirty="0"/>
              <a:t>mod </a:t>
            </a:r>
            <a:r>
              <a:rPr lang="it-IT" dirty="0"/>
              <a:t>impostato a </a:t>
            </a:r>
            <a:r>
              <a:rPr lang="it-IT" i="1" dirty="0" err="1"/>
              <a:t>read</a:t>
            </a:r>
            <a:r>
              <a:rPr lang="it-IT" i="1" dirty="0"/>
              <a:t>, </a:t>
            </a:r>
            <a:r>
              <a:rPr lang="it-IT" dirty="0"/>
              <a:t>la funzione lambda risponde quindi con la lista dei nomi dei file presenti nel bucket. All’avvio si presenta quindi all’utente la lista dei file nel bucket, l’utente inserisce nella casella di testo il nome del file da scaricare ed invia una richiesta </a:t>
            </a:r>
            <a:r>
              <a:rPr lang="it-IT" i="1" dirty="0"/>
              <a:t>GET</a:t>
            </a:r>
            <a:r>
              <a:rPr lang="it-IT" dirty="0"/>
              <a:t> con parametro </a:t>
            </a:r>
            <a:r>
              <a:rPr lang="it-IT" i="1" dirty="0"/>
              <a:t>mod</a:t>
            </a:r>
            <a:r>
              <a:rPr lang="it-IT" dirty="0"/>
              <a:t> impostato a </a:t>
            </a:r>
            <a:r>
              <a:rPr lang="it-IT" i="1" dirty="0"/>
              <a:t>download. </a:t>
            </a:r>
            <a:r>
              <a:rPr lang="it-IT" dirty="0"/>
              <a:t>La funzione lambda cerca quindi il file richiesto nel bucket e lo restituisce nel </a:t>
            </a:r>
            <a:r>
              <a:rPr lang="it-IT" i="1" dirty="0"/>
              <a:t>body</a:t>
            </a:r>
            <a:r>
              <a:rPr lang="it-IT" dirty="0"/>
              <a:t> della risposta; l’applicazione scrive quindi il contenuto in un file in locale nella cartella </a:t>
            </a:r>
            <a:r>
              <a:rPr lang="it-IT" i="1" dirty="0"/>
              <a:t>downloads</a:t>
            </a:r>
            <a:r>
              <a:rPr lang="it-IT" dirty="0"/>
              <a:t> presente nella directory del progetto.</a:t>
            </a:r>
          </a:p>
        </p:txBody>
      </p:sp>
    </p:spTree>
    <p:extLst>
      <p:ext uri="{BB962C8B-B14F-4D97-AF65-F5344CB8AC3E}">
        <p14:creationId xmlns:p14="http://schemas.microsoft.com/office/powerpoint/2010/main" val="704716710"/>
      </p:ext>
    </p:extLst>
  </p:cSld>
  <p:clrMapOvr>
    <a:masterClrMapping/>
  </p:clrMapOvr>
</p:sld>
</file>

<file path=ppt/theme/theme1.xml><?xml version="1.0" encoding="utf-8"?>
<a:theme xmlns:a="http://schemas.openxmlformats.org/drawingml/2006/main" name="Cornic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TM03457475[[fn=Cornice]]</Template>
  <TotalTime>1399</TotalTime>
  <Words>702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Corbel</vt:lpstr>
      <vt:lpstr>Wingdings 2</vt:lpstr>
      <vt:lpstr>Cornice</vt:lpstr>
      <vt:lpstr>Infrastruttura cloud AWS</vt:lpstr>
      <vt:lpstr>Presentazione standard di PowerPoint</vt:lpstr>
      <vt:lpstr>Utenti, permessi ed Interfaccia con il cloud</vt:lpstr>
      <vt:lpstr>Gateway API e API endpoint</vt:lpstr>
      <vt:lpstr>Funzioni Lambda</vt:lpstr>
      <vt:lpstr>S3 Bucket e Dynamo DB</vt:lpstr>
      <vt:lpstr>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Infrastruttura AWS</dc:title>
  <dc:creator>Daniele Greco</dc:creator>
  <cp:lastModifiedBy>Daniele Greco</cp:lastModifiedBy>
  <cp:revision>5</cp:revision>
  <dcterms:created xsi:type="dcterms:W3CDTF">2022-05-01T13:25:39Z</dcterms:created>
  <dcterms:modified xsi:type="dcterms:W3CDTF">2022-05-02T23:18:00Z</dcterms:modified>
</cp:coreProperties>
</file>