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72" r:id="rId4"/>
    <p:sldId id="276" r:id="rId5"/>
    <p:sldId id="280" r:id="rId6"/>
    <p:sldId id="281" r:id="rId7"/>
    <p:sldId id="282" r:id="rId8"/>
    <p:sldId id="283" r:id="rId9"/>
    <p:sldId id="284" r:id="rId10"/>
    <p:sldId id="287" r:id="rId11"/>
    <p:sldId id="285" r:id="rId12"/>
    <p:sldId id="288" r:id="rId13"/>
    <p:sldId id="289" r:id="rId14"/>
    <p:sldId id="28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1C91F9D3-005C-47DE-9268-A09C2A72D14C}">
          <p14:sldIdLst>
            <p14:sldId id="256"/>
            <p14:sldId id="257"/>
            <p14:sldId id="272"/>
            <p14:sldId id="276"/>
            <p14:sldId id="280"/>
            <p14:sldId id="281"/>
            <p14:sldId id="282"/>
            <p14:sldId id="283"/>
            <p14:sldId id="284"/>
            <p14:sldId id="287"/>
            <p14:sldId id="285"/>
            <p14:sldId id="288"/>
            <p14:sldId id="289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5/27/2022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5/27/2022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5/27/2022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5/27/2022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5/27/2022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tiasNegro/tcm_homeworks_and_projec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9F7680-D485-F423-ADB0-45427BD990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Infrastruttura cloud AWS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ED32DF4-FB40-51D0-5897-37F2481FB9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Componenti del gruppo:</a:t>
            </a:r>
          </a:p>
          <a:p>
            <a:r>
              <a:rPr lang="it-IT" dirty="0"/>
              <a:t>Greco Daniele-1065570, Matias Negro-1065808</a:t>
            </a:r>
          </a:p>
        </p:txBody>
      </p:sp>
    </p:spTree>
    <p:extLst>
      <p:ext uri="{BB962C8B-B14F-4D97-AF65-F5344CB8AC3E}">
        <p14:creationId xmlns:p14="http://schemas.microsoft.com/office/powerpoint/2010/main" val="3186547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9C30BB20-88A1-ACE5-A486-B45C04E5742B}"/>
              </a:ext>
            </a:extLst>
          </p:cNvPr>
          <p:cNvSpPr/>
          <p:nvPr/>
        </p:nvSpPr>
        <p:spPr>
          <a:xfrm>
            <a:off x="287692" y="214603"/>
            <a:ext cx="11616614" cy="82109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37141D7-9AF5-654C-720F-BBD6124E2E20}"/>
              </a:ext>
            </a:extLst>
          </p:cNvPr>
          <p:cNvSpPr txBox="1"/>
          <p:nvPr/>
        </p:nvSpPr>
        <p:spPr>
          <a:xfrm>
            <a:off x="800877" y="394318"/>
            <a:ext cx="10590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i="1" dirty="0">
                <a:solidFill>
                  <a:schemeClr val="bg1"/>
                </a:solidFill>
              </a:rPr>
              <a:t>/</a:t>
            </a:r>
            <a:r>
              <a:rPr lang="it-IT" sz="2400" i="1" dirty="0" err="1">
                <a:solidFill>
                  <a:schemeClr val="bg1"/>
                </a:solidFill>
              </a:rPr>
              <a:t>list_classes?id</a:t>
            </a:r>
            <a:r>
              <a:rPr lang="it-IT" sz="2400" i="1" dirty="0">
                <a:solidFill>
                  <a:schemeClr val="bg1"/>
                </a:solidFill>
              </a:rPr>
              <a:t>=…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C3D7294-D336-A726-AE2A-D8F5E51EF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51" y="1232728"/>
            <a:ext cx="4892464" cy="541066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C72D9CFC-1347-5EFC-20BC-3A8DDDE43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3831" y="1548882"/>
            <a:ext cx="6280475" cy="443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107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9C30BB20-88A1-ACE5-A486-B45C04E5742B}"/>
              </a:ext>
            </a:extLst>
          </p:cNvPr>
          <p:cNvSpPr/>
          <p:nvPr/>
        </p:nvSpPr>
        <p:spPr>
          <a:xfrm>
            <a:off x="287692" y="214603"/>
            <a:ext cx="11616614" cy="82109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37141D7-9AF5-654C-720F-BBD6124E2E20}"/>
              </a:ext>
            </a:extLst>
          </p:cNvPr>
          <p:cNvSpPr txBox="1"/>
          <p:nvPr/>
        </p:nvSpPr>
        <p:spPr>
          <a:xfrm>
            <a:off x="800877" y="394318"/>
            <a:ext cx="10590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i="1" dirty="0">
                <a:solidFill>
                  <a:schemeClr val="bg1"/>
                </a:solidFill>
              </a:rPr>
              <a:t>/</a:t>
            </a:r>
            <a:r>
              <a:rPr lang="it-IT" sz="2400" i="1" dirty="0" err="1">
                <a:solidFill>
                  <a:schemeClr val="bg1"/>
                </a:solidFill>
              </a:rPr>
              <a:t>results?id</a:t>
            </a:r>
            <a:r>
              <a:rPr lang="it-IT" sz="2400" i="1" dirty="0">
                <a:solidFill>
                  <a:schemeClr val="bg1"/>
                </a:solidFill>
              </a:rPr>
              <a:t>=…&amp;class=…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3EFACCA5-BA5D-4A82-C651-F78E7D75A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92" y="1692182"/>
            <a:ext cx="4632609" cy="4376056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138FECC1-799B-3539-C645-43E5B4FE9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7665" y="1825805"/>
            <a:ext cx="7974335" cy="410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739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9C30BB20-88A1-ACE5-A486-B45C04E5742B}"/>
              </a:ext>
            </a:extLst>
          </p:cNvPr>
          <p:cNvSpPr/>
          <p:nvPr/>
        </p:nvSpPr>
        <p:spPr>
          <a:xfrm>
            <a:off x="287692" y="214603"/>
            <a:ext cx="11616614" cy="82109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37141D7-9AF5-654C-720F-BBD6124E2E20}"/>
              </a:ext>
            </a:extLst>
          </p:cNvPr>
          <p:cNvSpPr txBox="1"/>
          <p:nvPr/>
        </p:nvSpPr>
        <p:spPr>
          <a:xfrm>
            <a:off x="800877" y="394318"/>
            <a:ext cx="10590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i="1" dirty="0">
                <a:solidFill>
                  <a:schemeClr val="bg1"/>
                </a:solidFill>
              </a:rPr>
              <a:t>/</a:t>
            </a:r>
            <a:r>
              <a:rPr lang="it-IT" sz="2400" i="1" dirty="0" err="1">
                <a:solidFill>
                  <a:schemeClr val="bg1"/>
                </a:solidFill>
              </a:rPr>
              <a:t>download?id</a:t>
            </a:r>
            <a:r>
              <a:rPr lang="it-IT" sz="2400" i="1" dirty="0">
                <a:solidFill>
                  <a:schemeClr val="bg1"/>
                </a:solidFill>
              </a:rPr>
              <a:t>=…</a:t>
            </a: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2D0D6EBD-1AFF-5E16-A199-A5CE98C60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92" y="1160866"/>
            <a:ext cx="4957159" cy="453626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9F2FDE98-A132-4C0C-DC8E-E9804EC27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061" y="1215412"/>
            <a:ext cx="6218987" cy="1892212"/>
          </a:xfrm>
          <a:prstGeom prst="rect">
            <a:avLst/>
          </a:prstGeom>
        </p:spPr>
      </p:pic>
      <p:pic>
        <p:nvPicPr>
          <p:cNvPr id="7" name="Immagine 6" descr="Immagine che contiene testo, monitor, screenshot, nero&#10;&#10;Descrizione generata automaticamente">
            <a:extLst>
              <a:ext uri="{FF2B5EF4-FFF2-40B4-BE49-F238E27FC236}">
                <a16:creationId xmlns:a16="http://schemas.microsoft.com/office/drawing/2014/main" id="{3AC6B894-1B49-633F-0538-17C29CB0D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9037" y="3173346"/>
            <a:ext cx="6064898" cy="355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94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9C30BB20-88A1-ACE5-A486-B45C04E5742B}"/>
              </a:ext>
            </a:extLst>
          </p:cNvPr>
          <p:cNvSpPr/>
          <p:nvPr/>
        </p:nvSpPr>
        <p:spPr>
          <a:xfrm>
            <a:off x="287692" y="214603"/>
            <a:ext cx="11616614" cy="82109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37141D7-9AF5-654C-720F-BBD6124E2E20}"/>
              </a:ext>
            </a:extLst>
          </p:cNvPr>
          <p:cNvSpPr txBox="1"/>
          <p:nvPr/>
        </p:nvSpPr>
        <p:spPr>
          <a:xfrm>
            <a:off x="800877" y="394318"/>
            <a:ext cx="10590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i="1" dirty="0">
                <a:solidFill>
                  <a:schemeClr val="bg1"/>
                </a:solidFill>
              </a:rPr>
              <a:t>/</a:t>
            </a:r>
            <a:r>
              <a:rPr lang="it-IT" sz="2400" i="1" dirty="0" err="1">
                <a:solidFill>
                  <a:schemeClr val="bg1"/>
                </a:solidFill>
              </a:rPr>
              <a:t>download?id</a:t>
            </a:r>
            <a:r>
              <a:rPr lang="it-IT" sz="2400" i="1" dirty="0">
                <a:solidFill>
                  <a:schemeClr val="bg1"/>
                </a:solidFill>
              </a:rPr>
              <a:t>=…</a:t>
            </a:r>
          </a:p>
        </p:txBody>
      </p:sp>
      <p:pic>
        <p:nvPicPr>
          <p:cNvPr id="4" name="Immagine 3" descr="Immagine che contiene testo, screenshot, targa&#10;&#10;Descrizione generata automaticamente">
            <a:extLst>
              <a:ext uri="{FF2B5EF4-FFF2-40B4-BE49-F238E27FC236}">
                <a16:creationId xmlns:a16="http://schemas.microsoft.com/office/drawing/2014/main" id="{BAF9F385-BA1A-5F54-5DF6-7FD907DB6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2294" y="242868"/>
            <a:ext cx="3558828" cy="6400529"/>
          </a:xfrm>
          <a:prstGeom prst="rect">
            <a:avLst/>
          </a:prstGeom>
        </p:spPr>
      </p:pic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5A0FF47F-963E-75C6-D8B3-794B5FD0D585}"/>
              </a:ext>
            </a:extLst>
          </p:cNvPr>
          <p:cNvSpPr txBox="1">
            <a:spLocks/>
          </p:cNvSpPr>
          <p:nvPr/>
        </p:nvSpPr>
        <p:spPr>
          <a:xfrm>
            <a:off x="951722" y="4254758"/>
            <a:ext cx="6232850" cy="2113385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it-IT" i="1" dirty="0"/>
              <a:t>XML generato dall’algoritmo di simulazione usato come esempio negli screenshot.</a:t>
            </a:r>
          </a:p>
        </p:txBody>
      </p:sp>
    </p:spTree>
    <p:extLst>
      <p:ext uri="{BB962C8B-B14F-4D97-AF65-F5344CB8AC3E}">
        <p14:creationId xmlns:p14="http://schemas.microsoft.com/office/powerpoint/2010/main" val="4023196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A46709-9943-A280-A031-B2A5ACE21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GitHub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DCCA22-A17D-183F-4085-1F9132701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33260" cy="5120640"/>
          </a:xfrm>
        </p:spPr>
        <p:txBody>
          <a:bodyPr/>
          <a:lstStyle/>
          <a:p>
            <a:pPr marL="0" indent="0" algn="just">
              <a:buNone/>
            </a:pPr>
            <a:r>
              <a:rPr lang="it-IT" dirty="0"/>
              <a:t>Link alla repository con le applicazioni </a:t>
            </a:r>
            <a:r>
              <a:rPr lang="it-IT" b="1" i="1" dirty="0" err="1"/>
              <a:t>uploaderAppm</a:t>
            </a:r>
            <a:r>
              <a:rPr lang="it-IT" i="1" dirty="0"/>
              <a:t>,</a:t>
            </a:r>
            <a:r>
              <a:rPr lang="it-IT" dirty="0"/>
              <a:t> </a:t>
            </a:r>
            <a:r>
              <a:rPr lang="it-IT" b="1" i="1" dirty="0" err="1"/>
              <a:t>readerApp</a:t>
            </a:r>
            <a:r>
              <a:rPr lang="it-IT" dirty="0"/>
              <a:t>, le funzioni </a:t>
            </a:r>
            <a:r>
              <a:rPr lang="it-IT" b="1" i="1" dirty="0"/>
              <a:t>lambda</a:t>
            </a:r>
            <a:r>
              <a:rPr lang="it-IT" i="1" dirty="0"/>
              <a:t> </a:t>
            </a:r>
            <a:r>
              <a:rPr lang="it-IT" dirty="0"/>
              <a:t>e gli </a:t>
            </a:r>
            <a:r>
              <a:rPr lang="it-IT" b="1" dirty="0"/>
              <a:t>screenshot</a:t>
            </a:r>
            <a:r>
              <a:rPr lang="it-IT" dirty="0"/>
              <a:t> in formato .png visibili pubblicamente:</a:t>
            </a:r>
          </a:p>
          <a:p>
            <a:pPr marL="0" indent="0" algn="just">
              <a:buNone/>
            </a:pPr>
            <a:r>
              <a:rPr lang="it-IT" dirty="0">
                <a:hlinkClick r:id="rId2"/>
              </a:rPr>
              <a:t>https://github.com/MatiasNegro/tcm_homeworks_and_project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75345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9C30BB20-88A1-ACE5-A486-B45C04E5742B}"/>
              </a:ext>
            </a:extLst>
          </p:cNvPr>
          <p:cNvSpPr/>
          <p:nvPr/>
        </p:nvSpPr>
        <p:spPr>
          <a:xfrm>
            <a:off x="287692" y="214603"/>
            <a:ext cx="11616614" cy="82109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37141D7-9AF5-654C-720F-BBD6124E2E20}"/>
              </a:ext>
            </a:extLst>
          </p:cNvPr>
          <p:cNvSpPr txBox="1"/>
          <p:nvPr/>
        </p:nvSpPr>
        <p:spPr>
          <a:xfrm>
            <a:off x="800877" y="394318"/>
            <a:ext cx="10590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Infrastruttura generale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1256EEA-3D1D-D6F0-B22A-A31A17EA1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615" y="1115104"/>
            <a:ext cx="9874120" cy="565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773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36D09C-7E5B-673A-545E-82EF6F18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400" i="1" dirty="0"/>
              <a:t>/upload</a:t>
            </a:r>
            <a:br>
              <a:rPr lang="it-IT" sz="2400" i="1" dirty="0"/>
            </a:br>
            <a:r>
              <a:rPr lang="it-IT" sz="2400" i="1" dirty="0"/>
              <a:t>/</a:t>
            </a:r>
            <a:r>
              <a:rPr lang="it-IT" sz="2400" i="1" dirty="0" err="1"/>
              <a:t>register_race</a:t>
            </a:r>
            <a:br>
              <a:rPr lang="it-IT" sz="2400" i="1" dirty="0"/>
            </a:br>
            <a:r>
              <a:rPr lang="it-IT" sz="2400" i="1" dirty="0"/>
              <a:t>Metadata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58A5A85-27F0-7D10-5EEB-D7FF74BC5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0278" y="326571"/>
            <a:ext cx="7959012" cy="626084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1800" dirty="0"/>
              <a:t>È stato aggiunto l’Endpoint </a:t>
            </a:r>
            <a:r>
              <a:rPr lang="it-IT" sz="1800" b="1" i="1" dirty="0"/>
              <a:t>/</a:t>
            </a:r>
            <a:r>
              <a:rPr lang="it-IT" sz="1800" b="1" i="1" dirty="0" err="1"/>
              <a:t>register_race</a:t>
            </a:r>
            <a:r>
              <a:rPr lang="it-IT" sz="1800" b="1" dirty="0"/>
              <a:t> </a:t>
            </a:r>
            <a:r>
              <a:rPr lang="it-IT" sz="1800" dirty="0"/>
              <a:t>al quale è possibile inviare una POST </a:t>
            </a:r>
            <a:r>
              <a:rPr lang="it-IT" sz="1800" dirty="0" err="1"/>
              <a:t>request</a:t>
            </a:r>
            <a:r>
              <a:rPr lang="it-IT" sz="1800" dirty="0"/>
              <a:t> contenente due parametri, nome della gara e data di inizio. All’interno dell’</a:t>
            </a:r>
            <a:r>
              <a:rPr lang="it-IT" sz="1800" i="1" dirty="0" err="1"/>
              <a:t>header</a:t>
            </a:r>
            <a:r>
              <a:rPr lang="it-IT" sz="1800" dirty="0"/>
              <a:t> viene inserito l’Id identificativo assegnato da Amazon Cognito che consente di caricare il file all’interno del bucket e di recuperare </a:t>
            </a:r>
            <a:r>
              <a:rPr lang="it-IT" sz="1800" i="1" dirty="0"/>
              <a:t>username </a:t>
            </a:r>
            <a:r>
              <a:rPr lang="it-IT" sz="1800" dirty="0"/>
              <a:t>e </a:t>
            </a:r>
            <a:r>
              <a:rPr lang="it-IT" sz="1800" i="1" dirty="0"/>
              <a:t>email</a:t>
            </a:r>
            <a:r>
              <a:rPr lang="it-IT" sz="1800" dirty="0"/>
              <a:t> dell’utente che sta caricando il file. Viene quindi generato il file XML contenente i dati fondamentali della gara. Nei </a:t>
            </a:r>
            <a:r>
              <a:rPr lang="it-IT" sz="1800" b="1" i="1" dirty="0"/>
              <a:t>Metadata</a:t>
            </a:r>
            <a:r>
              <a:rPr lang="it-IT" sz="1800" dirty="0"/>
              <a:t> del file caricato vengono aggiunti i campi </a:t>
            </a:r>
            <a:r>
              <a:rPr lang="it-IT" sz="1800" b="1" i="1" dirty="0"/>
              <a:t>username </a:t>
            </a:r>
            <a:r>
              <a:rPr lang="it-IT" sz="1800" dirty="0"/>
              <a:t>e </a:t>
            </a:r>
            <a:r>
              <a:rPr lang="it-IT" sz="1800" b="1" i="1" dirty="0"/>
              <a:t>email </a:t>
            </a:r>
            <a:r>
              <a:rPr lang="it-IT" sz="1800" dirty="0"/>
              <a:t>per identificare il proprietario del file. All’utente è restituito il nome (univoco) del file nel </a:t>
            </a:r>
            <a:r>
              <a:rPr lang="it-IT" sz="1800" i="1" dirty="0"/>
              <a:t>Bucket</a:t>
            </a:r>
            <a:r>
              <a:rPr lang="it-IT" sz="1800" dirty="0"/>
              <a:t>.</a:t>
            </a:r>
          </a:p>
          <a:p>
            <a:pPr marL="0" indent="0" algn="just">
              <a:buNone/>
            </a:pPr>
            <a:r>
              <a:rPr lang="it-IT" sz="1800" dirty="0"/>
              <a:t>Ad ogni inserimento di file nel bucket attraverso l’Endpoint </a:t>
            </a:r>
            <a:r>
              <a:rPr lang="it-IT" sz="1800" b="1" i="1" dirty="0"/>
              <a:t>/upload </a:t>
            </a:r>
            <a:r>
              <a:rPr lang="it-IT" sz="1800" dirty="0"/>
              <a:t>viene controllato che il file esista già, se è già presente viene controllato nei </a:t>
            </a:r>
            <a:r>
              <a:rPr lang="it-IT" sz="1800" b="1" i="1" dirty="0"/>
              <a:t>Metadata</a:t>
            </a:r>
            <a:r>
              <a:rPr lang="it-IT" sz="1800" dirty="0"/>
              <a:t> chi è l’utente che ha caricato il file. Se l’utente è lo stesso, il file viene sovrascritto, previo controllo del formato.</a:t>
            </a:r>
          </a:p>
          <a:p>
            <a:pPr marL="0" indent="0" algn="just">
              <a:buNone/>
            </a:pPr>
            <a:r>
              <a:rPr lang="it-IT" sz="1800" dirty="0"/>
              <a:t>Nel caso il file sia nuovo, viene controllato il formato; nel caso sia corretto viene caricato insieme ai Metadata del proprietario.</a:t>
            </a:r>
          </a:p>
        </p:txBody>
      </p:sp>
    </p:spTree>
    <p:extLst>
      <p:ext uri="{BB962C8B-B14F-4D97-AF65-F5344CB8AC3E}">
        <p14:creationId xmlns:p14="http://schemas.microsoft.com/office/powerpoint/2010/main" val="2598071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5B8957-B0C4-5083-A627-CB59C1155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42" y="1192848"/>
            <a:ext cx="3327044" cy="4601183"/>
          </a:xfrm>
        </p:spPr>
        <p:txBody>
          <a:bodyPr>
            <a:normAutofit/>
          </a:bodyPr>
          <a:lstStyle/>
          <a:p>
            <a:r>
              <a:rPr lang="it-IT" sz="2400" dirty="0"/>
              <a:t>Login</a:t>
            </a:r>
            <a:br>
              <a:rPr lang="it-IT" sz="2400" dirty="0"/>
            </a:br>
            <a:r>
              <a:rPr lang="it-IT" sz="2400" dirty="0"/>
              <a:t>(solo per gli utenti che vogliono eseguire un </a:t>
            </a:r>
            <a:r>
              <a:rPr lang="it-IT" sz="2400" i="1" dirty="0"/>
              <a:t>upload</a:t>
            </a:r>
            <a:r>
              <a:rPr lang="it-IT" sz="2400" dirty="0"/>
              <a:t>)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337A22C-CC99-D500-A4C9-81A29B0F3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028" y="309374"/>
            <a:ext cx="3234515" cy="2529076"/>
          </a:xfrm>
          <a:prstGeom prst="rect">
            <a:avLst/>
          </a:prstGeom>
        </p:spPr>
      </p:pic>
      <p:cxnSp>
        <p:nvCxnSpPr>
          <p:cNvPr id="9" name="Connettore a gomito 8">
            <a:extLst>
              <a:ext uri="{FF2B5EF4-FFF2-40B4-BE49-F238E27FC236}">
                <a16:creationId xmlns:a16="http://schemas.microsoft.com/office/drawing/2014/main" id="{51DE386C-D65F-8E94-9E6B-F0D944C87C83}"/>
              </a:ext>
            </a:extLst>
          </p:cNvPr>
          <p:cNvCxnSpPr/>
          <p:nvPr/>
        </p:nvCxnSpPr>
        <p:spPr>
          <a:xfrm>
            <a:off x="8020050" y="1323975"/>
            <a:ext cx="1628775" cy="1514475"/>
          </a:xfrm>
          <a:prstGeom prst="bentConnector3">
            <a:avLst>
              <a:gd name="adj1" fmla="val 99839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6288207E-DF48-6109-7AEC-03FC46A60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7539" y="3079702"/>
            <a:ext cx="5198223" cy="3468924"/>
          </a:xfrm>
          <a:prstGeom prst="rect">
            <a:avLst/>
          </a:prstGeom>
        </p:spPr>
      </p:pic>
      <p:cxnSp>
        <p:nvCxnSpPr>
          <p:cNvPr id="10" name="Connettore a gomito 9">
            <a:extLst>
              <a:ext uri="{FF2B5EF4-FFF2-40B4-BE49-F238E27FC236}">
                <a16:creationId xmlns:a16="http://schemas.microsoft.com/office/drawing/2014/main" id="{E3B3E422-0DE5-23A8-0E41-2CBEC026FDA2}"/>
              </a:ext>
            </a:extLst>
          </p:cNvPr>
          <p:cNvCxnSpPr>
            <a:cxnSpLocks/>
          </p:cNvCxnSpPr>
          <p:nvPr/>
        </p:nvCxnSpPr>
        <p:spPr>
          <a:xfrm rot="5400000">
            <a:off x="4143479" y="5100459"/>
            <a:ext cx="1455350" cy="1019534"/>
          </a:xfrm>
          <a:prstGeom prst="bentConnector3">
            <a:avLst>
              <a:gd name="adj1" fmla="val 1395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601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9C30BB20-88A1-ACE5-A486-B45C04E5742B}"/>
              </a:ext>
            </a:extLst>
          </p:cNvPr>
          <p:cNvSpPr/>
          <p:nvPr/>
        </p:nvSpPr>
        <p:spPr>
          <a:xfrm>
            <a:off x="287692" y="214603"/>
            <a:ext cx="11616614" cy="82109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37141D7-9AF5-654C-720F-BBD6124E2E20}"/>
              </a:ext>
            </a:extLst>
          </p:cNvPr>
          <p:cNvSpPr txBox="1"/>
          <p:nvPr/>
        </p:nvSpPr>
        <p:spPr>
          <a:xfrm>
            <a:off x="800877" y="394318"/>
            <a:ext cx="10590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i="1" dirty="0">
                <a:solidFill>
                  <a:schemeClr val="bg1"/>
                </a:solidFill>
              </a:rPr>
              <a:t>/upload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3F1CDBD-D12D-221C-6146-417C144A8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16" y="1328468"/>
            <a:ext cx="4557768" cy="302074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6AD58D59-DE5B-CEDE-FE16-1EBAD3C9A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184" y="1328468"/>
            <a:ext cx="7080122" cy="3090745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A7BE6991-2B6F-0A16-6DA8-C2D6EC4FA0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988" y="4528925"/>
            <a:ext cx="11674852" cy="16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850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9C30BB20-88A1-ACE5-A486-B45C04E5742B}"/>
              </a:ext>
            </a:extLst>
          </p:cNvPr>
          <p:cNvSpPr/>
          <p:nvPr/>
        </p:nvSpPr>
        <p:spPr>
          <a:xfrm>
            <a:off x="287692" y="214603"/>
            <a:ext cx="11616614" cy="82109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37141D7-9AF5-654C-720F-BBD6124E2E20}"/>
              </a:ext>
            </a:extLst>
          </p:cNvPr>
          <p:cNvSpPr txBox="1"/>
          <p:nvPr/>
        </p:nvSpPr>
        <p:spPr>
          <a:xfrm>
            <a:off x="800877" y="394318"/>
            <a:ext cx="10590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i="1" dirty="0">
                <a:solidFill>
                  <a:schemeClr val="bg1"/>
                </a:solidFill>
              </a:rPr>
              <a:t>/</a:t>
            </a:r>
            <a:r>
              <a:rPr lang="it-IT" sz="2400" i="1" dirty="0" err="1">
                <a:solidFill>
                  <a:schemeClr val="bg1"/>
                </a:solidFill>
              </a:rPr>
              <a:t>registe_race</a:t>
            </a:r>
            <a:endParaRPr lang="it-IT" sz="2400" i="1" dirty="0">
              <a:solidFill>
                <a:schemeClr val="bg1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A7BE6991-2B6F-0A16-6DA8-C2D6EC4FA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54" y="4638988"/>
            <a:ext cx="11674852" cy="1684166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FDDE7235-51D0-8020-F27C-16BFF136B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692" y="1341982"/>
            <a:ext cx="4577606" cy="3075649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6944195F-F1E2-B3C9-6938-7C6ED4A9EB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4131" y="1376929"/>
            <a:ext cx="6950176" cy="304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437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9C30BB20-88A1-ACE5-A486-B45C04E5742B}"/>
              </a:ext>
            </a:extLst>
          </p:cNvPr>
          <p:cNvSpPr/>
          <p:nvPr/>
        </p:nvSpPr>
        <p:spPr>
          <a:xfrm>
            <a:off x="287692" y="214603"/>
            <a:ext cx="11616614" cy="82109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37141D7-9AF5-654C-720F-BBD6124E2E20}"/>
              </a:ext>
            </a:extLst>
          </p:cNvPr>
          <p:cNvSpPr txBox="1"/>
          <p:nvPr/>
        </p:nvSpPr>
        <p:spPr>
          <a:xfrm>
            <a:off x="800877" y="394318"/>
            <a:ext cx="10590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>
                <a:solidFill>
                  <a:schemeClr val="bg1"/>
                </a:solidFill>
              </a:rPr>
              <a:t>Snippet</a:t>
            </a:r>
            <a:r>
              <a:rPr lang="it-IT" sz="2400" dirty="0">
                <a:solidFill>
                  <a:schemeClr val="bg1"/>
                </a:solidFill>
              </a:rPr>
              <a:t> delle funzioni </a:t>
            </a:r>
            <a:r>
              <a:rPr lang="it-IT" sz="2400" i="1" dirty="0">
                <a:solidFill>
                  <a:schemeClr val="bg1"/>
                </a:solidFill>
              </a:rPr>
              <a:t>lambda </a:t>
            </a:r>
            <a:r>
              <a:rPr lang="it-IT" sz="2400" dirty="0">
                <a:solidFill>
                  <a:schemeClr val="bg1"/>
                </a:solidFill>
              </a:rPr>
              <a:t>per il controllo del formato e del proprietario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56531BCA-C8B3-1386-9327-211FA69E38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240"/>
          <a:stretch/>
        </p:blipFill>
        <p:spPr>
          <a:xfrm>
            <a:off x="287692" y="2533437"/>
            <a:ext cx="5789443" cy="2469884"/>
          </a:xfrm>
          <a:prstGeom prst="rect">
            <a:avLst/>
          </a:prstGeo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D4F5F054-BB8D-6F8B-12BE-482E6B562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628" y="1418587"/>
            <a:ext cx="5420765" cy="500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615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36D09C-7E5B-673A-545E-82EF6F18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400" i="1" dirty="0"/>
              <a:t>/</a:t>
            </a:r>
            <a:r>
              <a:rPr lang="it-IT" sz="2400" i="1" dirty="0" err="1"/>
              <a:t>list_races</a:t>
            </a:r>
            <a:br>
              <a:rPr lang="it-IT" sz="2400" i="1" dirty="0"/>
            </a:br>
            <a:r>
              <a:rPr lang="it-IT" sz="2400" i="1" dirty="0"/>
              <a:t>/</a:t>
            </a:r>
            <a:r>
              <a:rPr lang="it-IT" sz="2400" i="1" dirty="0" err="1"/>
              <a:t>list_classes?id</a:t>
            </a:r>
            <a:r>
              <a:rPr lang="it-IT" sz="2400" i="1" dirty="0"/>
              <a:t>=…</a:t>
            </a:r>
            <a:br>
              <a:rPr lang="it-IT" sz="2400" i="1" dirty="0"/>
            </a:br>
            <a:r>
              <a:rPr lang="it-IT" sz="2400" i="1" dirty="0"/>
              <a:t>/</a:t>
            </a:r>
            <a:r>
              <a:rPr lang="it-IT" sz="2400" i="1" dirty="0" err="1"/>
              <a:t>results?id</a:t>
            </a:r>
            <a:r>
              <a:rPr lang="it-IT" sz="2400" i="1" dirty="0"/>
              <a:t>=…&amp;class=…</a:t>
            </a:r>
            <a:br>
              <a:rPr lang="it-IT" sz="2400" i="1" dirty="0"/>
            </a:br>
            <a:r>
              <a:rPr lang="it-IT" sz="2400" i="1" dirty="0"/>
              <a:t>/</a:t>
            </a:r>
            <a:r>
              <a:rPr lang="it-IT" sz="2400" i="1" dirty="0" err="1"/>
              <a:t>download?id</a:t>
            </a:r>
            <a:r>
              <a:rPr lang="it-IT" sz="2400" i="1" dirty="0"/>
              <a:t>=…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58A5A85-27F0-7D10-5EEB-D7FF74BC5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0278" y="326571"/>
            <a:ext cx="8201608" cy="6260841"/>
          </a:xfrm>
        </p:spPr>
        <p:txBody>
          <a:bodyPr>
            <a:normAutofit/>
          </a:bodyPr>
          <a:lstStyle/>
          <a:p>
            <a:pPr algn="just"/>
            <a:r>
              <a:rPr lang="it-IT" b="1" i="1" dirty="0"/>
              <a:t>/</a:t>
            </a:r>
            <a:r>
              <a:rPr lang="it-IT" b="1" i="1" dirty="0" err="1"/>
              <a:t>list_races</a:t>
            </a:r>
            <a:endParaRPr lang="it-IT" dirty="0"/>
          </a:p>
          <a:p>
            <a:pPr lvl="1" algn="just"/>
            <a:r>
              <a:rPr lang="it-IT" dirty="0"/>
              <a:t>Viene costruito nella funzione lambda </a:t>
            </a:r>
            <a:r>
              <a:rPr lang="it-IT" i="1" dirty="0" err="1"/>
              <a:t>readerFuncition</a:t>
            </a:r>
            <a:r>
              <a:rPr lang="it-IT" i="1" dirty="0"/>
              <a:t> </a:t>
            </a:r>
            <a:r>
              <a:rPr lang="it-IT" dirty="0"/>
              <a:t>un </a:t>
            </a:r>
            <a:r>
              <a:rPr lang="it-IT" i="1" dirty="0"/>
              <a:t>Dictionary</a:t>
            </a:r>
            <a:r>
              <a:rPr lang="it-IT" dirty="0"/>
              <a:t> che ha come indice un vettore di </a:t>
            </a:r>
            <a:r>
              <a:rPr lang="it-IT" i="1" dirty="0" err="1"/>
              <a:t>int</a:t>
            </a:r>
            <a:r>
              <a:rPr lang="it-IT" i="1" dirty="0"/>
              <a:t> </a:t>
            </a:r>
            <a:r>
              <a:rPr lang="it-IT" dirty="0"/>
              <a:t>e per ogni elemento vi sono gli attributi </a:t>
            </a:r>
            <a:r>
              <a:rPr lang="it-IT" i="1" dirty="0" err="1"/>
              <a:t>race_name</a:t>
            </a:r>
            <a:r>
              <a:rPr lang="it-IT" i="1" dirty="0"/>
              <a:t>, </a:t>
            </a:r>
            <a:r>
              <a:rPr lang="it-IT" i="1" dirty="0" err="1"/>
              <a:t>race_date</a:t>
            </a:r>
            <a:r>
              <a:rPr lang="it-IT" i="1" dirty="0"/>
              <a:t> </a:t>
            </a:r>
            <a:r>
              <a:rPr lang="it-IT" dirty="0"/>
              <a:t>e</a:t>
            </a:r>
            <a:r>
              <a:rPr lang="it-IT" i="1" dirty="0"/>
              <a:t> </a:t>
            </a:r>
            <a:r>
              <a:rPr lang="it-IT" i="1" dirty="0" err="1"/>
              <a:t>race_id</a:t>
            </a:r>
            <a:r>
              <a:rPr lang="it-IT" i="1" dirty="0"/>
              <a:t> </a:t>
            </a:r>
            <a:r>
              <a:rPr lang="it-IT" dirty="0"/>
              <a:t>di tutte le gare presenti nel </a:t>
            </a:r>
            <a:r>
              <a:rPr lang="it-IT" b="1" i="1" dirty="0"/>
              <a:t>Database</a:t>
            </a:r>
            <a:r>
              <a:rPr lang="it-IT" i="1" dirty="0"/>
              <a:t>. </a:t>
            </a:r>
            <a:r>
              <a:rPr lang="it-IT" dirty="0"/>
              <a:t>La risposta è in formato </a:t>
            </a:r>
            <a:r>
              <a:rPr lang="it-IT" i="1" dirty="0" err="1"/>
              <a:t>json</a:t>
            </a:r>
            <a:r>
              <a:rPr lang="it-IT" i="1" dirty="0"/>
              <a:t>.</a:t>
            </a:r>
          </a:p>
          <a:p>
            <a:pPr algn="just"/>
            <a:r>
              <a:rPr lang="it-IT" b="1" i="1" dirty="0"/>
              <a:t>/</a:t>
            </a:r>
            <a:r>
              <a:rPr lang="it-IT" b="1" i="1" dirty="0" err="1"/>
              <a:t>list_classes?id</a:t>
            </a:r>
            <a:r>
              <a:rPr lang="it-IT" b="1" i="1" dirty="0"/>
              <a:t>=…</a:t>
            </a:r>
          </a:p>
          <a:p>
            <a:pPr lvl="1" algn="just"/>
            <a:r>
              <a:rPr lang="it-IT" dirty="0"/>
              <a:t>Estrae l’</a:t>
            </a:r>
            <a:r>
              <a:rPr lang="it-IT" i="1" dirty="0"/>
              <a:t>Id </a:t>
            </a:r>
            <a:r>
              <a:rPr lang="it-IT" dirty="0"/>
              <a:t>e il </a:t>
            </a:r>
            <a:r>
              <a:rPr lang="it-IT" i="1" dirty="0"/>
              <a:t>name </a:t>
            </a:r>
            <a:r>
              <a:rPr lang="it-IT" dirty="0"/>
              <a:t>delle categorie contenute nell’evento corrispettivo all’</a:t>
            </a:r>
            <a:r>
              <a:rPr lang="it-IT" i="1" dirty="0"/>
              <a:t>id</a:t>
            </a:r>
            <a:r>
              <a:rPr lang="it-IT" dirty="0"/>
              <a:t> inserito come parametro nella </a:t>
            </a:r>
            <a:r>
              <a:rPr lang="it-IT" i="1" dirty="0"/>
              <a:t>GET </a:t>
            </a:r>
            <a:r>
              <a:rPr lang="it-IT" i="1" dirty="0" err="1"/>
              <a:t>request</a:t>
            </a:r>
            <a:r>
              <a:rPr lang="it-IT" i="1" dirty="0"/>
              <a:t>. </a:t>
            </a:r>
            <a:r>
              <a:rPr lang="it-IT" dirty="0"/>
              <a:t>La risposta è in formato </a:t>
            </a:r>
            <a:r>
              <a:rPr lang="it-IT" i="1" dirty="0" err="1"/>
              <a:t>json</a:t>
            </a:r>
            <a:endParaRPr lang="it-IT" i="1" dirty="0"/>
          </a:p>
          <a:p>
            <a:pPr algn="just"/>
            <a:r>
              <a:rPr lang="it-IT" b="1" i="1" dirty="0"/>
              <a:t>/</a:t>
            </a:r>
            <a:r>
              <a:rPr lang="it-IT" b="1" i="1" dirty="0" err="1"/>
              <a:t>results?id</a:t>
            </a:r>
            <a:r>
              <a:rPr lang="it-IT" b="1" i="1" dirty="0"/>
              <a:t>=…&amp;class=…</a:t>
            </a:r>
          </a:p>
          <a:p>
            <a:pPr lvl="1" algn="just"/>
            <a:r>
              <a:rPr lang="it-IT" dirty="0"/>
              <a:t>Preso in input </a:t>
            </a:r>
            <a:r>
              <a:rPr lang="it-IT" i="1" dirty="0"/>
              <a:t>id </a:t>
            </a:r>
            <a:r>
              <a:rPr lang="it-IT" dirty="0"/>
              <a:t>e class della gara da prendere in considerazione, restituisce un </a:t>
            </a:r>
            <a:r>
              <a:rPr lang="it-IT" i="1" dirty="0"/>
              <a:t>Dictionary</a:t>
            </a:r>
            <a:r>
              <a:rPr lang="it-IT" dirty="0"/>
              <a:t> che ha come indice un vettore di </a:t>
            </a:r>
            <a:r>
              <a:rPr lang="it-IT" i="1" dirty="0" err="1"/>
              <a:t>int</a:t>
            </a:r>
            <a:r>
              <a:rPr lang="it-IT" i="1" dirty="0"/>
              <a:t> </a:t>
            </a:r>
            <a:r>
              <a:rPr lang="it-IT" dirty="0"/>
              <a:t>a cui corrisponde il posizionamento in classifica</a:t>
            </a:r>
            <a:r>
              <a:rPr lang="it-IT" i="1" dirty="0"/>
              <a:t> </a:t>
            </a:r>
            <a:r>
              <a:rPr lang="it-IT" dirty="0"/>
              <a:t>e </a:t>
            </a:r>
            <a:r>
              <a:rPr lang="it-IT" dirty="0" err="1"/>
              <a:t>attibuto</a:t>
            </a:r>
            <a:r>
              <a:rPr lang="it-IT" dirty="0"/>
              <a:t> l’</a:t>
            </a:r>
            <a:r>
              <a:rPr lang="it-IT" i="1" dirty="0"/>
              <a:t>Id </a:t>
            </a:r>
            <a:r>
              <a:rPr lang="it-IT" dirty="0"/>
              <a:t>del giocatore corrispondente. Viene restituito in formato </a:t>
            </a:r>
            <a:r>
              <a:rPr lang="it-IT" i="1" dirty="0" err="1"/>
              <a:t>json</a:t>
            </a:r>
            <a:r>
              <a:rPr lang="it-IT" i="1" dirty="0"/>
              <a:t> </a:t>
            </a:r>
            <a:r>
              <a:rPr lang="it-IT" dirty="0"/>
              <a:t>in quanto l’adattamento in </a:t>
            </a:r>
            <a:r>
              <a:rPr lang="it-IT" i="1" dirty="0"/>
              <a:t>flutter</a:t>
            </a:r>
            <a:r>
              <a:rPr lang="it-IT" dirty="0"/>
              <a:t> del front-end permetterà un’interpretazione più agevole delle informazioni restituite dall’infrastruttura cloud.</a:t>
            </a:r>
          </a:p>
          <a:p>
            <a:pPr algn="just"/>
            <a:r>
              <a:rPr lang="it-IT" b="1" i="1" dirty="0"/>
              <a:t>/</a:t>
            </a:r>
            <a:r>
              <a:rPr lang="it-IT" b="1" i="1" dirty="0" err="1"/>
              <a:t>Download?id</a:t>
            </a:r>
            <a:r>
              <a:rPr lang="it-IT" b="1" i="1" dirty="0"/>
              <a:t>=…</a:t>
            </a:r>
          </a:p>
          <a:p>
            <a:pPr lvl="1" algn="just"/>
            <a:r>
              <a:rPr lang="it-IT" dirty="0"/>
              <a:t>Preso in input l’</a:t>
            </a:r>
            <a:r>
              <a:rPr lang="it-IT" i="1" dirty="0"/>
              <a:t>id </a:t>
            </a:r>
            <a:r>
              <a:rPr lang="it-IT" dirty="0"/>
              <a:t>della gara da scaricare, la funzione lambda preleva dal </a:t>
            </a:r>
            <a:r>
              <a:rPr lang="it-IT" b="1" i="1" dirty="0"/>
              <a:t>Bucket </a:t>
            </a:r>
            <a:r>
              <a:rPr lang="it-IT" dirty="0"/>
              <a:t>il contenuto del file corrispondente e lo inserisce all’interno di un file creato in locale nella cartella </a:t>
            </a:r>
            <a:r>
              <a:rPr lang="it-IT" i="1" dirty="0"/>
              <a:t>/downloads </a:t>
            </a:r>
            <a:r>
              <a:rPr lang="it-IT" dirty="0"/>
              <a:t>dell’app di test </a:t>
            </a:r>
            <a:r>
              <a:rPr lang="it-IT" i="1" dirty="0"/>
              <a:t>/</a:t>
            </a:r>
            <a:r>
              <a:rPr lang="it-IT" i="1" dirty="0" err="1"/>
              <a:t>readerApp</a:t>
            </a:r>
            <a:r>
              <a:rPr lang="it-IT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8871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9C30BB20-88A1-ACE5-A486-B45C04E5742B}"/>
              </a:ext>
            </a:extLst>
          </p:cNvPr>
          <p:cNvSpPr/>
          <p:nvPr/>
        </p:nvSpPr>
        <p:spPr>
          <a:xfrm>
            <a:off x="287692" y="214603"/>
            <a:ext cx="11616614" cy="82109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37141D7-9AF5-654C-720F-BBD6124E2E20}"/>
              </a:ext>
            </a:extLst>
          </p:cNvPr>
          <p:cNvSpPr txBox="1"/>
          <p:nvPr/>
        </p:nvSpPr>
        <p:spPr>
          <a:xfrm>
            <a:off x="800877" y="394318"/>
            <a:ext cx="10590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i="1" dirty="0">
                <a:solidFill>
                  <a:schemeClr val="bg1"/>
                </a:solidFill>
              </a:rPr>
              <a:t>/</a:t>
            </a:r>
            <a:r>
              <a:rPr lang="it-IT" sz="2400" i="1" dirty="0" err="1">
                <a:solidFill>
                  <a:schemeClr val="bg1"/>
                </a:solidFill>
              </a:rPr>
              <a:t>list_races</a:t>
            </a:r>
            <a:endParaRPr lang="it-IT" sz="2400" i="1" dirty="0">
              <a:solidFill>
                <a:schemeClr val="bg1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16C6303-7439-4068-26D5-4CA3B7EB4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92" y="1457614"/>
            <a:ext cx="5590128" cy="464679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52D56743-9424-320A-E804-3242709F7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106" y="1838866"/>
            <a:ext cx="5985811" cy="371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843127"/>
      </p:ext>
    </p:extLst>
  </p:cSld>
  <p:clrMapOvr>
    <a:masterClrMapping/>
  </p:clrMapOvr>
</p:sld>
</file>

<file path=ppt/theme/theme1.xml><?xml version="1.0" encoding="utf-8"?>
<a:theme xmlns:a="http://schemas.openxmlformats.org/drawingml/2006/main" name="Cornic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TM03457475[[fn=Cornice]]</Template>
  <TotalTime>1580</TotalTime>
  <Words>536</Words>
  <Application>Microsoft Office PowerPoint</Application>
  <PresentationFormat>Widescreen</PresentationFormat>
  <Paragraphs>30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7" baseType="lpstr">
      <vt:lpstr>Corbel</vt:lpstr>
      <vt:lpstr>Wingdings 2</vt:lpstr>
      <vt:lpstr>Cornice</vt:lpstr>
      <vt:lpstr>Infrastruttura cloud AWS</vt:lpstr>
      <vt:lpstr>Presentazione standard di PowerPoint</vt:lpstr>
      <vt:lpstr>/upload /register_race Metadata</vt:lpstr>
      <vt:lpstr>Login (solo per gli utenti che vogliono eseguire un upload)</vt:lpstr>
      <vt:lpstr>Presentazione standard di PowerPoint</vt:lpstr>
      <vt:lpstr>Presentazione standard di PowerPoint</vt:lpstr>
      <vt:lpstr>Presentazione standard di PowerPoint</vt:lpstr>
      <vt:lpstr>/list_races /list_classes?id=… /results?id=…&amp;class=… /download?id=…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Infrastruttura AWS</dc:title>
  <dc:creator>Daniele Greco</dc:creator>
  <cp:lastModifiedBy>Daniele Greco</cp:lastModifiedBy>
  <cp:revision>18</cp:revision>
  <dcterms:created xsi:type="dcterms:W3CDTF">2022-05-01T13:25:39Z</dcterms:created>
  <dcterms:modified xsi:type="dcterms:W3CDTF">2022-05-27T22:04:04Z</dcterms:modified>
</cp:coreProperties>
</file>