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e3cec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e3cec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e3cec75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e3cec75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e3cec75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e3cec7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e3cec75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e3cec75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6e3cec75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6e3cec75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6e3cec7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6e3cec7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e3cec75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e3cec75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Detección</a:t>
            </a:r>
            <a:r>
              <a:rPr lang="es-419"/>
              <a:t> de Fraudes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 Matias Nicolas Siles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Contenidos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Audiencia/</a:t>
            </a:r>
            <a:r>
              <a:rPr lang="es-419"/>
              <a:t>Motivación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Resumen de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Hipótesis/Preguntas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Visualizaciones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Insights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Audiencia/</a:t>
            </a:r>
            <a:r>
              <a:rPr lang="es-419"/>
              <a:t>Motivación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s-419">
                <a:solidFill>
                  <a:schemeClr val="dk1"/>
                </a:solidFill>
              </a:rPr>
              <a:t>Este proyecto busca abordar uno de los problemas más críticos en el ecosistema blockchain: las estafas en las transacciones de criptomonedas. A través del análisis de datos en la cadena de bloques, se pretende identificar patrones sospechosos que podrían comprometer la seguridad y la estabilidad a largo plazo del mercado cripto. Este enfoque no solo beneficia a los inversionistas de criptomonedas, sino también a los profesionales de la seguridad que trabajan para proteger estos activos digitales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Metadata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Porcentajes de Valores Faltantes: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max_supply: 51.0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roi: 87.0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Valores Duplicados: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max_supply: 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850" y="230725"/>
            <a:ext cx="4584000" cy="451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Hipotesis/Preguntas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Cuales son los patrones </a:t>
            </a:r>
            <a:r>
              <a:rPr lang="es-419" sz="1600">
                <a:solidFill>
                  <a:schemeClr val="dk1"/>
                </a:solidFill>
              </a:rPr>
              <a:t>más</a:t>
            </a:r>
            <a:r>
              <a:rPr lang="es-419" sz="1600">
                <a:solidFill>
                  <a:schemeClr val="dk1"/>
                </a:solidFill>
              </a:rPr>
              <a:t> comunes en transacciones fraudulentas en blockchain?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Qué</a:t>
            </a:r>
            <a:r>
              <a:rPr lang="es-419" sz="1600">
                <a:solidFill>
                  <a:schemeClr val="dk1"/>
                </a:solidFill>
              </a:rPr>
              <a:t> características de las transacciones indican un posible fraude?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Qué</a:t>
            </a:r>
            <a:r>
              <a:rPr lang="es-419" sz="1600">
                <a:solidFill>
                  <a:schemeClr val="dk1"/>
                </a:solidFill>
              </a:rPr>
              <a:t> porcentaje de transacciones fraudulentas se detecta en tiempo real?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Que monedas digitales presentaron fraudes?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chemeClr val="dk1"/>
                </a:solidFill>
              </a:rPr>
              <a:t>Cómo</a:t>
            </a:r>
            <a:r>
              <a:rPr lang="es-419" sz="1600">
                <a:solidFill>
                  <a:schemeClr val="dk1"/>
                </a:solidFill>
              </a:rPr>
              <a:t> afectan los fraudes a la volatilidad de las criptomonedas?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chemeClr val="dk1"/>
                </a:solidFill>
              </a:rPr>
              <a:t>Hipotesis</a:t>
            </a:r>
            <a:r>
              <a:rPr lang="es-419" sz="1600">
                <a:solidFill>
                  <a:schemeClr val="dk1"/>
                </a:solidFill>
              </a:rPr>
              <a:t>: Los casos de fraude en criptomonedas aumentan durante eventos significativos, como el lanzamiento de nuevas criptomonedas, y en periodos de alta volatilidad del mercado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50" y="2049788"/>
            <a:ext cx="2768800" cy="26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242636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3900" y="2663824"/>
            <a:ext cx="2934969" cy="226695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62575" y="303775"/>
            <a:ext cx="31527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Visualizaciones Destacadas para la </a:t>
            </a:r>
            <a:r>
              <a:rPr lang="es-419" sz="1800">
                <a:solidFill>
                  <a:schemeClr val="dk2"/>
                </a:solidFill>
              </a:rPr>
              <a:t>Detección</a:t>
            </a:r>
            <a:r>
              <a:rPr lang="es-419" sz="1800">
                <a:solidFill>
                  <a:schemeClr val="dk2"/>
                </a:solidFill>
              </a:rPr>
              <a:t> de Fraudes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336000" y="476375"/>
            <a:ext cx="20022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425" y="152400"/>
            <a:ext cx="482097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243925" y="476375"/>
            <a:ext cx="356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Posibles </a:t>
            </a:r>
            <a:r>
              <a:rPr lang="es-419" sz="1800">
                <a:solidFill>
                  <a:schemeClr val="dk2"/>
                </a:solidFill>
              </a:rPr>
              <a:t>Anomalías</a:t>
            </a:r>
            <a:r>
              <a:rPr lang="es-419" sz="1800">
                <a:solidFill>
                  <a:schemeClr val="dk2"/>
                </a:solidFill>
              </a:rPr>
              <a:t> en los Datos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Insights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5777">
                <a:solidFill>
                  <a:schemeClr val="dk1"/>
                </a:solidFill>
              </a:rPr>
              <a:t>Insights</a:t>
            </a:r>
            <a:endParaRPr sz="5777">
              <a:solidFill>
                <a:schemeClr val="dk1"/>
              </a:solidFill>
            </a:endParaRPr>
          </a:p>
          <a:p>
            <a:pPr indent="-311591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Las criptomonedas fraudulentas son wsteth, wbt, okb, ip. Y constituyen un 4% de transacciones fraudulentas</a:t>
            </a:r>
            <a:endParaRPr sz="5227">
              <a:solidFill>
                <a:schemeClr val="dk1"/>
              </a:solidFill>
            </a:endParaRPr>
          </a:p>
          <a:p>
            <a:pPr indent="-311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Porque razones se </a:t>
            </a:r>
            <a:r>
              <a:rPr lang="es-419" sz="5227">
                <a:solidFill>
                  <a:schemeClr val="dk1"/>
                </a:solidFill>
              </a:rPr>
              <a:t>estafó</a:t>
            </a:r>
            <a:r>
              <a:rPr lang="es-419" sz="5227">
                <a:solidFill>
                  <a:schemeClr val="dk1"/>
                </a:solidFill>
              </a:rPr>
              <a:t> con esas Criptomonedas?: Generalmente cuando un año nuevo arranca, hay </a:t>
            </a:r>
            <a:r>
              <a:rPr lang="es-419" sz="5227">
                <a:solidFill>
                  <a:schemeClr val="dk1"/>
                </a:solidFill>
              </a:rPr>
              <a:t>más</a:t>
            </a:r>
            <a:r>
              <a:rPr lang="es-419" sz="5227">
                <a:solidFill>
                  <a:schemeClr val="dk1"/>
                </a:solidFill>
              </a:rPr>
              <a:t> novatos </a:t>
            </a:r>
            <a:r>
              <a:rPr lang="es-419" sz="5227">
                <a:solidFill>
                  <a:schemeClr val="dk1"/>
                </a:solidFill>
              </a:rPr>
              <a:t>metiéndose</a:t>
            </a:r>
            <a:r>
              <a:rPr lang="es-419" sz="5227">
                <a:solidFill>
                  <a:schemeClr val="dk1"/>
                </a:solidFill>
              </a:rPr>
              <a:t> en el mundo del blockchain, </a:t>
            </a:r>
            <a:r>
              <a:rPr lang="es-419" sz="5227">
                <a:solidFill>
                  <a:schemeClr val="dk1"/>
                </a:solidFill>
              </a:rPr>
              <a:t>también</a:t>
            </a:r>
            <a:r>
              <a:rPr lang="es-419" sz="5227">
                <a:solidFill>
                  <a:schemeClr val="dk1"/>
                </a:solidFill>
              </a:rPr>
              <a:t> por eventos significativos como "La moneda del presidente Milei que </a:t>
            </a:r>
            <a:r>
              <a:rPr lang="es-419" sz="5227">
                <a:solidFill>
                  <a:schemeClr val="dk1"/>
                </a:solidFill>
              </a:rPr>
              <a:t>resultó</a:t>
            </a:r>
            <a:r>
              <a:rPr lang="es-419" sz="5227">
                <a:solidFill>
                  <a:schemeClr val="dk1"/>
                </a:solidFill>
              </a:rPr>
              <a:t> una estafa"</a:t>
            </a:r>
            <a:endParaRPr sz="5227">
              <a:solidFill>
                <a:schemeClr val="dk1"/>
              </a:solidFill>
            </a:endParaRPr>
          </a:p>
          <a:p>
            <a:pPr indent="-311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2 transacciones fraudulentas son ventas, otra es </a:t>
            </a:r>
            <a:r>
              <a:rPr lang="es-419" sz="5227">
                <a:solidFill>
                  <a:schemeClr val="dk1"/>
                </a:solidFill>
              </a:rPr>
              <a:t>transacción</a:t>
            </a:r>
            <a:r>
              <a:rPr lang="es-419" sz="5227">
                <a:solidFill>
                  <a:schemeClr val="dk1"/>
                </a:solidFill>
              </a:rPr>
              <a:t> y la </a:t>
            </a:r>
            <a:r>
              <a:rPr lang="es-419" sz="5227">
                <a:solidFill>
                  <a:schemeClr val="dk1"/>
                </a:solidFill>
              </a:rPr>
              <a:t>última</a:t>
            </a:r>
            <a:r>
              <a:rPr lang="es-419" sz="5227">
                <a:solidFill>
                  <a:schemeClr val="dk1"/>
                </a:solidFill>
              </a:rPr>
              <a:t> es compra. Generalmente el tipo de </a:t>
            </a:r>
            <a:r>
              <a:rPr lang="es-419" sz="5227">
                <a:solidFill>
                  <a:schemeClr val="dk1"/>
                </a:solidFill>
              </a:rPr>
              <a:t>transacción</a:t>
            </a:r>
            <a:r>
              <a:rPr lang="es-419" sz="5227">
                <a:solidFill>
                  <a:schemeClr val="dk1"/>
                </a:solidFill>
              </a:rPr>
              <a:t> en estos casos, son ventas, ya que se busca estafar con precios altos</a:t>
            </a:r>
            <a:endParaRPr sz="5227">
              <a:solidFill>
                <a:schemeClr val="dk1"/>
              </a:solidFill>
            </a:endParaRPr>
          </a:p>
          <a:p>
            <a:pPr indent="-311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Los fraudes en este caso, tienen precios muy elevados y anormales, tambien podrian haber sido precios muy bajos.</a:t>
            </a:r>
            <a:endParaRPr sz="5227">
              <a:solidFill>
                <a:schemeClr val="dk1"/>
              </a:solidFill>
            </a:endParaRPr>
          </a:p>
          <a:p>
            <a:pPr indent="-31159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-419" sz="5227">
                <a:solidFill>
                  <a:schemeClr val="dk1"/>
                </a:solidFill>
              </a:rPr>
              <a:t>Existen pocos casos de criptomonedas con tokens especulativos(alta volatilidad y riesgo) que su valor depende solamente de la demanda en tiempo real</a:t>
            </a:r>
            <a:endParaRPr sz="522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5777">
                <a:solidFill>
                  <a:schemeClr val="dk1"/>
                </a:solidFill>
              </a:rPr>
              <a:t>Con respecto a la hipotesis:</a:t>
            </a:r>
            <a:endParaRPr sz="577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5227">
                <a:solidFill>
                  <a:schemeClr val="dk1"/>
                </a:solidFill>
              </a:rPr>
              <a:t>Los eventos significativos a principios del 2025 como "$Libra de Milei" influyeron en los fraudes de las criptomonedas, porque lo que, la hipotesis cumplio ciertamente con su proposito. </a:t>
            </a:r>
            <a:r>
              <a:rPr lang="es-419" sz="5227">
                <a:solidFill>
                  <a:schemeClr val="dk1"/>
                </a:solidFill>
              </a:rPr>
              <a:t>También</a:t>
            </a:r>
            <a:r>
              <a:rPr lang="es-419" sz="5227">
                <a:solidFill>
                  <a:schemeClr val="dk1"/>
                </a:solidFill>
              </a:rPr>
              <a:t> influyen otras y muchas variables pero una de las principales es esa.</a:t>
            </a:r>
            <a:endParaRPr sz="522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3E3E3"/>
              </a:solidFill>
              <a:highlight>
                <a:srgbClr val="38383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sz="1750">
              <a:solidFill>
                <a:srgbClr val="E3E3E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