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6" r:id="rId25"/>
    <p:sldId id="281" r:id="rId26"/>
    <p:sldId id="282" r:id="rId27"/>
    <p:sldId id="283" r:id="rId28"/>
    <p:sldId id="284" r:id="rId29"/>
    <p:sldId id="285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Proxima Nova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56305-A63B-41AC-8CD2-204C2952E627}" v="1" dt="2022-09-28T23:33:50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29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tri, Patricio" userId="c175c315-e4b8-4dbc-988d-af1d3f8f4e32" providerId="ADAL" clId="{22956305-A63B-41AC-8CD2-204C2952E627}"/>
    <pc:docChg chg="modSld">
      <pc:chgData name="Veltri, Patricio" userId="c175c315-e4b8-4dbc-988d-af1d3f8f4e32" providerId="ADAL" clId="{22956305-A63B-41AC-8CD2-204C2952E627}" dt="2022-09-28T23:33:50.538" v="0"/>
      <pc:docMkLst>
        <pc:docMk/>
      </pc:docMkLst>
      <pc:sldChg chg="addSp">
        <pc:chgData name="Veltri, Patricio" userId="c175c315-e4b8-4dbc-988d-af1d3f8f4e32" providerId="ADAL" clId="{22956305-A63B-41AC-8CD2-204C2952E627}" dt="2022-09-28T23:33:50.538" v="0"/>
        <pc:sldMkLst>
          <pc:docMk/>
          <pc:sldMk cId="0" sldId="257"/>
        </pc:sldMkLst>
        <pc:inkChg chg="add">
          <ac:chgData name="Veltri, Patricio" userId="c175c315-e4b8-4dbc-988d-af1d3f8f4e32" providerId="ADAL" clId="{22956305-A63B-41AC-8CD2-204C2952E627}" dt="2022-09-28T23:33:50.538" v="0"/>
          <ac:inkMkLst>
            <pc:docMk/>
            <pc:sldMk cId="0" sldId="257"/>
            <ac:inkMk id="2" creationId="{9ECB9946-FEC5-4650-A1D5-B2EEFB65A815}"/>
          </ac:inkMkLst>
        </pc:inkChg>
      </pc:sldChg>
      <pc:sldChg chg="addSp modNotes">
        <pc:chgData name="Veltri, Patricio" userId="c175c315-e4b8-4dbc-988d-af1d3f8f4e32" providerId="ADAL" clId="{22956305-A63B-41AC-8CD2-204C2952E627}" dt="2022-09-28T23:33:50.538" v="0"/>
        <pc:sldMkLst>
          <pc:docMk/>
          <pc:sldMk cId="0" sldId="258"/>
        </pc:sldMkLst>
        <pc:inkChg chg="add">
          <ac:chgData name="Veltri, Patricio" userId="c175c315-e4b8-4dbc-988d-af1d3f8f4e32" providerId="ADAL" clId="{22956305-A63B-41AC-8CD2-204C2952E627}" dt="2022-09-28T23:33:50.538" v="0"/>
          <ac:inkMkLst>
            <pc:docMk/>
            <pc:sldMk cId="0" sldId="258"/>
            <ac:inkMk id="2" creationId="{A686B435-4234-469A-BD71-1D8E2DB8E55E}"/>
          </ac:inkMkLst>
        </pc:inkChg>
      </pc:sldChg>
      <pc:sldChg chg="addSp modNotes">
        <pc:chgData name="Veltri, Patricio" userId="c175c315-e4b8-4dbc-988d-af1d3f8f4e32" providerId="ADAL" clId="{22956305-A63B-41AC-8CD2-204C2952E627}" dt="2022-09-28T23:33:50.538" v="0"/>
        <pc:sldMkLst>
          <pc:docMk/>
          <pc:sldMk cId="0" sldId="260"/>
        </pc:sldMkLst>
        <pc:inkChg chg="add">
          <ac:chgData name="Veltri, Patricio" userId="c175c315-e4b8-4dbc-988d-af1d3f8f4e32" providerId="ADAL" clId="{22956305-A63B-41AC-8CD2-204C2952E627}" dt="2022-09-28T23:33:50.538" v="0"/>
          <ac:inkMkLst>
            <pc:docMk/>
            <pc:sldMk cId="0" sldId="260"/>
            <ac:inkMk id="2" creationId="{826577A9-10AD-46D6-A364-77CEA6CABB01}"/>
          </ac:inkMkLst>
        </pc:inkChg>
      </pc:sldChg>
      <pc:sldChg chg="addSp modNotes">
        <pc:chgData name="Veltri, Patricio" userId="c175c315-e4b8-4dbc-988d-af1d3f8f4e32" providerId="ADAL" clId="{22956305-A63B-41AC-8CD2-204C2952E627}" dt="2022-09-28T23:33:50.538" v="0"/>
        <pc:sldMkLst>
          <pc:docMk/>
          <pc:sldMk cId="0" sldId="273"/>
        </pc:sldMkLst>
        <pc:inkChg chg="add">
          <ac:chgData name="Veltri, Patricio" userId="c175c315-e4b8-4dbc-988d-af1d3f8f4e32" providerId="ADAL" clId="{22956305-A63B-41AC-8CD2-204C2952E627}" dt="2022-09-28T23:33:50.538" v="0"/>
          <ac:inkMkLst>
            <pc:docMk/>
            <pc:sldMk cId="0" sldId="273"/>
            <ac:inkMk id="2" creationId="{AD0EB5DA-2F48-4AF4-ADA4-61E99380B4D6}"/>
          </ac:inkMkLst>
        </pc:inkChg>
        <pc:inkChg chg="add">
          <ac:chgData name="Veltri, Patricio" userId="c175c315-e4b8-4dbc-988d-af1d3f8f4e32" providerId="ADAL" clId="{22956305-A63B-41AC-8CD2-204C2952E627}" dt="2022-09-28T23:33:50.538" v="0"/>
          <ac:inkMkLst>
            <pc:docMk/>
            <pc:sldMk cId="0" sldId="273"/>
            <ac:inkMk id="3" creationId="{2C4BB9C1-FF4E-47AF-981A-4F01911AACDE}"/>
          </ac:inkMkLst>
        </pc:inkChg>
        <pc:inkChg chg="add">
          <ac:chgData name="Veltri, Patricio" userId="c175c315-e4b8-4dbc-988d-af1d3f8f4e32" providerId="ADAL" clId="{22956305-A63B-41AC-8CD2-204C2952E627}" dt="2022-09-28T23:33:50.538" v="0"/>
          <ac:inkMkLst>
            <pc:docMk/>
            <pc:sldMk cId="0" sldId="273"/>
            <ac:inkMk id="4" creationId="{0C58DD7A-8B30-44D2-893C-2B2E39EB2869}"/>
          </ac:inkMkLst>
        </pc:inkChg>
        <pc:inkChg chg="add">
          <ac:chgData name="Veltri, Patricio" userId="c175c315-e4b8-4dbc-988d-af1d3f8f4e32" providerId="ADAL" clId="{22956305-A63B-41AC-8CD2-204C2952E627}" dt="2022-09-28T23:33:50.538" v="0"/>
          <ac:inkMkLst>
            <pc:docMk/>
            <pc:sldMk cId="0" sldId="273"/>
            <ac:inkMk id="5" creationId="{8A888881-A25F-442E-94FB-5B07427A957B}"/>
          </ac:inkMkLst>
        </pc:inkChg>
        <pc:inkChg chg="add">
          <ac:chgData name="Veltri, Patricio" userId="c175c315-e4b8-4dbc-988d-af1d3f8f4e32" providerId="ADAL" clId="{22956305-A63B-41AC-8CD2-204C2952E627}" dt="2022-09-28T23:33:50.538" v="0"/>
          <ac:inkMkLst>
            <pc:docMk/>
            <pc:sldMk cId="0" sldId="273"/>
            <ac:inkMk id="6" creationId="{4AA2C912-DA37-43D5-96CA-5525DB9D4CE4}"/>
          </ac:inkMkLst>
        </pc:inkChg>
        <pc:inkChg chg="add">
          <ac:chgData name="Veltri, Patricio" userId="c175c315-e4b8-4dbc-988d-af1d3f8f4e32" providerId="ADAL" clId="{22956305-A63B-41AC-8CD2-204C2952E627}" dt="2022-09-28T23:33:50.538" v="0"/>
          <ac:inkMkLst>
            <pc:docMk/>
            <pc:sldMk cId="0" sldId="273"/>
            <ac:inkMk id="7" creationId="{011DE91D-11AA-495D-8B2C-33819E061116}"/>
          </ac:inkMkLst>
        </pc:inkChg>
      </pc:sldChg>
    </pc:docChg>
  </pc:docChgLst>
  <pc:docChgLst>
    <pc:chgData name="Veltri, Patricio" userId="c175c315-e4b8-4dbc-988d-af1d3f8f4e32" providerId="ADAL" clId="{B6211F25-1860-4628-BDE6-E4FC669F40B2}"/>
    <pc:docChg chg="custSel modSld">
      <pc:chgData name="Veltri, Patricio" userId="c175c315-e4b8-4dbc-988d-af1d3f8f4e32" providerId="ADAL" clId="{B6211F25-1860-4628-BDE6-E4FC669F40B2}" dt="2021-10-06T21:08:07.196" v="3" actId="1076"/>
      <pc:docMkLst>
        <pc:docMk/>
      </pc:docMkLst>
      <pc:sldChg chg="addSp delSp modSp mod">
        <pc:chgData name="Veltri, Patricio" userId="c175c315-e4b8-4dbc-988d-af1d3f8f4e32" providerId="ADAL" clId="{B6211F25-1860-4628-BDE6-E4FC669F40B2}" dt="2021-10-06T21:08:07.196" v="3" actId="1076"/>
        <pc:sldMkLst>
          <pc:docMk/>
          <pc:sldMk cId="0" sldId="257"/>
        </pc:sldMkLst>
        <pc:picChg chg="del">
          <ac:chgData name="Veltri, Patricio" userId="c175c315-e4b8-4dbc-988d-af1d3f8f4e32" providerId="ADAL" clId="{B6211F25-1860-4628-BDE6-E4FC669F40B2}" dt="2021-10-06T21:07:58.706" v="0" actId="478"/>
          <ac:picMkLst>
            <pc:docMk/>
            <pc:sldMk cId="0" sldId="257"/>
            <ac:picMk id="67" creationId="{00000000-0000-0000-0000-000000000000}"/>
          </ac:picMkLst>
        </pc:picChg>
        <pc:picChg chg="add mod">
          <ac:chgData name="Veltri, Patricio" userId="c175c315-e4b8-4dbc-988d-af1d3f8f4e32" providerId="ADAL" clId="{B6211F25-1860-4628-BDE6-E4FC669F40B2}" dt="2021-10-06T21:08:07.196" v="3" actId="1076"/>
          <ac:picMkLst>
            <pc:docMk/>
            <pc:sldMk cId="0" sldId="257"/>
            <ac:picMk id="1026" creationId="{C436EF9F-D65D-41CE-A83F-85B0DF7452B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8091e81e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8091e81e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8091e81e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8091e81e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8091e81e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8091e81e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8091e81e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8091e81e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8091e81e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8091e81e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1bb1f0ade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1bb1f0ade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8091e81ed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8091e81ed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8091e81e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8091e81e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SCHEMA IF NOT EXISTS universidad;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DATABASE universidad;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universidad;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8091e81e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8091e81e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8091e81ed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8091e81ed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 alumnos (legajo SMALLINT,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nombre VARCHAR(40),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apellido VARCHAR(40),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fecha_nacimiento DATE);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ba323b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ba323b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8091e81ed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8091e81ed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8091e81e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8091e81e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 alumno (legajo SMALLINT PRIMARY KEY AUTO_INCREMENT,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      nombre VARCHAR(40) NOT NULL,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      apellido VARCHAR(40) NOT NULL,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      fecha_nacimiento DATE);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8091e81e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8091e81ed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091e81ed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8091e81ed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 tipo_documento (tipo CHAR(3) PRIMARY KEY,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descripcion VARCHAR(50));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 alumno (tipo_documento CHAR(3),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      numero_documento VARCHAR(15),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nombre VARCHAR(40),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      apellido VARCHAR(40) NOT NULL,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      fecha_nacimiento DATE,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CONSTRAINT alumno_pk PRIMARY KEY (tipo_documento, numero_documento),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FOREIGN KEY (tipo_documento) REFERENCES tipo_documento(tipo));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091e81ed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8091e81ed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 tipo_documento (tipo CHAR(3) PRIMARY KEY,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descripcion VARCHAR(50));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 alumno (tipo_documento CHAR(3),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      numero_documento VARCHAR(15),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nombre VARCHAR(40),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      apellido VARCHAR(40) NOT NULL,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      fecha_nacimiento DATE,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CONSTRAINT alumno_pk PRIMARY KEY (tipo_documento, numero_documento),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FOREIGN KEY (tipo_documento) REFERENCES tipo_documento(tipo));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9011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8091e81e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8091e81e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8091e81ed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8091e81ed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8091e81ed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8091e81ed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 TABLE alumno ADD COLUMN domicilio VARCHAR(100) NOT NULL;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 TABLE alumno DROP COLUMN nombre;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 TABLE alumno CHANGE apellido nombre_apellido VARCHAR(100) NOT NULL;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8091e81ed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8091e81ed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8091e81e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8091e81ed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 TABLE alumno ADD PRIMARY KEY (tipo_documento, numero_documento);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 TABLE alumno ADD FOREIGN KEY (tipo_documento) REFERENCES tipo_documento(tipo);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bb1f0ade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bb1f0ade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091e81e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091e81e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ba323b8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1ba323b8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8091e81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8091e81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8091e81e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8091e81e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8091e81e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8091e81e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8091e81e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8091e81e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mysq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://sqlfiddle.com/" TargetMode="External"/><Relationship Id="rId4" Type="http://schemas.openxmlformats.org/officeDocument/2006/relationships/hyperlink" Target="https://dev.mysql.com/downloads/workbench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 I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a SQL - DDL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Formato Default: ‘yyyy-mm-dd hh:mi:ss’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CHAR(M)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Soporta una cantidad fija de caracteres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Longitud no requerida (Default 1)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Completa con espacios hasta la longitud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Hasta 255 caracteres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VARCHAR(M)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Sirve para guardar una cadena de caracteres variable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Longitud requerida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Longitud + 1 byte (cuando longitud es &lt;= 255) o 2 bytes (&gt;255)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Hasta 65532 caracteres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Otras variantes: TINYTEXT, MEDIUMTEXT, LONGTEXT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Sentencias DDL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Nomenclatura</a:t>
            </a:r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</a:rPr>
              <a:t>PALABRA RESERVADA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OPCION1 </a:t>
            </a:r>
            <a:r>
              <a:rPr lang="en"/>
              <a:t>|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FF"/>
                </a:solidFill>
              </a:rPr>
              <a:t>OPCION2 </a:t>
            </a:r>
            <a:r>
              <a:rPr lang="en"/>
              <a:t>[</a:t>
            </a:r>
            <a:r>
              <a:rPr lang="en">
                <a:solidFill>
                  <a:srgbClr val="0000FF"/>
                </a:solidFill>
              </a:rPr>
              <a:t>OPCIONAL</a:t>
            </a:r>
            <a:r>
              <a:rPr lang="en"/>
              <a:t>] &lt;nombre&gt;;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Creación de una base de datos</a:t>
            </a:r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1"/>
          </p:nvPr>
        </p:nvSpPr>
        <p:spPr>
          <a:xfrm>
            <a:off x="311700" y="1533475"/>
            <a:ext cx="8520600" cy="8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CREATE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DATABASE </a:t>
            </a:r>
            <a:r>
              <a:rPr lang="en"/>
              <a:t>|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FF"/>
                </a:solidFill>
              </a:rPr>
              <a:t>SCHEMA </a:t>
            </a:r>
            <a:r>
              <a:rPr lang="en"/>
              <a:t>[</a:t>
            </a:r>
            <a:r>
              <a:rPr lang="en">
                <a:solidFill>
                  <a:srgbClr val="0000FF"/>
                </a:solidFill>
              </a:rPr>
              <a:t>IF NOT EXISTS</a:t>
            </a:r>
            <a:r>
              <a:rPr lang="en"/>
              <a:t>] &lt;NOMBRE&gt;;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345300" y="2418775"/>
            <a:ext cx="8520600" cy="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DROP DATABASE </a:t>
            </a:r>
            <a:r>
              <a:rPr lang="en"/>
              <a:t>| </a:t>
            </a:r>
            <a:r>
              <a:rPr lang="en">
                <a:solidFill>
                  <a:srgbClr val="0000FF"/>
                </a:solidFill>
              </a:rPr>
              <a:t>SCHEMA</a:t>
            </a:r>
            <a:r>
              <a:rPr lang="en"/>
              <a:t> [</a:t>
            </a:r>
            <a:r>
              <a:rPr lang="en">
                <a:solidFill>
                  <a:srgbClr val="0000FF"/>
                </a:solidFill>
              </a:rPr>
              <a:t>IF EXISTS</a:t>
            </a:r>
            <a:r>
              <a:rPr lang="en"/>
              <a:t>] &lt;NOMBRE&gt;;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345300" y="3319700"/>
            <a:ext cx="85206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USE</a:t>
            </a:r>
            <a:r>
              <a:rPr lang="en"/>
              <a:t> &lt;NOMBRE&gt;;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1"/>
          <p:cNvPicPr preferRelativeResize="0"/>
          <p:nvPr/>
        </p:nvPicPr>
        <p:blipFill rotWithShape="1">
          <a:blip r:embed="rId3">
            <a:alphaModFix/>
          </a:blip>
          <a:srcRect l="-1449" t="-5700" r="1450" b="5700"/>
          <a:stretch/>
        </p:blipFill>
        <p:spPr>
          <a:xfrm>
            <a:off x="225000" y="383450"/>
            <a:ext cx="835259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Creación de tablas</a:t>
            </a:r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CREATE TABLE </a:t>
            </a:r>
            <a:r>
              <a:rPr lang="en"/>
              <a:t>&lt;TABLA&gt;</a:t>
            </a:r>
            <a:r>
              <a:rPr lang="en">
                <a:solidFill>
                  <a:srgbClr val="0000FF"/>
                </a:solidFill>
              </a:rPr>
              <a:t> 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(&lt;CAMPO_1&gt; &lt;TIPO_DATO_1&gt; [</a:t>
            </a:r>
            <a:r>
              <a:rPr lang="en">
                <a:solidFill>
                  <a:schemeClr val="dk2"/>
                </a:solidFill>
              </a:rPr>
              <a:t>RESTRICCIONES_CAMPO_1</a:t>
            </a:r>
            <a:r>
              <a:rPr lang="en"/>
              <a:t>],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&lt;CAMPO_2&gt; &lt;TIPO_DATO_2&gt; [</a:t>
            </a:r>
            <a:r>
              <a:rPr lang="en">
                <a:solidFill>
                  <a:schemeClr val="dk2"/>
                </a:solidFill>
              </a:rPr>
              <a:t>RESTRICCIONES_CAMPO_2</a:t>
            </a:r>
            <a:r>
              <a:rPr lang="en"/>
              <a:t>],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...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&lt;CAMPO_N&gt; &lt;TIPO_DATO_N&gt; [</a:t>
            </a:r>
            <a:r>
              <a:rPr lang="en">
                <a:solidFill>
                  <a:schemeClr val="dk2"/>
                </a:solidFill>
              </a:rPr>
              <a:t>RESTRICCIONES_CAMPO_N</a:t>
            </a:r>
            <a:r>
              <a:rPr lang="en"/>
              <a:t>],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[</a:t>
            </a:r>
            <a:r>
              <a:rPr lang="en">
                <a:solidFill>
                  <a:schemeClr val="dk2"/>
                </a:solidFill>
              </a:rPr>
              <a:t>RESTRICCIONES_TABLA</a:t>
            </a:r>
            <a:r>
              <a:rPr lang="en"/>
              <a:t>]);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25" y="152400"/>
            <a:ext cx="828574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MySQL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Es un Sistema de Gestión de Bases de Datos (SGBD)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Tiene una versión gratuita y otra paga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Hay que descargar el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Server</a:t>
            </a:r>
            <a:r>
              <a:rPr lang="en" dirty="0"/>
              <a:t> y el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Workbench (IDE)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SQLFiddle (opcional)</a:t>
            </a:r>
            <a:endParaRPr dirty="0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Es una web que genera una Base de datos para que podamos trabajar directamente</a:t>
            </a:r>
            <a:endParaRPr dirty="0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 puede acceder en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sqlfiddle.com</a:t>
            </a:r>
            <a:endParaRPr dirty="0"/>
          </a:p>
        </p:txBody>
      </p:sp>
      <p:pic>
        <p:nvPicPr>
          <p:cNvPr id="1026" name="Picture 2" descr="echo &amp;quot;YEBENES.NET&amp;quot;): [EN] MySQL/MariaDB: filtering processlist query">
            <a:extLst>
              <a:ext uri="{FF2B5EF4-FFF2-40B4-BE49-F238E27FC236}">
                <a16:creationId xmlns:a16="http://schemas.microsoft.com/office/drawing/2014/main" id="{C436EF9F-D65D-41CE-A83F-85B0DF745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141" y="510886"/>
            <a:ext cx="3196159" cy="243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Restricciones de campo</a:t>
            </a:r>
            <a:endParaRPr dirty="0"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dirty="0">
                <a:solidFill>
                  <a:srgbClr val="0000FF"/>
                </a:solidFill>
              </a:rPr>
              <a:t>NOT NULL</a:t>
            </a:r>
            <a:endParaRPr dirty="0"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dirty="0">
                <a:solidFill>
                  <a:srgbClr val="0000FF"/>
                </a:solidFill>
              </a:rPr>
              <a:t>PRIMARY KEY </a:t>
            </a:r>
            <a:r>
              <a:rPr lang="en" dirty="0"/>
              <a:t>(Claves primarias simples)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dirty="0">
                <a:solidFill>
                  <a:srgbClr val="0000FF"/>
                </a:solidFill>
              </a:rPr>
              <a:t>UNIQUE </a:t>
            </a:r>
            <a:r>
              <a:rPr lang="en" dirty="0"/>
              <a:t>(Claves únicas simples)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dirty="0">
                <a:solidFill>
                  <a:srgbClr val="0000FF"/>
                </a:solidFill>
              </a:rPr>
              <a:t>AUTO_INCREMENT </a:t>
            </a:r>
            <a:r>
              <a:rPr lang="en" dirty="0"/>
              <a:t>(Tipos numéricos. Debe ser PK. Sólo puede haber una)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dirty="0">
                <a:solidFill>
                  <a:srgbClr val="0000FF"/>
                </a:solidFill>
              </a:rPr>
              <a:t>DEFAULT </a:t>
            </a:r>
            <a:r>
              <a:rPr lang="en" dirty="0"/>
              <a:t>&lt;VALOR&gt;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5500"/>
            <a:ext cx="8839201" cy="3097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Restricciones de tabla</a:t>
            </a:r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2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</a:t>
            </a:r>
            <a:r>
              <a:rPr lang="en">
                <a:solidFill>
                  <a:srgbClr val="0000FF"/>
                </a:solidFill>
              </a:rPr>
              <a:t>CONSTRAINT</a:t>
            </a:r>
            <a:r>
              <a:rPr lang="en"/>
              <a:t> &lt;NOMBRE&gt;] </a:t>
            </a:r>
            <a:r>
              <a:rPr lang="en">
                <a:solidFill>
                  <a:srgbClr val="0000FF"/>
                </a:solidFill>
              </a:rPr>
              <a:t>PRIMARY KEY</a:t>
            </a:r>
            <a:r>
              <a:rPr lang="en"/>
              <a:t>(&lt;LISTA_CAMPOS&gt;) 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</a:t>
            </a:r>
            <a:r>
              <a:rPr lang="en">
                <a:solidFill>
                  <a:srgbClr val="0000FF"/>
                </a:solidFill>
              </a:rPr>
              <a:t>CONSTRAINT</a:t>
            </a:r>
            <a:r>
              <a:rPr lang="en"/>
              <a:t> &lt;NOMBRE&gt;] </a:t>
            </a:r>
            <a:r>
              <a:rPr lang="en">
                <a:solidFill>
                  <a:srgbClr val="0000FF"/>
                </a:solidFill>
              </a:rPr>
              <a:t>FOREIGN KEY</a:t>
            </a:r>
            <a:r>
              <a:rPr lang="en"/>
              <a:t>(&lt;LISTA_CAMPOS&gt;) </a:t>
            </a:r>
            <a:r>
              <a:rPr lang="en">
                <a:solidFill>
                  <a:srgbClr val="0000FF"/>
                </a:solidFill>
              </a:rPr>
              <a:t>REFERENCES</a:t>
            </a:r>
            <a:r>
              <a:rPr lang="en"/>
              <a:t> &lt;TABLA_REF&gt;(&lt;LISTA_CAMPOS_REF&gt;)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</a:t>
            </a:r>
            <a:r>
              <a:rPr lang="en">
                <a:solidFill>
                  <a:srgbClr val="0000FF"/>
                </a:solidFill>
              </a:rPr>
              <a:t>CONSTRAINT</a:t>
            </a:r>
            <a:r>
              <a:rPr lang="en"/>
              <a:t> &lt;NOMBRE&gt;] </a:t>
            </a:r>
            <a:r>
              <a:rPr lang="en">
                <a:solidFill>
                  <a:srgbClr val="0000FF"/>
                </a:solidFill>
              </a:rPr>
              <a:t>UNIQUE</a:t>
            </a:r>
            <a:r>
              <a:rPr lang="en"/>
              <a:t>(&lt;LISTA_CAMPOS&gt;)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</a:t>
            </a:r>
            <a:r>
              <a:rPr lang="en">
                <a:solidFill>
                  <a:srgbClr val="0000FF"/>
                </a:solidFill>
              </a:rPr>
              <a:t>CONSTRAINT</a:t>
            </a:r>
            <a:r>
              <a:rPr lang="en"/>
              <a:t> &lt;NOMBRE&gt;] </a:t>
            </a:r>
            <a:r>
              <a:rPr lang="en">
                <a:solidFill>
                  <a:srgbClr val="0000FF"/>
                </a:solidFill>
              </a:rPr>
              <a:t>INDEX</a:t>
            </a:r>
            <a:r>
              <a:rPr lang="en"/>
              <a:t>(&lt;LISTA_CAMPOS&gt;)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BE87872-6783-4593-B10F-F1F0B31A4F22}"/>
              </a:ext>
            </a:extLst>
          </p:cNvPr>
          <p:cNvSpPr/>
          <p:nvPr/>
        </p:nvSpPr>
        <p:spPr>
          <a:xfrm>
            <a:off x="363415" y="1501827"/>
            <a:ext cx="8047892" cy="2695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es-AR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CIUDAD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</a:p>
          <a:p>
            <a:pPr>
              <a:lnSpc>
                <a:spcPct val="107000"/>
              </a:lnSpc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s-AR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CodCiudad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INT(2) PRIMARY KEY,</a:t>
            </a:r>
          </a:p>
          <a:p>
            <a:pPr>
              <a:lnSpc>
                <a:spcPct val="107000"/>
              </a:lnSpc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Nombre VARCHAR(100) NOT NULL);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PROVEEDOR(</a:t>
            </a:r>
          </a:p>
          <a:p>
            <a:pPr>
              <a:lnSpc>
                <a:spcPct val="107000"/>
              </a:lnSpc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CodProv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(5) PRIMARY KEY,</a:t>
            </a:r>
          </a:p>
          <a:p>
            <a:pPr>
              <a:lnSpc>
                <a:spcPct val="107000"/>
              </a:lnSpc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Nombre VARCHAR (20) NOT NULL,</a:t>
            </a:r>
          </a:p>
          <a:p>
            <a:pPr>
              <a:lnSpc>
                <a:spcPct val="107000"/>
              </a:lnSpc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Domicilio VARCHAR (100),</a:t>
            </a:r>
          </a:p>
          <a:p>
            <a:pPr>
              <a:lnSpc>
                <a:spcPct val="107000"/>
              </a:lnSpc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s-AR" dirty="0" err="1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CodCiudad_FK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INT(2) NOT NULL,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                       FOREIGN KEY (</a:t>
            </a:r>
            <a:r>
              <a:rPr lang="es-AR" dirty="0" err="1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CodCiudad_FK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REFERENCES </a:t>
            </a:r>
            <a:r>
              <a:rPr lang="es-AR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Ciudad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AR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CodCiudad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</a:p>
        </p:txBody>
      </p:sp>
      <p:sp>
        <p:nvSpPr>
          <p:cNvPr id="4" name="Google Shape;184;p34">
            <a:extLst>
              <a:ext uri="{FF2B5EF4-FFF2-40B4-BE49-F238E27FC236}">
                <a16:creationId xmlns:a16="http://schemas.microsoft.com/office/drawing/2014/main" id="{16824567-426B-4D9B-81EA-C73F72FCE6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Restricciones de campo (</a:t>
            </a:r>
            <a:r>
              <a:rPr lang="es-AR" dirty="0"/>
              <a:t>Aplicación FK).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BE87872-6783-4593-B10F-F1F0B31A4F22}"/>
              </a:ext>
            </a:extLst>
          </p:cNvPr>
          <p:cNvSpPr/>
          <p:nvPr/>
        </p:nvSpPr>
        <p:spPr>
          <a:xfrm>
            <a:off x="354372" y="572700"/>
            <a:ext cx="8477928" cy="4258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es-AR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PRODUCTO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</a:p>
          <a:p>
            <a:pPr>
              <a:lnSpc>
                <a:spcPct val="107000"/>
              </a:lnSpc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s-AR" dirty="0" err="1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CodProducto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INT(2) PRIMARY KEY,</a:t>
            </a:r>
          </a:p>
          <a:p>
            <a:pPr>
              <a:lnSpc>
                <a:spcPct val="107000"/>
              </a:lnSpc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Nombre VARCHAR(100) NOT NULL);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es-AR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</a:p>
          <a:p>
            <a:pPr>
              <a:lnSpc>
                <a:spcPct val="107000"/>
              </a:lnSpc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s-AR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CodCliente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INT(2) PRIMARY KEY,</a:t>
            </a:r>
          </a:p>
          <a:p>
            <a:pPr>
              <a:lnSpc>
                <a:spcPct val="107000"/>
              </a:lnSpc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Nombre VARCHAR(100) NOT NULL),</a:t>
            </a:r>
          </a:p>
          <a:p>
            <a:pPr>
              <a:lnSpc>
                <a:spcPct val="107000"/>
              </a:lnSpc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Apellido VARCHAR(100) NOT NULL),</a:t>
            </a:r>
          </a:p>
          <a:p>
            <a:pPr>
              <a:lnSpc>
                <a:spcPct val="107000"/>
              </a:lnSpc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Fecha_Nac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DATE NOT NULL);</a:t>
            </a:r>
          </a:p>
          <a:p>
            <a:pPr>
              <a:lnSpc>
                <a:spcPct val="107000"/>
              </a:lnSpc>
            </a:pP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CREATE TABLE </a:t>
            </a:r>
            <a:r>
              <a:rPr lang="es-AR" dirty="0"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VENTA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CodVenta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(5) PRIMARY KEY,</a:t>
            </a:r>
          </a:p>
          <a:p>
            <a:pPr>
              <a:lnSpc>
                <a:spcPct val="107000"/>
              </a:lnSpc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Fecha_Venta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VARCHAR (20) NOT NULL,</a:t>
            </a:r>
          </a:p>
          <a:p>
            <a:pPr>
              <a:lnSpc>
                <a:spcPct val="107000"/>
              </a:lnSpc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s-AR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CodCliente_FK</a:t>
            </a:r>
            <a:r>
              <a:rPr lang="es-AR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INT(2) NOT NULL,</a:t>
            </a:r>
          </a:p>
          <a:p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s-AR" dirty="0" err="1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CodProducto_FK</a:t>
            </a:r>
            <a:r>
              <a:rPr lang="es-AR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INT(2) NOT NULL,</a:t>
            </a:r>
          </a:p>
          <a:p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                       </a:t>
            </a:r>
            <a:endParaRPr lang="es-A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FOREIGN KEY (</a:t>
            </a:r>
            <a:r>
              <a:rPr lang="es-AR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CodCliente</a:t>
            </a:r>
            <a:r>
              <a:rPr lang="es-AR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_FK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REFERENCES </a:t>
            </a:r>
            <a:r>
              <a:rPr lang="es-AR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AR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CodCliente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)),</a:t>
            </a:r>
          </a:p>
          <a:p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FOREIGN KEY (</a:t>
            </a:r>
            <a:r>
              <a:rPr lang="es-AR" dirty="0" err="1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CodProducto</a:t>
            </a:r>
            <a:r>
              <a:rPr lang="es-AR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_FK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REFERENCES </a:t>
            </a:r>
            <a:r>
              <a:rPr lang="es-AR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PRODUCTO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AR" dirty="0" err="1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CodProducto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)),</a:t>
            </a:r>
          </a:p>
        </p:txBody>
      </p:sp>
      <p:sp>
        <p:nvSpPr>
          <p:cNvPr id="4" name="Google Shape;184;p34">
            <a:extLst>
              <a:ext uri="{FF2B5EF4-FFF2-40B4-BE49-F238E27FC236}">
                <a16:creationId xmlns:a16="http://schemas.microsoft.com/office/drawing/2014/main" id="{16824567-426B-4D9B-81EA-C73F72FCE6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Restricciones de campo (</a:t>
            </a:r>
            <a:r>
              <a:rPr lang="es-AR" dirty="0"/>
              <a:t>Aplicación FK).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5736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</a:rPr>
              <a:t>DROP TABLE </a:t>
            </a:r>
            <a:r>
              <a:rPr lang="en"/>
              <a:t>&lt;TABLA&gt;;</a:t>
            </a:r>
            <a:endParaRPr/>
          </a:p>
        </p:txBody>
      </p:sp>
      <p:sp>
        <p:nvSpPr>
          <p:cNvPr id="207" name="Google Shape;20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Borrado de tablas</a:t>
            </a:r>
            <a:endParaRPr/>
          </a:p>
        </p:txBody>
      </p:sp>
      <p:pic>
        <p:nvPicPr>
          <p:cNvPr id="208" name="Google Shape;2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925" y="1405700"/>
            <a:ext cx="4884324" cy="28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29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ALTER TABLE</a:t>
            </a:r>
            <a:r>
              <a:rPr lang="en"/>
              <a:t> &lt;TABLA&gt; </a:t>
            </a:r>
            <a:r>
              <a:rPr lang="en">
                <a:solidFill>
                  <a:srgbClr val="0000FF"/>
                </a:solidFill>
              </a:rPr>
              <a:t>ADD COLUMN</a:t>
            </a:r>
            <a:r>
              <a:rPr lang="en"/>
              <a:t> &lt;CAMPO&gt; &lt;TIPO_DATO&gt; [</a:t>
            </a:r>
            <a:r>
              <a:rPr lang="en">
                <a:solidFill>
                  <a:schemeClr val="dk2"/>
                </a:solidFill>
              </a:rPr>
              <a:t>RESTRICCIONES_CAMPO</a:t>
            </a:r>
            <a:r>
              <a:rPr lang="en"/>
              <a:t>];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ALTER TABLE</a:t>
            </a:r>
            <a:r>
              <a:rPr lang="en"/>
              <a:t> &lt;TABLA&gt; </a:t>
            </a:r>
            <a:r>
              <a:rPr lang="en">
                <a:solidFill>
                  <a:srgbClr val="0000FF"/>
                </a:solidFill>
              </a:rPr>
              <a:t>DROP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COLUMN</a:t>
            </a:r>
            <a:r>
              <a:rPr lang="en"/>
              <a:t> &lt;CAMPO&gt;;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ALTER TABLE</a:t>
            </a:r>
            <a:r>
              <a:rPr lang="en"/>
              <a:t> &lt;TABLA&gt; </a:t>
            </a:r>
            <a:r>
              <a:rPr lang="en">
                <a:solidFill>
                  <a:srgbClr val="0000FF"/>
                </a:solidFill>
              </a:rPr>
              <a:t>CHANGE</a:t>
            </a:r>
            <a:r>
              <a:rPr lang="en"/>
              <a:t> &lt;NOMBRE_CAMPO_VIEJO&gt; &lt;NOMBRE_CAMPO_NUEVO&gt; &lt;TIPO_DATO&gt; [</a:t>
            </a:r>
            <a:r>
              <a:rPr lang="en">
                <a:solidFill>
                  <a:schemeClr val="dk2"/>
                </a:solidFill>
              </a:rPr>
              <a:t>RESTRICCIONES_CAMPO</a:t>
            </a:r>
            <a:r>
              <a:rPr lang="en"/>
              <a:t>];</a:t>
            </a:r>
            <a:endParaRPr/>
          </a:p>
        </p:txBody>
      </p:sp>
      <p:sp>
        <p:nvSpPr>
          <p:cNvPr id="214" name="Google Shape;21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Modificación de tablas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1975"/>
            <a:ext cx="8839199" cy="2746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>
            <a:spLocks noGrp="1"/>
          </p:cNvSpPr>
          <p:nvPr>
            <p:ph type="body" idx="1"/>
          </p:nvPr>
        </p:nvSpPr>
        <p:spPr>
          <a:xfrm>
            <a:off x="311700" y="1341685"/>
            <a:ext cx="8520600" cy="29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0000FF"/>
                </a:solidFill>
              </a:rPr>
              <a:t>ALTER TABLE</a:t>
            </a:r>
            <a:r>
              <a:rPr lang="en" dirty="0"/>
              <a:t> &lt;TABLA&gt; </a:t>
            </a:r>
            <a:r>
              <a:rPr lang="en" dirty="0">
                <a:solidFill>
                  <a:srgbClr val="0000FF"/>
                </a:solidFill>
              </a:rPr>
              <a:t>ADD PRIMARY KEY</a:t>
            </a:r>
            <a:r>
              <a:rPr lang="en" dirty="0"/>
              <a:t>(&lt;LISTA_CAMPOS&gt;);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0000FF"/>
                </a:solidFill>
              </a:rPr>
              <a:t>ALTER TABLE</a:t>
            </a:r>
            <a:r>
              <a:rPr lang="en" dirty="0"/>
              <a:t> &lt;TABLA&gt; </a:t>
            </a:r>
            <a:r>
              <a:rPr lang="en" dirty="0">
                <a:solidFill>
                  <a:srgbClr val="0000FF"/>
                </a:solidFill>
              </a:rPr>
              <a:t>DROP PRIMARY KEY</a:t>
            </a:r>
            <a:r>
              <a:rPr lang="en" dirty="0"/>
              <a:t>;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0000FF"/>
                </a:solidFill>
              </a:rPr>
              <a:t>ALTER TABLE</a:t>
            </a:r>
            <a:r>
              <a:rPr lang="en" dirty="0"/>
              <a:t> &lt;TABLA&gt; </a:t>
            </a:r>
            <a:r>
              <a:rPr lang="en" dirty="0">
                <a:solidFill>
                  <a:srgbClr val="0000FF"/>
                </a:solidFill>
              </a:rPr>
              <a:t>ADD</a:t>
            </a:r>
            <a:r>
              <a:rPr lang="en" dirty="0"/>
              <a:t> [</a:t>
            </a:r>
            <a:r>
              <a:rPr lang="en" dirty="0">
                <a:solidFill>
                  <a:srgbClr val="0000FF"/>
                </a:solidFill>
              </a:rPr>
              <a:t>CONSTRAINT</a:t>
            </a:r>
            <a:r>
              <a:rPr lang="en" dirty="0"/>
              <a:t> &lt;NOMBRE&gt;] </a:t>
            </a:r>
            <a:r>
              <a:rPr lang="en" dirty="0">
                <a:solidFill>
                  <a:srgbClr val="0000FF"/>
                </a:solidFill>
              </a:rPr>
              <a:t>FOREIGN</a:t>
            </a:r>
            <a:r>
              <a:rPr lang="en" dirty="0"/>
              <a:t> </a:t>
            </a:r>
            <a:r>
              <a:rPr lang="en" dirty="0">
                <a:solidFill>
                  <a:srgbClr val="0000FF"/>
                </a:solidFill>
              </a:rPr>
              <a:t>KEY</a:t>
            </a:r>
            <a:r>
              <a:rPr lang="en" dirty="0"/>
              <a:t>(&lt;LISTA_CAMPOS&gt;) </a:t>
            </a:r>
            <a:r>
              <a:rPr lang="en" dirty="0">
                <a:solidFill>
                  <a:srgbClr val="0000FF"/>
                </a:solidFill>
              </a:rPr>
              <a:t>REFERENCES</a:t>
            </a:r>
            <a:r>
              <a:rPr lang="en" dirty="0"/>
              <a:t> &lt;TABLA_REF&gt;(&lt;LISTA_CAMPOS_REF&gt;);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dirty="0">
                <a:solidFill>
                  <a:srgbClr val="0000FF"/>
                </a:solidFill>
              </a:rPr>
              <a:t>ALTER TABLE</a:t>
            </a:r>
            <a:r>
              <a:rPr lang="en" dirty="0"/>
              <a:t> &lt;TABLA&gt; DROP </a:t>
            </a:r>
            <a:r>
              <a:rPr lang="en" dirty="0">
                <a:solidFill>
                  <a:srgbClr val="0000FF"/>
                </a:solidFill>
              </a:rPr>
              <a:t>FOREIGN KEY</a:t>
            </a:r>
            <a:r>
              <a:rPr lang="en" dirty="0"/>
              <a:t> &lt;NOMBRE&gt;;</a:t>
            </a:r>
            <a:endParaRPr dirty="0"/>
          </a:p>
        </p:txBody>
      </p:sp>
      <p:sp>
        <p:nvSpPr>
          <p:cNvPr id="225" name="Google Shape;225;p41"/>
          <p:cNvSpPr txBox="1">
            <a:spLocks noGrp="1"/>
          </p:cNvSpPr>
          <p:nvPr>
            <p:ph type="title"/>
          </p:nvPr>
        </p:nvSpPr>
        <p:spPr>
          <a:xfrm>
            <a:off x="311700" y="25159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Modificación de restricciones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3700"/>
            <a:ext cx="8839200" cy="1742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Conceptos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 (Structured Query Language)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DDL (Data Definition Language)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Se utiliza para crear y modificar la estructura de la Base de datos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Algunas palabras reservadas son: CREATE, ALTER, DROP, TRUNCATE</a:t>
            </a:r>
            <a:endParaRPr dirty="0"/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DML (Data Manipulation Language)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Son sentencias utilizadas para la manipulación (crear, eliminar, modificar, consultar) de los datos de una base de datos.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Algunas palabras reservadas: SELECT, INSERT, UPDATE, DELETE,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Ocupa 4 bytes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Puede alojar un número del -2147483648 al 2147483647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Opción UNSIGNED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Otras variantes: TINYINT, SMALLINT, MEDIUMINT, BIGINT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DECIMAL(M,D)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Longitud no requerida. M=Longitud total, incluyendo decimales (Default 10), D=Decimales (Default 0).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 equivalente a NUMERIC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Otras variantes: FLOAT, DOUBLE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BOOL, BOOLEAN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 equivalente a TINYINT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Formato Default: ‘yyyy-mm-dd’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 base de datos almacena la fecha en un formato desconocido por nosotros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 enviar y obtener fechas a la base de datos utilizamos una cadena de caracteres ej ‘yyyy-mm-dd’, ‘yyyymmdd’, ‘yyyy/mm/dd’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Formato Default: ‘hh:mi:ss’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2924</TotalTime>
  <Words>1361</Words>
  <Application>Microsoft Office PowerPoint</Application>
  <PresentationFormat>Presentación en pantalla (16:9)</PresentationFormat>
  <Paragraphs>171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Proxima Nova</vt:lpstr>
      <vt:lpstr>Times New Roman</vt:lpstr>
      <vt:lpstr>Calibri</vt:lpstr>
      <vt:lpstr>Arial</vt:lpstr>
      <vt:lpstr>Spearmint</vt:lpstr>
      <vt:lpstr>Base de Datos I</vt:lpstr>
      <vt:lpstr>Herramientas</vt:lpstr>
      <vt:lpstr>Conceptos</vt:lpstr>
      <vt:lpstr>Tipos de datos</vt:lpstr>
      <vt:lpstr>Tipos de datos</vt:lpstr>
      <vt:lpstr>Tipos de datos</vt:lpstr>
      <vt:lpstr>Tipos de datos</vt:lpstr>
      <vt:lpstr>Tipos de datos</vt:lpstr>
      <vt:lpstr>Tipos de datos</vt:lpstr>
      <vt:lpstr>Tipos de datos</vt:lpstr>
      <vt:lpstr>Tipos de datos</vt:lpstr>
      <vt:lpstr>Tipos de datos</vt:lpstr>
      <vt:lpstr>Tipos de datos</vt:lpstr>
      <vt:lpstr>Sentencias DDL</vt:lpstr>
      <vt:lpstr>Nomenclatura</vt:lpstr>
      <vt:lpstr>Creación de una base de datos</vt:lpstr>
      <vt:lpstr>Presentación de PowerPoint</vt:lpstr>
      <vt:lpstr>Creación de tablas</vt:lpstr>
      <vt:lpstr>Presentación de PowerPoint</vt:lpstr>
      <vt:lpstr>Restricciones de campo</vt:lpstr>
      <vt:lpstr>Presentación de PowerPoint</vt:lpstr>
      <vt:lpstr>Restricciones de tabla</vt:lpstr>
      <vt:lpstr>Restricciones de campo (Aplicación FK).</vt:lpstr>
      <vt:lpstr>Restricciones de campo (Aplicación FK).</vt:lpstr>
      <vt:lpstr>Borrado de tablas</vt:lpstr>
      <vt:lpstr>Modificación de tablas</vt:lpstr>
      <vt:lpstr>Presentación de PowerPoint</vt:lpstr>
      <vt:lpstr>Modificación de restricciones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I</dc:title>
  <cp:lastModifiedBy>Patricio Veltri</cp:lastModifiedBy>
  <cp:revision>13</cp:revision>
  <dcterms:modified xsi:type="dcterms:W3CDTF">2024-10-05T16:57:21Z</dcterms:modified>
</cp:coreProperties>
</file>