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5143500" type="screen16x9"/>
  <p:notesSz cx="6858000" cy="9144000"/>
  <p:embeddedFontLs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1AFD0-1E02-4A7E-BAB6-CF242FA106A8}">
  <a:tblStyle styleId="{AF71AFD0-1E02-4A7E-BAB6-CF242FA10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6e221197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6e221197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e221197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e221197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e221197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6e221197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e221197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e221197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e221197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6e221197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6e221197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6e221197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6e221197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6e221197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6e221197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6e221197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6e221197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6e221197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6e221197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6e221197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6e221197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6e221197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6e221197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6e221197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e221197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6e221197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6e221197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6e221197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6e221197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6e221197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6e221197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6e221197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6e221197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6e221197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6e2211973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6e2211973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6e2211973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6e2211973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6e2211973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6e2211973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ba323b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ba323b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e221197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e221197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6e221197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6e221197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6e221197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6e221197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6e221197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6e221197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6e221197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6e221197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6e221197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6e2211973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6e221197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6e221197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6e221197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6e221197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6e221197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6e221197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6e221197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6e221197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e22119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e221197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6e221197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6e221197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e2211973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e2211973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e2211973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e2211973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e2211973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e2211973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6e221197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6e221197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6e221197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6e221197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6e2211973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6e2211973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6e2211973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6e2211973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e221197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e221197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e221197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e221197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e221197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e221197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e221197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e221197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e221197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e221197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SELECT Simple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campos (SELECT)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&lt;campo1&gt; [ [AS] Alias1 ] , &lt;campo2&gt; [ [AS] Alias2 ] , … , &lt;campoN&gt; [ [AS] AliasN 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nombre, nro AS </a:t>
            </a:r>
            <a:r>
              <a:rPr lang="en">
                <a:solidFill>
                  <a:srgbClr val="CC0000"/>
                </a:solidFill>
              </a:rPr>
              <a:t>numero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3629513" y="3190525"/>
          <a:ext cx="148665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7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4125"/>
                          </a:solidFill>
                        </a:rPr>
                        <a:t>numero</a:t>
                      </a:r>
                      <a:endParaRPr sz="1000">
                        <a:solidFill>
                          <a:srgbClr val="CC412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Google Shape;160;p23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4B1C0F1-43A6-4434-B694-E1594891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64" y="634350"/>
            <a:ext cx="5133590" cy="2378090"/>
          </a:xfrm>
          <a:prstGeom prst="rect">
            <a:avLst/>
          </a:prstGeom>
        </p:spPr>
      </p:pic>
      <p:sp>
        <p:nvSpPr>
          <p:cNvPr id="165" name="Google Shape;165;p24"/>
          <p:cNvSpPr/>
          <p:nvPr/>
        </p:nvSpPr>
        <p:spPr>
          <a:xfrm>
            <a:off x="174025" y="30731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25088" y="2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75324" y="523526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todos los datos de todos los empleados”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268157" y="125615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FROM Empleado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2710506302"/>
              </p:ext>
            </p:extLst>
          </p:nvPr>
        </p:nvGraphicFramePr>
        <p:xfrm>
          <a:off x="393763" y="34267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1877275" y="30403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880425" y="2653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nro, nombre, cod_esp, nro_jefe, sueldo, f_ingreso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1" name="Google Shape;181;p25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*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" name="Google Shape;192;p26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*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1989338" y="314177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27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EAE89E-43EE-4CAA-A276-D86C9A8F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1" y="251515"/>
            <a:ext cx="5556740" cy="2574111"/>
          </a:xfrm>
          <a:prstGeom prst="rect">
            <a:avLst/>
          </a:prstGeom>
        </p:spPr>
      </p:pic>
      <p:sp>
        <p:nvSpPr>
          <p:cNvPr id="207" name="Google Shape;207;p28"/>
          <p:cNvSpPr/>
          <p:nvPr/>
        </p:nvSpPr>
        <p:spPr>
          <a:xfrm>
            <a:off x="205128" y="3051676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109388" y="4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4</a:t>
            </a:r>
            <a:endParaRPr dirty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104732" y="753775"/>
            <a:ext cx="359899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el nombre de los empleados, ordenados por sueldo”</a:t>
            </a:r>
            <a:endParaRPr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104732" y="1645784"/>
            <a:ext cx="1968228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FROM Empleado</a:t>
            </a:r>
            <a:endParaRPr dirty="0"/>
          </a:p>
        </p:txBody>
      </p:sp>
      <p:graphicFrame>
        <p:nvGraphicFramePr>
          <p:cNvPr id="211" name="Google Shape;211;p28"/>
          <p:cNvGraphicFramePr/>
          <p:nvPr>
            <p:extLst>
              <p:ext uri="{D42A27DB-BD31-4B8C-83A1-F6EECF244321}">
                <p14:modId xmlns:p14="http://schemas.microsoft.com/office/powerpoint/2010/main" val="3360945709"/>
              </p:ext>
            </p:extLst>
          </p:nvPr>
        </p:nvGraphicFramePr>
        <p:xfrm>
          <a:off x="424866" y="3405226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8"/>
          <p:cNvSpPr txBox="1"/>
          <p:nvPr/>
        </p:nvSpPr>
        <p:spPr>
          <a:xfrm>
            <a:off x="1908378" y="3018826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911528" y="2632426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</a:t>
            </a:r>
            <a:endParaRPr/>
          </a:p>
        </p:txBody>
      </p:sp>
      <p:graphicFrame>
        <p:nvGraphicFramePr>
          <p:cNvPr id="222" name="Google Shape;222;p29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" name="Google Shape;223;p29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sueldo;</a:t>
            </a:r>
            <a:endParaRPr/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nro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1/10/2009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30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sueldo;</a:t>
            </a:r>
            <a:endParaRPr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3930363" y="3124475"/>
          <a:ext cx="884975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8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4" name="Google Shape;244;p31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0437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>
            <p:extLst>
              <p:ext uri="{D42A27DB-BD31-4B8C-83A1-F6EECF244321}">
                <p14:modId xmlns:p14="http://schemas.microsoft.com/office/powerpoint/2010/main" val="1396225901"/>
              </p:ext>
            </p:extLst>
          </p:nvPr>
        </p:nvGraphicFramePr>
        <p:xfrm>
          <a:off x="6355081" y="1704375"/>
          <a:ext cx="2292258" cy="16762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784859">
                  <a:extLst>
                    <a:ext uri="{9D8B030D-6E8A-4147-A177-3AD203B41FA5}">
                      <a16:colId xmlns:a16="http://schemas.microsoft.com/office/drawing/2014/main" val="1529455997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sng" dirty="0"/>
                        <a:t>Id_trabaja</a:t>
                      </a:r>
                      <a:endParaRPr sz="1000" b="1" u="sng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nro_emp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cod_area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A2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cod_area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cod_esp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7187370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7954613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311700" y="214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311700" y="866336"/>
            <a:ext cx="8520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el nombre de los empleados ordenados por sueldo y, para mismo sueldo, ordenar por antigüedad, mostrando a los más nuevos primero”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AB46D9-5BCD-4AE0-9176-4E7172B6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17" y="1689102"/>
            <a:ext cx="6553634" cy="30359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los empleados ordenados por sueldo y, para mismo sueldo, ordenar por antigüedad, mostrando a los más nuevos primero”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311700" y="19829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sueldo, f_ingreso DESC;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C1C484-3CD0-41E5-9451-A9325FA8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25" y="1524475"/>
            <a:ext cx="6553634" cy="30359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Condición (WHERE)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Comparaciones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Literal ⇔ Variable (Campo)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Variable (Campo) ⇔ Variable (Campo)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Comparadores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&gt;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&gt;=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&lt;=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=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&lt;&gt; o !=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Condición (WHERE)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Conectores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Precedencia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Implícita: AND sobre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Explicita: dada por ( 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C7705A3-3ED9-4320-86DA-CECD7A0DA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17" b="44036"/>
          <a:stretch/>
        </p:blipFill>
        <p:spPr>
          <a:xfrm>
            <a:off x="3986603" y="789688"/>
            <a:ext cx="4845697" cy="1994577"/>
          </a:xfrm>
          <a:prstGeom prst="rect">
            <a:avLst/>
          </a:prstGeom>
        </p:spPr>
      </p:pic>
      <p:sp>
        <p:nvSpPr>
          <p:cNvPr id="286" name="Google Shape;286;p38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62883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6</a:t>
            </a:r>
            <a:endParaRPr dirty="0"/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1"/>
          </p:nvPr>
        </p:nvSpPr>
        <p:spPr>
          <a:xfrm>
            <a:off x="62883" y="513387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número y nombre de empleados con sueldo mayor a $3000”</a:t>
            </a:r>
            <a:endParaRPr dirty="0"/>
          </a:p>
        </p:txBody>
      </p:sp>
      <p:sp>
        <p:nvSpPr>
          <p:cNvPr id="289" name="Google Shape;289;p38"/>
          <p:cNvSpPr txBox="1">
            <a:spLocks noGrp="1"/>
          </p:cNvSpPr>
          <p:nvPr>
            <p:ph type="body" idx="1"/>
          </p:nvPr>
        </p:nvSpPr>
        <p:spPr>
          <a:xfrm>
            <a:off x="311700" y="127163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FROM Empleado</a:t>
            </a:r>
            <a:endParaRPr dirty="0"/>
          </a:p>
        </p:txBody>
      </p:sp>
      <p:graphicFrame>
        <p:nvGraphicFramePr>
          <p:cNvPr id="290" name="Google Shape;290;p38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1" name="Google Shape;291;p38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01" name="Google Shape;301;p39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39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1498050" y="3944225"/>
            <a:ext cx="4155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5074225" y="3818650"/>
            <a:ext cx="831300" cy="322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7031175" y="3871750"/>
            <a:ext cx="216600" cy="216600"/>
          </a:xfrm>
          <a:prstGeom prst="smileyFace">
            <a:avLst>
              <a:gd name="adj" fmla="val 46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15" name="Google Shape;315;p40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6" name="Google Shape;316;p40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506700" y="4255950"/>
            <a:ext cx="4155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5057900" y="4128675"/>
            <a:ext cx="831300" cy="322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7039825" y="4181775"/>
            <a:ext cx="216600" cy="216600"/>
          </a:xfrm>
          <a:prstGeom prst="smileyFace">
            <a:avLst>
              <a:gd name="adj" fmla="val 46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29" name="Google Shape;329;p41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" name="Google Shape;330;p41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1506700" y="4559000"/>
            <a:ext cx="4155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1"/>
          <p:cNvSpPr/>
          <p:nvPr/>
        </p:nvSpPr>
        <p:spPr>
          <a:xfrm>
            <a:off x="5057900" y="4488500"/>
            <a:ext cx="831300" cy="322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7018225" y="4518500"/>
            <a:ext cx="259800" cy="262800"/>
          </a:xfrm>
          <a:prstGeom prst="noSmoking">
            <a:avLst>
              <a:gd name="adj" fmla="val 1875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>
            <a:off x="1766450" y="3117275"/>
            <a:ext cx="5212800" cy="15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43" name="Google Shape;343;p42"/>
          <p:cNvGraphicFramePr/>
          <p:nvPr/>
        </p:nvGraphicFramePr>
        <p:xfrm>
          <a:off x="1986188" y="3470825"/>
          <a:ext cx="4767000" cy="10057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4" name="Google Shape;344;p42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Sintáxis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SELECT</a:t>
            </a:r>
            <a:r>
              <a:rPr lang="en"/>
              <a:t> [DISTINCT] * | &lt;lista_campos&gt;</a:t>
            </a:r>
            <a:br>
              <a:rPr lang="en"/>
            </a:br>
            <a:r>
              <a:rPr lang="en" b="1"/>
              <a:t>FROM</a:t>
            </a:r>
            <a:r>
              <a:rPr lang="en"/>
              <a:t> &lt;lista_tablas&gt;</a:t>
            </a:r>
            <a:br>
              <a:rPr lang="en"/>
            </a:br>
            <a:r>
              <a:rPr lang="en"/>
              <a:t>[</a:t>
            </a:r>
            <a:r>
              <a:rPr lang="en" b="1"/>
              <a:t>WHERE</a:t>
            </a:r>
            <a:r>
              <a:rPr lang="en"/>
              <a:t> &lt;condicion&gt;]</a:t>
            </a:r>
            <a:br>
              <a:rPr lang="en"/>
            </a:br>
            <a:r>
              <a:rPr lang="en"/>
              <a:t>[</a:t>
            </a:r>
            <a:r>
              <a:rPr lang="en" b="1"/>
              <a:t>GROUP BY </a:t>
            </a:r>
            <a:r>
              <a:rPr lang="en"/>
              <a:t>&lt;lista_campos_agrupamiento&gt;]</a:t>
            </a:r>
            <a:br>
              <a:rPr lang="en"/>
            </a:br>
            <a:r>
              <a:rPr lang="en"/>
              <a:t>[</a:t>
            </a:r>
            <a:r>
              <a:rPr lang="en" b="1"/>
              <a:t>HAVING</a:t>
            </a:r>
            <a:r>
              <a:rPr lang="en"/>
              <a:t> &lt;condicion_post_agrupamiento&gt;]</a:t>
            </a:r>
            <a:br>
              <a:rPr lang="en"/>
            </a:br>
            <a:r>
              <a:rPr lang="en"/>
              <a:t>[</a:t>
            </a:r>
            <a:r>
              <a:rPr lang="en" b="1"/>
              <a:t>ORDER BY</a:t>
            </a:r>
            <a:r>
              <a:rPr lang="en"/>
              <a:t> &lt;lista_campos_orden&gt;]</a:t>
            </a:r>
            <a:r>
              <a:rPr lang="en" b="1"/>
              <a:t>;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>
            <a:off x="1766450" y="3117275"/>
            <a:ext cx="5212800" cy="15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3000;</a:t>
            </a:r>
            <a:endParaRPr/>
          </a:p>
        </p:txBody>
      </p:sp>
      <p:graphicFrame>
        <p:nvGraphicFramePr>
          <p:cNvPr id="354" name="Google Shape;354;p43"/>
          <p:cNvGraphicFramePr/>
          <p:nvPr/>
        </p:nvGraphicFramePr>
        <p:xfrm>
          <a:off x="1986188" y="3470825"/>
          <a:ext cx="4767000" cy="10057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5" name="Google Shape;355;p43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3000;</a:t>
            </a:r>
            <a:endParaRPr/>
          </a:p>
        </p:txBody>
      </p:sp>
      <p:graphicFrame>
        <p:nvGraphicFramePr>
          <p:cNvPr id="364" name="Google Shape;364;p44"/>
          <p:cNvGraphicFramePr/>
          <p:nvPr/>
        </p:nvGraphicFramePr>
        <p:xfrm>
          <a:off x="3684638" y="3084425"/>
          <a:ext cx="1376400" cy="10057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5" name="Google Shape;365;p44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143749" y="780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7</a:t>
            </a:r>
            <a:endParaRPr dirty="0"/>
          </a:p>
        </p:txBody>
      </p:sp>
      <p:sp>
        <p:nvSpPr>
          <p:cNvPr id="371" name="Google Shape;371;p45"/>
          <p:cNvSpPr txBox="1">
            <a:spLocks noGrp="1"/>
          </p:cNvSpPr>
          <p:nvPr>
            <p:ph type="body" idx="1"/>
          </p:nvPr>
        </p:nvSpPr>
        <p:spPr>
          <a:xfrm>
            <a:off x="143749" y="729487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número y nombre de empleados con sueldo menor a $8000 cuyo nombre sea Pedro”</a:t>
            </a:r>
            <a:endParaRPr dirty="0"/>
          </a:p>
        </p:txBody>
      </p:sp>
      <p:sp>
        <p:nvSpPr>
          <p:cNvPr id="372" name="Google Shape;372;p45"/>
          <p:cNvSpPr txBox="1">
            <a:spLocks noGrp="1"/>
          </p:cNvSpPr>
          <p:nvPr>
            <p:ph type="body" idx="1"/>
          </p:nvPr>
        </p:nvSpPr>
        <p:spPr>
          <a:xfrm>
            <a:off x="143749" y="2164800"/>
            <a:ext cx="3028659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SELECT nro, nombre</a:t>
            </a:r>
            <a:br>
              <a:rPr lang="en" dirty="0"/>
            </a:br>
            <a:r>
              <a:rPr lang="en" dirty="0"/>
              <a:t>FROM Empleado</a:t>
            </a:r>
            <a:br>
              <a:rPr lang="en" dirty="0"/>
            </a:br>
            <a:r>
              <a:rPr lang="en" dirty="0"/>
              <a:t>WHERE sueldo &lt; 8000</a:t>
            </a:r>
            <a:br>
              <a:rPr lang="en" dirty="0"/>
            </a:br>
            <a:r>
              <a:rPr lang="en" dirty="0"/>
              <a:t>AND nombre = </a:t>
            </a:r>
            <a:r>
              <a:rPr lang="en" b="1" dirty="0"/>
              <a:t>‘</a:t>
            </a:r>
            <a:r>
              <a:rPr lang="en" dirty="0"/>
              <a:t>Pedro</a:t>
            </a:r>
            <a:r>
              <a:rPr lang="en" b="1" dirty="0"/>
              <a:t>’</a:t>
            </a:r>
            <a:r>
              <a:rPr lang="en" dirty="0"/>
              <a:t>;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D0777C-4412-45A3-8A8F-DE80D38D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65" y="1523147"/>
            <a:ext cx="5534184" cy="2563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8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de empleados que ingresaron en el año 2008”</a:t>
            </a:r>
            <a:endParaRPr/>
          </a:p>
        </p:txBody>
      </p:sp>
      <p:sp>
        <p:nvSpPr>
          <p:cNvPr id="379" name="Google Shape;379;p46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f_ingreso &gt;= ‘20080101’</a:t>
            </a:r>
            <a:br>
              <a:rPr lang="en"/>
            </a:br>
            <a:r>
              <a:rPr lang="en"/>
              <a:t>AND f_ingreso &lt;= ‘20081231’;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BETWEEN</a:t>
            </a:r>
            <a:endParaRPr/>
          </a:p>
        </p:txBody>
      </p:sp>
      <p:sp>
        <p:nvSpPr>
          <p:cNvPr id="385" name="Google Shape;38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&lt;campo&gt; [NOT] BETWEEN &lt;valor_desde&gt; AND &lt;valor_hasta&gt;</a:t>
            </a:r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 un intervalo de valores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Incluye los extremos (intervalo cerrado)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8</a:t>
            </a:r>
            <a:endParaRPr/>
          </a:p>
        </p:txBody>
      </p:sp>
      <p:sp>
        <p:nvSpPr>
          <p:cNvPr id="392" name="Google Shape;39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de empleados que ingresaron en el año 2008”</a:t>
            </a:r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f_ingreso BETWEEN ‘20080101’ AND ‘20081231’;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9</a:t>
            </a:r>
            <a:endParaRPr/>
          </a:p>
        </p:txBody>
      </p:sp>
      <p:sp>
        <p:nvSpPr>
          <p:cNvPr id="399" name="Google Shape;39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de empleados sin jefe”</a:t>
            </a:r>
            <a:endParaRPr/>
          </a:p>
        </p:txBody>
      </p:sp>
      <p:sp>
        <p:nvSpPr>
          <p:cNvPr id="400" name="Google Shape;400;p49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= NULL;</a:t>
            </a:r>
            <a:endParaRPr/>
          </a:p>
        </p:txBody>
      </p:sp>
      <p:cxnSp>
        <p:nvCxnSpPr>
          <p:cNvPr id="401" name="Google Shape;401;p49"/>
          <p:cNvCxnSpPr/>
          <p:nvPr/>
        </p:nvCxnSpPr>
        <p:spPr>
          <a:xfrm>
            <a:off x="2017575" y="2247075"/>
            <a:ext cx="918000" cy="701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9"/>
          <p:cNvCxnSpPr/>
          <p:nvPr/>
        </p:nvCxnSpPr>
        <p:spPr>
          <a:xfrm rot="10800000" flipH="1">
            <a:off x="2052225" y="2186400"/>
            <a:ext cx="840000" cy="7707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IS NULL</a:t>
            </a:r>
            <a:endParaRPr/>
          </a:p>
        </p:txBody>
      </p:sp>
      <p:sp>
        <p:nvSpPr>
          <p:cNvPr id="408" name="Google Shape;40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&lt;campo&gt; IS [NOT] NULL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9</a:t>
            </a:r>
            <a:endParaRPr/>
          </a:p>
        </p:txBody>
      </p:sp>
      <p:sp>
        <p:nvSpPr>
          <p:cNvPr id="414" name="Google Shape;41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de empleados sin jefe”</a:t>
            </a:r>
            <a:endParaRPr/>
          </a:p>
        </p:txBody>
      </p:sp>
      <p:sp>
        <p:nvSpPr>
          <p:cNvPr id="415" name="Google Shape;415;p51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IS NULL;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87F1FF-2A0C-4398-A035-E1D57699B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22" b="42396"/>
          <a:stretch/>
        </p:blipFill>
        <p:spPr>
          <a:xfrm>
            <a:off x="3573191" y="1758031"/>
            <a:ext cx="5431385" cy="22976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10</a:t>
            </a:r>
            <a:endParaRPr/>
          </a:p>
        </p:txBody>
      </p:sp>
      <p:sp>
        <p:nvSpPr>
          <p:cNvPr id="421" name="Google Shape;42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nombre y sueldo de empleados cuyo nombre comienza con la letra P”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65B454-08CA-4319-856E-9C9420921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22" b="42396"/>
          <a:stretch/>
        </p:blipFill>
        <p:spPr>
          <a:xfrm>
            <a:off x="1215656" y="1653775"/>
            <a:ext cx="6466534" cy="273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11700" y="2991000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empleados”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92" name="Google Shape;92;p16"/>
          <p:cNvGraphicFramePr/>
          <p:nvPr>
            <p:extLst>
              <p:ext uri="{D42A27DB-BD31-4B8C-83A1-F6EECF244321}">
                <p14:modId xmlns:p14="http://schemas.microsoft.com/office/powerpoint/2010/main" val="387174660"/>
              </p:ext>
            </p:extLst>
          </p:nvPr>
        </p:nvGraphicFramePr>
        <p:xfrm>
          <a:off x="500336" y="3377400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>
            <a:off x="1983848" y="2991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018100" y="2571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E637F3-247D-4B0D-A737-EBC554EF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55" y="691514"/>
            <a:ext cx="4341845" cy="2011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LIKE</a:t>
            </a:r>
            <a:endParaRPr/>
          </a:p>
        </p:txBody>
      </p:sp>
      <p:sp>
        <p:nvSpPr>
          <p:cNvPr id="427" name="Google Shape;42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&lt;campo&gt; [NOT] LIKE &lt;patron&gt;</a:t>
            </a:r>
            <a:endParaRPr/>
          </a:p>
        </p:txBody>
      </p:sp>
      <p:sp>
        <p:nvSpPr>
          <p:cNvPr id="428" name="Google Shape;428;p53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 patrón es una cadena de caracteres que usa comodines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Comodines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% (ninguno, uno o muchos caracteres)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Ejemplos de patrones comunes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‘A%’ (Comienza con A) =&gt; Ana, Alejandro, 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‘%s’ (Termina con s) =&gt; Luis, Ines, 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‘%ana%’ (Contiene ana) =&gt; Banana, anastasia, ana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10</a:t>
            </a:r>
            <a:endParaRPr/>
          </a:p>
        </p:txBody>
      </p:sp>
      <p:sp>
        <p:nvSpPr>
          <p:cNvPr id="434" name="Google Shape;43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y sueldo de empleados cuyo nombre comienza con la letra A”</a:t>
            </a:r>
            <a:endParaRPr/>
          </a:p>
        </p:txBody>
      </p:sp>
      <p:sp>
        <p:nvSpPr>
          <p:cNvPr id="435" name="Google Shape;435;p54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nombre, sueldo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nombre LIKE ‘A%’;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11</a:t>
            </a:r>
            <a:endParaRPr/>
          </a:p>
        </p:txBody>
      </p:sp>
      <p:sp>
        <p:nvSpPr>
          <p:cNvPr id="441" name="Google Shape;44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y sueldo de los empleados de número 1, 2, 5, 7 y 9”</a:t>
            </a:r>
            <a:endParaRPr/>
          </a:p>
        </p:txBody>
      </p:sp>
      <p:sp>
        <p:nvSpPr>
          <p:cNvPr id="442" name="Google Shape;442;p55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nombre, sueldo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 = 1</a:t>
            </a:r>
            <a:br>
              <a:rPr lang="en"/>
            </a:br>
            <a:r>
              <a:rPr lang="en"/>
              <a:t>OR nro = 2</a:t>
            </a:r>
            <a:br>
              <a:rPr lang="en"/>
            </a:br>
            <a:r>
              <a:rPr lang="en"/>
              <a:t>OR nro = 5</a:t>
            </a:r>
            <a:br>
              <a:rPr lang="en"/>
            </a:br>
            <a:r>
              <a:rPr lang="en"/>
              <a:t>OR nro = 7</a:t>
            </a:r>
            <a:br>
              <a:rPr lang="en"/>
            </a:br>
            <a:r>
              <a:rPr lang="en"/>
              <a:t>OR nro = 9;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IN</a:t>
            </a:r>
            <a:endParaRPr/>
          </a:p>
        </p:txBody>
      </p:sp>
      <p:sp>
        <p:nvSpPr>
          <p:cNvPr id="448" name="Google Shape;44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&lt;campo&gt; [NOT] IN (&lt;lista_valores&gt;)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11</a:t>
            </a:r>
            <a:endParaRPr/>
          </a:p>
        </p:txBody>
      </p:sp>
      <p:sp>
        <p:nvSpPr>
          <p:cNvPr id="454" name="Google Shape;45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nombre y sueldo de los empleados de número 1, 2, 5, 7 y 9”</a:t>
            </a:r>
            <a:endParaRPr/>
          </a:p>
        </p:txBody>
      </p:sp>
      <p:sp>
        <p:nvSpPr>
          <p:cNvPr id="455" name="Google Shape;455;p57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nombre, sueldo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 IN (1, 2, 5, 7, 9);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12</a:t>
            </a:r>
            <a:endParaRPr/>
          </a:p>
        </p:txBody>
      </p:sp>
      <p:sp>
        <p:nvSpPr>
          <p:cNvPr id="461" name="Google Shape;46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número de aquellos empleados que sean jefe”</a:t>
            </a:r>
            <a:endParaRPr/>
          </a:p>
        </p:txBody>
      </p:sp>
      <p:sp>
        <p:nvSpPr>
          <p:cNvPr id="462" name="Google Shape;462;p58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8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464" name="Google Shape;464;p58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5" name="Google Shape;465;p58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58"/>
          <p:cNvSpPr/>
          <p:nvPr/>
        </p:nvSpPr>
        <p:spPr>
          <a:xfrm>
            <a:off x="4210250" y="3470825"/>
            <a:ext cx="847800" cy="1341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12</a:t>
            </a:r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número de aquellos empleados que sean jefe”</a:t>
            </a:r>
            <a:endParaRPr/>
          </a:p>
        </p:txBody>
      </p:sp>
      <p:sp>
        <p:nvSpPr>
          <p:cNvPr id="474" name="Google Shape;474;p59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nro_jefe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IS NOT NULL;</a:t>
            </a:r>
            <a:endParaRPr/>
          </a:p>
        </p:txBody>
      </p:sp>
      <p:graphicFrame>
        <p:nvGraphicFramePr>
          <p:cNvPr id="475" name="Google Shape;475;p59"/>
          <p:cNvGraphicFramePr/>
          <p:nvPr/>
        </p:nvGraphicFramePr>
        <p:xfrm>
          <a:off x="3949013" y="3084425"/>
          <a:ext cx="847650" cy="100575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8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6" name="Google Shape;476;p5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12</a:t>
            </a: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número de aquellos empleados que sean jefe”</a:t>
            </a:r>
            <a:endParaRPr/>
          </a:p>
        </p:txBody>
      </p:sp>
      <p:sp>
        <p:nvSpPr>
          <p:cNvPr id="483" name="Google Shape;483;p60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</a:t>
            </a:r>
            <a:r>
              <a:rPr lang="en" b="1"/>
              <a:t>DISTINCT</a:t>
            </a:r>
            <a:r>
              <a:rPr lang="en"/>
              <a:t> nro_jefe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IS NOT NULL;</a:t>
            </a:r>
            <a:endParaRPr/>
          </a:p>
        </p:txBody>
      </p:sp>
      <p:graphicFrame>
        <p:nvGraphicFramePr>
          <p:cNvPr id="484" name="Google Shape;484;p60"/>
          <p:cNvGraphicFramePr/>
          <p:nvPr/>
        </p:nvGraphicFramePr>
        <p:xfrm>
          <a:off x="3949013" y="3084425"/>
          <a:ext cx="847650" cy="6705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8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5" name="Google Shape;485;p6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empleados”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nro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1/10/2009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Google Shape;104;p17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empleados”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423667" y="16315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13" name="Google Shape;113;p18"/>
          <p:cNvGraphicFramePr/>
          <p:nvPr>
            <p:extLst>
              <p:ext uri="{D42A27DB-BD31-4B8C-83A1-F6EECF244321}">
                <p14:modId xmlns:p14="http://schemas.microsoft.com/office/powerpoint/2010/main" val="970332770"/>
              </p:ext>
            </p:extLst>
          </p:nvPr>
        </p:nvGraphicFramePr>
        <p:xfrm>
          <a:off x="3687025" y="2650025"/>
          <a:ext cx="884975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8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Daniel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4" name="Google Shape;114;p18"/>
          <p:cNvSpPr txBox="1"/>
          <p:nvPr/>
        </p:nvSpPr>
        <p:spPr>
          <a:xfrm>
            <a:off x="3229525" y="2157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211348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11348" y="534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112647" y="488079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“Listar el nombre y número de todos los empleados”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68852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FROM Empleado</a:t>
            </a:r>
            <a:endParaRPr dirty="0"/>
          </a:p>
        </p:txBody>
      </p:sp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3124842962"/>
              </p:ext>
            </p:extLst>
          </p:nvPr>
        </p:nvGraphicFramePr>
        <p:xfrm>
          <a:off x="431086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1914598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917748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A56F87-CC3D-4F81-AF74-ABCC00A2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8" y="823607"/>
            <a:ext cx="4646646" cy="2152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nombre, nro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1986188" y="347082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2000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1/10/2009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nombre, nro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44" name="Google Shape;144;p21"/>
          <p:cNvGraphicFramePr/>
          <p:nvPr>
            <p:extLst>
              <p:ext uri="{D42A27DB-BD31-4B8C-83A1-F6EECF244321}">
                <p14:modId xmlns:p14="http://schemas.microsoft.com/office/powerpoint/2010/main" val="3512110706"/>
              </p:ext>
            </p:extLst>
          </p:nvPr>
        </p:nvGraphicFramePr>
        <p:xfrm>
          <a:off x="3523766" y="3046975"/>
          <a:ext cx="1486650" cy="1341000"/>
        </p:xfrm>
        <a:graphic>
          <a:graphicData uri="http://schemas.openxmlformats.org/drawingml/2006/table">
            <a:tbl>
              <a:tblPr>
                <a:noFill/>
                <a:tableStyleId>{AF71AFD0-1E02-4A7E-BAB6-CF242FA106A8}</a:tableStyleId>
              </a:tblPr>
              <a:tblGrid>
                <a:gridCol w="7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1002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" name="Google Shape;145;p21"/>
          <p:cNvSpPr txBox="1"/>
          <p:nvPr/>
        </p:nvSpPr>
        <p:spPr>
          <a:xfrm>
            <a:off x="3367103" y="25544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000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1905</Words>
  <Application>Microsoft Office PowerPoint</Application>
  <PresentationFormat>Presentación en pantalla (16:9)</PresentationFormat>
  <Paragraphs>684</Paragraphs>
  <Slides>47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0" baseType="lpstr">
      <vt:lpstr>Proxima Nova</vt:lpstr>
      <vt:lpstr>Arial</vt:lpstr>
      <vt:lpstr>Spearmint</vt:lpstr>
      <vt:lpstr>Base de Datos I</vt:lpstr>
      <vt:lpstr>Modelo de datos</vt:lpstr>
      <vt:lpstr>Sintáxis</vt:lpstr>
      <vt:lpstr>Ejercicio 1</vt:lpstr>
      <vt:lpstr>Ejercicio 1</vt:lpstr>
      <vt:lpstr>Ejercicio 1</vt:lpstr>
      <vt:lpstr>Ejercicio 2</vt:lpstr>
      <vt:lpstr>Ejercicio 2</vt:lpstr>
      <vt:lpstr>Ejercicio 2</vt:lpstr>
      <vt:lpstr>Lista de campos (SELECT)</vt:lpstr>
      <vt:lpstr>Ejercicio 2</vt:lpstr>
      <vt:lpstr>Ejercicio 3</vt:lpstr>
      <vt:lpstr>Ejercicio 3</vt:lpstr>
      <vt:lpstr>Ejercicio 3</vt:lpstr>
      <vt:lpstr>Ejercicio 3</vt:lpstr>
      <vt:lpstr>Ejercicio 4</vt:lpstr>
      <vt:lpstr>Ejercicio 4</vt:lpstr>
      <vt:lpstr>Ejercicio 4</vt:lpstr>
      <vt:lpstr>Ejercicio 4</vt:lpstr>
      <vt:lpstr>Ejercicio 5</vt:lpstr>
      <vt:lpstr>Ejercicio 5</vt:lpstr>
      <vt:lpstr>Ejercicio 6</vt:lpstr>
      <vt:lpstr>Condición (WHERE)</vt:lpstr>
      <vt:lpstr>Condición (WHERE)</vt:lpstr>
      <vt:lpstr>Ejercicio 6</vt:lpstr>
      <vt:lpstr>Ejercicio 6</vt:lpstr>
      <vt:lpstr>Ejercicio 6</vt:lpstr>
      <vt:lpstr>Ejercicio 6</vt:lpstr>
      <vt:lpstr>Ejercicio 6</vt:lpstr>
      <vt:lpstr>Ejercicio 6</vt:lpstr>
      <vt:lpstr>Ejercicio 6</vt:lpstr>
      <vt:lpstr>Ejercicio 7</vt:lpstr>
      <vt:lpstr>Ejercicio 8</vt:lpstr>
      <vt:lpstr>Operador BETWEEN</vt:lpstr>
      <vt:lpstr>Ejercicio 8</vt:lpstr>
      <vt:lpstr>Ejercicio 9</vt:lpstr>
      <vt:lpstr>Operador IS NULL</vt:lpstr>
      <vt:lpstr>Ejercicio 9</vt:lpstr>
      <vt:lpstr>Ejercicio 10</vt:lpstr>
      <vt:lpstr>Operador LIKE</vt:lpstr>
      <vt:lpstr>Ejercicio 10</vt:lpstr>
      <vt:lpstr>Ejercicio 11</vt:lpstr>
      <vt:lpstr>Operador IN</vt:lpstr>
      <vt:lpstr>Ejercicio 11</vt:lpstr>
      <vt:lpstr>Ejercicio 12</vt:lpstr>
      <vt:lpstr>Ejercicio 12</vt:lpstr>
      <vt:lpstr>Ejercicio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cp:lastModifiedBy>Patricio Veltri</cp:lastModifiedBy>
  <cp:revision>5</cp:revision>
  <dcterms:modified xsi:type="dcterms:W3CDTF">2024-10-16T21:59:19Z</dcterms:modified>
</cp:coreProperties>
</file>