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embeddedFontLs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F42B23-0A80-4F37-8DFA-4D723D177073}">
  <a:tblStyle styleId="{6FF42B23-0A80-4F37-8DFA-4D723D1770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tri, Patricio" userId="c175c315-e4b8-4dbc-988d-af1d3f8f4e32" providerId="ADAL" clId="{1FA81C97-C129-420C-93D5-7290B2AF3F8B}"/>
    <pc:docChg chg="modSld sldOrd">
      <pc:chgData name="Veltri, Patricio" userId="c175c315-e4b8-4dbc-988d-af1d3f8f4e32" providerId="ADAL" clId="{1FA81C97-C129-420C-93D5-7290B2AF3F8B}" dt="2022-10-13T17:56:14.307" v="10"/>
      <pc:docMkLst>
        <pc:docMk/>
      </pc:docMkLst>
      <pc:sldChg chg="addSp modSp mod modAnim">
        <pc:chgData name="Veltri, Patricio" userId="c175c315-e4b8-4dbc-988d-af1d3f8f4e32" providerId="ADAL" clId="{1FA81C97-C129-420C-93D5-7290B2AF3F8B}" dt="2022-10-13T17:42:06.741" v="6"/>
        <pc:sldMkLst>
          <pc:docMk/>
          <pc:sldMk cId="0" sldId="258"/>
        </pc:sldMkLst>
        <pc:picChg chg="add mod">
          <ac:chgData name="Veltri, Patricio" userId="c175c315-e4b8-4dbc-988d-af1d3f8f4e32" providerId="ADAL" clId="{1FA81C97-C129-420C-93D5-7290B2AF3F8B}" dt="2022-10-13T17:39:17.127" v="3" actId="1076"/>
          <ac:picMkLst>
            <pc:docMk/>
            <pc:sldMk cId="0" sldId="258"/>
            <ac:picMk id="3" creationId="{3535A621-A7A9-4CE0-9A15-9615074F8420}"/>
          </ac:picMkLst>
        </pc:picChg>
      </pc:sldChg>
      <pc:sldChg chg="ord modNotes">
        <pc:chgData name="Veltri, Patricio" userId="c175c315-e4b8-4dbc-988d-af1d3f8f4e32" providerId="ADAL" clId="{1FA81C97-C129-420C-93D5-7290B2AF3F8B}" dt="2022-10-13T17:56:14.307" v="10"/>
        <pc:sldMkLst>
          <pc:docMk/>
          <pc:sldMk cId="0" sldId="279"/>
        </pc:sldMkLst>
      </pc:sldChg>
    </pc:docChg>
  </pc:docChgLst>
  <pc:docChgLst>
    <pc:chgData name="Veltri, Patricio" userId="c175c315-e4b8-4dbc-988d-af1d3f8f4e32" providerId="ADAL" clId="{456005A8-41AA-460D-BC67-DD129A953626}"/>
    <pc:docChg chg="modSld">
      <pc:chgData name="Veltri, Patricio" userId="c175c315-e4b8-4dbc-988d-af1d3f8f4e32" providerId="ADAL" clId="{456005A8-41AA-460D-BC67-DD129A953626}" dt="2022-10-31T22:30:33.670" v="15" actId="20577"/>
      <pc:docMkLst>
        <pc:docMk/>
      </pc:docMkLst>
      <pc:sldChg chg="modSp mod">
        <pc:chgData name="Veltri, Patricio" userId="c175c315-e4b8-4dbc-988d-af1d3f8f4e32" providerId="ADAL" clId="{456005A8-41AA-460D-BC67-DD129A953626}" dt="2022-10-31T22:30:18.987" v="11" actId="20577"/>
        <pc:sldMkLst>
          <pc:docMk/>
          <pc:sldMk cId="0" sldId="267"/>
        </pc:sldMkLst>
        <pc:graphicFrameChg chg="modGraphic">
          <ac:chgData name="Veltri, Patricio" userId="c175c315-e4b8-4dbc-988d-af1d3f8f4e32" providerId="ADAL" clId="{456005A8-41AA-460D-BC67-DD129A953626}" dt="2022-10-31T22:30:15.408" v="9" actId="20577"/>
          <ac:graphicFrameMkLst>
            <pc:docMk/>
            <pc:sldMk cId="0" sldId="267"/>
            <ac:graphicFrameMk id="182" creationId="{00000000-0000-0000-0000-000000000000}"/>
          </ac:graphicFrameMkLst>
        </pc:graphicFrameChg>
        <pc:graphicFrameChg chg="modGraphic">
          <ac:chgData name="Veltri, Patricio" userId="c175c315-e4b8-4dbc-988d-af1d3f8f4e32" providerId="ADAL" clId="{456005A8-41AA-460D-BC67-DD129A953626}" dt="2022-10-31T22:30:18.987" v="11" actId="20577"/>
          <ac:graphicFrameMkLst>
            <pc:docMk/>
            <pc:sldMk cId="0" sldId="267"/>
            <ac:graphicFrameMk id="184" creationId="{00000000-0000-0000-0000-000000000000}"/>
          </ac:graphicFrameMkLst>
        </pc:graphicFrameChg>
      </pc:sldChg>
      <pc:sldChg chg="modSp mod">
        <pc:chgData name="Veltri, Patricio" userId="c175c315-e4b8-4dbc-988d-af1d3f8f4e32" providerId="ADAL" clId="{456005A8-41AA-460D-BC67-DD129A953626}" dt="2022-10-31T22:30:33.670" v="15" actId="20577"/>
        <pc:sldMkLst>
          <pc:docMk/>
          <pc:sldMk cId="0" sldId="268"/>
        </pc:sldMkLst>
        <pc:graphicFrameChg chg="modGraphic">
          <ac:chgData name="Veltri, Patricio" userId="c175c315-e4b8-4dbc-988d-af1d3f8f4e32" providerId="ADAL" clId="{456005A8-41AA-460D-BC67-DD129A953626}" dt="2022-10-31T22:30:30.013" v="13" actId="20577"/>
          <ac:graphicFrameMkLst>
            <pc:docMk/>
            <pc:sldMk cId="0" sldId="268"/>
            <ac:graphicFrameMk id="198" creationId="{00000000-0000-0000-0000-000000000000}"/>
          </ac:graphicFrameMkLst>
        </pc:graphicFrameChg>
        <pc:graphicFrameChg chg="modGraphic">
          <ac:chgData name="Veltri, Patricio" userId="c175c315-e4b8-4dbc-988d-af1d3f8f4e32" providerId="ADAL" clId="{456005A8-41AA-460D-BC67-DD129A953626}" dt="2022-10-31T22:30:33.670" v="15" actId="20577"/>
          <ac:graphicFrameMkLst>
            <pc:docMk/>
            <pc:sldMk cId="0" sldId="268"/>
            <ac:graphicFrameMk id="20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818c5c8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818c5c8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818c5c8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8818c5c8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818c5c8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8818c5c8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818c5c8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818c5c8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818c5c8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818c5c8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c2f501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0c2f501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8818c5c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8818c5c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c2f501f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0c2f501f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0c2f501f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0c2f501f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0c2f501f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0c2f501f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bb1f0ad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bb1f0ad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0c2f501f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0c2f501f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c2f501f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c2f501f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0c2f501f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0c2f501f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0c2f501f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0c2f501f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0c2f501f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0c2f501f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a7404dd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a7404dd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8818c5c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8818c5c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818c5c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818c5c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8818c5c8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8818c5c8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818c5c8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818c5c8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818c5c8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8818c5c8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8818c5c8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8818c5c8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- SELECT Agregación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cod_esp;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el sueldo mínimo de los empleados por cada código de especialidad”</a:t>
            </a:r>
            <a:endParaRPr/>
          </a:p>
        </p:txBody>
      </p:sp>
      <p:graphicFrame>
        <p:nvGraphicFramePr>
          <p:cNvPr id="158" name="Google Shape;158;p22"/>
          <p:cNvGraphicFramePr/>
          <p:nvPr/>
        </p:nvGraphicFramePr>
        <p:xfrm>
          <a:off x="738963" y="3299000"/>
          <a:ext cx="4767000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9" name="Google Shape;159;p22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6796925" y="3442675"/>
          <a:ext cx="1948750" cy="731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9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cod_esp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Google Shape;161;p22"/>
          <p:cNvSpPr txBox="1"/>
          <p:nvPr/>
        </p:nvSpPr>
        <p:spPr>
          <a:xfrm>
            <a:off x="6871288" y="30825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cod_esp;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el sueldo mínimo de los empleados por cada código de especialidad”</a:t>
            </a:r>
            <a:endParaRPr/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738963" y="3299000"/>
          <a:ext cx="4767000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1" name="Google Shape;171;p23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2" name="Google Shape;172;p23"/>
          <p:cNvGraphicFramePr/>
          <p:nvPr/>
        </p:nvGraphicFramePr>
        <p:xfrm>
          <a:off x="6796925" y="3442675"/>
          <a:ext cx="1948750" cy="731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9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cod_esp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MIN(sueldo)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3" name="Google Shape;173;p23"/>
          <p:cNvSpPr txBox="1"/>
          <p:nvPr/>
        </p:nvSpPr>
        <p:spPr>
          <a:xfrm>
            <a:off x="6871288" y="30825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311700" y="201475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MIN(sueldo) &gt; 3000</a:t>
            </a:r>
            <a:br>
              <a:rPr lang="en"/>
            </a:br>
            <a:r>
              <a:rPr lang="en"/>
              <a:t>GROUP BY cod_esp;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el sueldo mínimo de los empleados por cada código de especialidad, sólo para aquellas especialidades cuyo mínimo sea mayor a 3000”</a:t>
            </a:r>
            <a:endParaRPr/>
          </a:p>
        </p:txBody>
      </p:sp>
      <p:graphicFrame>
        <p:nvGraphicFramePr>
          <p:cNvPr id="182" name="Google Shape;182;p24"/>
          <p:cNvGraphicFramePr/>
          <p:nvPr>
            <p:extLst>
              <p:ext uri="{D42A27DB-BD31-4B8C-83A1-F6EECF244321}">
                <p14:modId xmlns:p14="http://schemas.microsoft.com/office/powerpoint/2010/main" val="516144170"/>
              </p:ext>
            </p:extLst>
          </p:nvPr>
        </p:nvGraphicFramePr>
        <p:xfrm>
          <a:off x="747613" y="3948425"/>
          <a:ext cx="4767000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2000</a:t>
                      </a:r>
                      <a:endParaRPr sz="1000" dirty="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1/10/2009</a:t>
                      </a:r>
                      <a:endParaRPr sz="1000" dirty="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3" name="Google Shape;183;p24"/>
          <p:cNvSpPr txBox="1"/>
          <p:nvPr/>
        </p:nvSpPr>
        <p:spPr>
          <a:xfrm>
            <a:off x="2124025" y="3562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4" name="Google Shape;184;p24"/>
          <p:cNvGraphicFramePr/>
          <p:nvPr>
            <p:extLst>
              <p:ext uri="{D42A27DB-BD31-4B8C-83A1-F6EECF244321}">
                <p14:modId xmlns:p14="http://schemas.microsoft.com/office/powerpoint/2010/main" val="3215690671"/>
              </p:ext>
            </p:extLst>
          </p:nvPr>
        </p:nvGraphicFramePr>
        <p:xfrm>
          <a:off x="6805575" y="4092100"/>
          <a:ext cx="1948750" cy="731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9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cod_esp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MIN(sueldo)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2000</a:t>
                      </a:r>
                      <a:endParaRPr sz="1000" dirty="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24"/>
          <p:cNvSpPr txBox="1"/>
          <p:nvPr/>
        </p:nvSpPr>
        <p:spPr>
          <a:xfrm>
            <a:off x="6879938" y="37319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5809919" y="4192225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24"/>
          <p:cNvCxnSpPr/>
          <p:nvPr/>
        </p:nvCxnSpPr>
        <p:spPr>
          <a:xfrm rot="10800000" flipH="1">
            <a:off x="3273125" y="2900750"/>
            <a:ext cx="666900" cy="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4"/>
          <p:cNvCxnSpPr/>
          <p:nvPr/>
        </p:nvCxnSpPr>
        <p:spPr>
          <a:xfrm flipH="1">
            <a:off x="3924025" y="2886250"/>
            <a:ext cx="15900" cy="84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4"/>
          <p:cNvCxnSpPr/>
          <p:nvPr/>
        </p:nvCxnSpPr>
        <p:spPr>
          <a:xfrm>
            <a:off x="329050" y="2718950"/>
            <a:ext cx="935100" cy="33780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4"/>
          <p:cNvCxnSpPr/>
          <p:nvPr/>
        </p:nvCxnSpPr>
        <p:spPr>
          <a:xfrm rot="10800000" flipH="1">
            <a:off x="370600" y="2718950"/>
            <a:ext cx="867600" cy="309900"/>
          </a:xfrm>
          <a:prstGeom prst="straightConnector1">
            <a:avLst/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311700" y="201475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</a:t>
            </a:r>
            <a:br>
              <a:rPr lang="en"/>
            </a:br>
            <a:r>
              <a:rPr lang="en"/>
              <a:t>HAVING MIN(sueldo) &gt; 3000;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el sueldo mínimo de los empleados por cada código de especialidad, sólo para aquellas especialidades cuyo mínimo sea mayor a 3000”</a:t>
            </a:r>
            <a:endParaRPr/>
          </a:p>
        </p:txBody>
      </p:sp>
      <p:graphicFrame>
        <p:nvGraphicFramePr>
          <p:cNvPr id="198" name="Google Shape;198;p25"/>
          <p:cNvGraphicFramePr/>
          <p:nvPr>
            <p:extLst>
              <p:ext uri="{D42A27DB-BD31-4B8C-83A1-F6EECF244321}">
                <p14:modId xmlns:p14="http://schemas.microsoft.com/office/powerpoint/2010/main" val="318772631"/>
              </p:ext>
            </p:extLst>
          </p:nvPr>
        </p:nvGraphicFramePr>
        <p:xfrm>
          <a:off x="747613" y="3948425"/>
          <a:ext cx="4767000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2000</a:t>
                      </a:r>
                      <a:endParaRPr sz="1000" dirty="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1/10/2009</a:t>
                      </a:r>
                      <a:endParaRPr sz="1000" dirty="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9" name="Google Shape;199;p25"/>
          <p:cNvSpPr txBox="1"/>
          <p:nvPr/>
        </p:nvSpPr>
        <p:spPr>
          <a:xfrm>
            <a:off x="2124025" y="3562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0" name="Google Shape;200;p25"/>
          <p:cNvGraphicFramePr/>
          <p:nvPr>
            <p:extLst>
              <p:ext uri="{D42A27DB-BD31-4B8C-83A1-F6EECF244321}">
                <p14:modId xmlns:p14="http://schemas.microsoft.com/office/powerpoint/2010/main" val="2836441112"/>
              </p:ext>
            </p:extLst>
          </p:nvPr>
        </p:nvGraphicFramePr>
        <p:xfrm>
          <a:off x="6805575" y="4092100"/>
          <a:ext cx="1948750" cy="731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9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cod_esp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MIN(sueldo)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</a:t>
                      </a:r>
                      <a:r>
                        <a:rPr lang="en" sz="1000"/>
                        <a:t>000</a:t>
                      </a:r>
                      <a:endParaRPr sz="1000" dirty="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1" name="Google Shape;201;p25"/>
          <p:cNvSpPr txBox="1"/>
          <p:nvPr/>
        </p:nvSpPr>
        <p:spPr>
          <a:xfrm>
            <a:off x="6879938" y="37319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809919" y="4192225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3" name="Google Shape;203;p25"/>
          <p:cNvCxnSpPr/>
          <p:nvPr/>
        </p:nvCxnSpPr>
        <p:spPr>
          <a:xfrm>
            <a:off x="3454950" y="3199688"/>
            <a:ext cx="4494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5"/>
          <p:cNvCxnSpPr/>
          <p:nvPr/>
        </p:nvCxnSpPr>
        <p:spPr>
          <a:xfrm>
            <a:off x="7935975" y="3189625"/>
            <a:ext cx="0" cy="52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311700" y="201475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</a:t>
            </a:r>
            <a:br>
              <a:rPr lang="en"/>
            </a:br>
            <a:r>
              <a:rPr lang="en"/>
              <a:t>HAVING MIN(sueldo) &gt; 3000;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el sueldo mínimo de los empleados por cada código de especialidad, sólo para aquellas especialidades cuyo mínimo sea mayor a 3000”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747613" y="3948425"/>
          <a:ext cx="4767000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3" name="Google Shape;213;p26"/>
          <p:cNvSpPr txBox="1"/>
          <p:nvPr/>
        </p:nvSpPr>
        <p:spPr>
          <a:xfrm>
            <a:off x="2124025" y="3562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4" name="Google Shape;214;p26"/>
          <p:cNvGraphicFramePr/>
          <p:nvPr/>
        </p:nvGraphicFramePr>
        <p:xfrm>
          <a:off x="6805575" y="4092100"/>
          <a:ext cx="1948750" cy="4876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9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cod_esp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MIN(sueldo)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" name="Google Shape;215;p26"/>
          <p:cNvSpPr txBox="1"/>
          <p:nvPr/>
        </p:nvSpPr>
        <p:spPr>
          <a:xfrm>
            <a:off x="6879938" y="37319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5809919" y="4192225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26"/>
          <p:cNvCxnSpPr/>
          <p:nvPr/>
        </p:nvCxnSpPr>
        <p:spPr>
          <a:xfrm>
            <a:off x="3454950" y="3199688"/>
            <a:ext cx="4494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6"/>
          <p:cNvCxnSpPr/>
          <p:nvPr/>
        </p:nvCxnSpPr>
        <p:spPr>
          <a:xfrm>
            <a:off x="7935975" y="3189625"/>
            <a:ext cx="0" cy="52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body" idx="1"/>
          </p:nvPr>
        </p:nvSpPr>
        <p:spPr>
          <a:xfrm>
            <a:off x="311700" y="201475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</a:t>
            </a:r>
            <a:br>
              <a:rPr lang="en"/>
            </a:br>
            <a:r>
              <a:rPr lang="en"/>
              <a:t>HAVING COUNT(*) &gt; 5;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“Indicar el sueldo mínimo de los empleados por cada código de especialidad, sólo para aquellas especialidades con más de 5 empleados”</a:t>
            </a:r>
            <a:endParaRPr dirty="0"/>
          </a:p>
        </p:txBody>
      </p:sp>
      <p:graphicFrame>
        <p:nvGraphicFramePr>
          <p:cNvPr id="5" name="Google Shape;66;p14">
            <a:extLst>
              <a:ext uri="{FF2B5EF4-FFF2-40B4-BE49-F238E27FC236}">
                <a16:creationId xmlns:a16="http://schemas.microsoft.com/office/drawing/2014/main" id="{36CED78B-5DF8-49C4-B4E9-55A9BB61A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426392"/>
              </p:ext>
            </p:extLst>
          </p:nvPr>
        </p:nvGraphicFramePr>
        <p:xfrm>
          <a:off x="3630960" y="2828650"/>
          <a:ext cx="4767000" cy="13410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nro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1/10/2009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ES.descripcion, COUNT(*)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Especialidad ES ON EM.cod_esp = ES.cod_esp</a:t>
            </a:r>
            <a:br>
              <a:rPr lang="en"/>
            </a:br>
            <a:r>
              <a:rPr lang="en"/>
              <a:t>GROUP BY ES.descripcion;</a:t>
            </a:r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cantidad de empleados por cada descripción de especialidad”</a:t>
            </a:r>
            <a:endParaRPr/>
          </a:p>
        </p:txBody>
      </p:sp>
      <p:graphicFrame>
        <p:nvGraphicFramePr>
          <p:cNvPr id="233" name="Google Shape;233;p28"/>
          <p:cNvGraphicFramePr/>
          <p:nvPr/>
        </p:nvGraphicFramePr>
        <p:xfrm>
          <a:off x="232388" y="3813675"/>
          <a:ext cx="5355725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0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8"/>
          <p:cNvSpPr txBox="1"/>
          <p:nvPr/>
        </p:nvSpPr>
        <p:spPr>
          <a:xfrm>
            <a:off x="2253875" y="3293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35" name="Google Shape;235;p28"/>
          <p:cNvGraphicFramePr/>
          <p:nvPr/>
        </p:nvGraphicFramePr>
        <p:xfrm>
          <a:off x="6883550" y="3927600"/>
          <a:ext cx="1948750" cy="731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9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descripcion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COUNT(*)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6" name="Google Shape;236;p28"/>
          <p:cNvSpPr txBox="1"/>
          <p:nvPr/>
        </p:nvSpPr>
        <p:spPr>
          <a:xfrm>
            <a:off x="6957913" y="35674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5905531" y="3920025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9781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9680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 sucede si dos o más especialidades tienen la misma descripción?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SELECT ES.cod_esp, ES.descripcion, COUNT(*)</a:t>
            </a:r>
            <a:br>
              <a:rPr lang="en" dirty="0"/>
            </a:br>
            <a:r>
              <a:rPr lang="en" dirty="0"/>
              <a:t>FROM Empleado EM JOIN</a:t>
            </a:r>
            <a:br>
              <a:rPr lang="en" dirty="0"/>
            </a:br>
            <a:r>
              <a:rPr lang="en" dirty="0"/>
              <a:t>            Especialidad ES ON EM.cod_esp = ES.cod_esp</a:t>
            </a:r>
            <a:br>
              <a:rPr lang="en" dirty="0"/>
            </a:br>
            <a:r>
              <a:rPr lang="en" dirty="0"/>
              <a:t>GROUP BY ES.cod_esp, ES.descripcion;</a:t>
            </a:r>
            <a:endParaRPr dirty="0"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cantidad de empleados por cada descripción de especialidad”</a:t>
            </a:r>
            <a:endParaRPr/>
          </a:p>
        </p:txBody>
      </p:sp>
      <p:graphicFrame>
        <p:nvGraphicFramePr>
          <p:cNvPr id="253" name="Google Shape;253;p30"/>
          <p:cNvGraphicFramePr/>
          <p:nvPr/>
        </p:nvGraphicFramePr>
        <p:xfrm>
          <a:off x="232388" y="3813675"/>
          <a:ext cx="5355725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0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4" name="Google Shape;254;p30"/>
          <p:cNvSpPr txBox="1"/>
          <p:nvPr/>
        </p:nvSpPr>
        <p:spPr>
          <a:xfrm>
            <a:off x="2253875" y="3293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55" name="Google Shape;255;p30"/>
          <p:cNvGraphicFramePr/>
          <p:nvPr/>
        </p:nvGraphicFramePr>
        <p:xfrm>
          <a:off x="6883550" y="3927600"/>
          <a:ext cx="1948750" cy="731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9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cod_esp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COUNT(*)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" name="Google Shape;256;p30"/>
          <p:cNvSpPr txBox="1"/>
          <p:nvPr/>
        </p:nvSpPr>
        <p:spPr>
          <a:xfrm>
            <a:off x="6957913" y="35674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5905531" y="3920025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9781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39680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SELECT ES.cod_esp, ES.descripcion, COUNT(*)</a:t>
            </a:r>
            <a:br>
              <a:rPr lang="en" dirty="0"/>
            </a:br>
            <a:r>
              <a:rPr lang="en" dirty="0"/>
              <a:t>FROM Empleado EM JOIN</a:t>
            </a:r>
            <a:br>
              <a:rPr lang="en" dirty="0"/>
            </a:br>
            <a:r>
              <a:rPr lang="en" dirty="0"/>
              <a:t>            Especialidad ES ON EM.cod_esp = ES.cod_esp</a:t>
            </a:r>
            <a:br>
              <a:rPr lang="en" dirty="0"/>
            </a:br>
            <a:r>
              <a:rPr lang="en" dirty="0"/>
              <a:t>GROUP BY ES.cod_esp, ES.descripcion;</a:t>
            </a:r>
            <a:endParaRPr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cantidad de empleados por cada descripción de especialidad”</a:t>
            </a:r>
            <a:endParaRPr/>
          </a:p>
        </p:txBody>
      </p:sp>
      <p:graphicFrame>
        <p:nvGraphicFramePr>
          <p:cNvPr id="269" name="Google Shape;269;p31"/>
          <p:cNvGraphicFramePr/>
          <p:nvPr/>
        </p:nvGraphicFramePr>
        <p:xfrm>
          <a:off x="232388" y="3813675"/>
          <a:ext cx="5355725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0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0" name="Google Shape;270;p31"/>
          <p:cNvSpPr txBox="1"/>
          <p:nvPr/>
        </p:nvSpPr>
        <p:spPr>
          <a:xfrm>
            <a:off x="2253875" y="3293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71" name="Google Shape;271;p31"/>
          <p:cNvGraphicFramePr/>
          <p:nvPr/>
        </p:nvGraphicFramePr>
        <p:xfrm>
          <a:off x="6749350" y="3927600"/>
          <a:ext cx="2243175" cy="731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7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cod_esp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COUNT(*)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2" name="Google Shape;272;p31"/>
          <p:cNvSpPr txBox="1"/>
          <p:nvPr/>
        </p:nvSpPr>
        <p:spPr>
          <a:xfrm>
            <a:off x="6957913" y="35674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5905531" y="3920025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9781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39680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datos</a:t>
            </a:r>
            <a:endParaRPr/>
          </a:p>
        </p:txBody>
      </p:sp>
      <p:graphicFrame>
        <p:nvGraphicFramePr>
          <p:cNvPr id="66" name="Google Shape;66;p14"/>
          <p:cNvGraphicFramePr/>
          <p:nvPr>
            <p:extLst>
              <p:ext uri="{D42A27DB-BD31-4B8C-83A1-F6EECF244321}">
                <p14:modId xmlns:p14="http://schemas.microsoft.com/office/powerpoint/2010/main" val="1315552161"/>
              </p:ext>
            </p:extLst>
          </p:nvPr>
        </p:nvGraphicFramePr>
        <p:xfrm>
          <a:off x="947113" y="1757539"/>
          <a:ext cx="4767000" cy="13410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nro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1/10/2009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430625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8" name="Google Shape;68;p14"/>
          <p:cNvGraphicFramePr/>
          <p:nvPr>
            <p:extLst>
              <p:ext uri="{D42A27DB-BD31-4B8C-83A1-F6EECF244321}">
                <p14:modId xmlns:p14="http://schemas.microsoft.com/office/powerpoint/2010/main" val="1636630594"/>
              </p:ext>
            </p:extLst>
          </p:nvPr>
        </p:nvGraphicFramePr>
        <p:xfrm>
          <a:off x="6477000" y="1704375"/>
          <a:ext cx="2305050" cy="167625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609380">
                  <a:extLst>
                    <a:ext uri="{9D8B030D-6E8A-4147-A177-3AD203B41FA5}">
                      <a16:colId xmlns:a16="http://schemas.microsoft.com/office/drawing/2014/main" val="460381563"/>
                    </a:ext>
                  </a:extLst>
                </a:gridCol>
                <a:gridCol w="914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b="1" u="sng" dirty="0" err="1"/>
                        <a:t>Cod_t</a:t>
                      </a:r>
                      <a:endParaRPr sz="1000" b="1" u="sng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nro_emp</a:t>
                      </a:r>
                      <a:endParaRPr sz="1000" b="1" u="none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/>
                        <a:t>cod_area</a:t>
                      </a:r>
                      <a:endParaRPr sz="1000" b="1" u="none" dirty="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3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1001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 dirty="0"/>
                        <a:t>4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1002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A2</a:t>
                      </a: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6666113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973738" y="3647875"/>
          <a:ext cx="2162475" cy="100575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cod_area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1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2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1154988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Area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3525025" y="3647875"/>
          <a:ext cx="2162475" cy="100575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7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cod_esp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descripcion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Gerente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Operario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3706275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sz="1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426775" y="1968900"/>
            <a:ext cx="4884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3265975" y="196890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7236900" y="197565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8125763" y="1969300"/>
            <a:ext cx="51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Normalmente agruparemos por campos que sean claves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Sólo podremos devolver en la cláusula SELECT aquellos campos por los cuales hemos agrupado, o funciones de agregación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8</a:t>
            </a:r>
            <a:endParaRPr dirty="0"/>
          </a:p>
        </p:txBody>
      </p:sp>
      <p:sp>
        <p:nvSpPr>
          <p:cNvPr id="294" name="Google Shape;294;p34"/>
          <p:cNvSpPr txBox="1">
            <a:spLocks noGrp="1"/>
          </p:cNvSpPr>
          <p:nvPr>
            <p:ph type="body" idx="1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SELECT J.nro, J.nombre, COUNT(*)</a:t>
            </a:r>
            <a:br>
              <a:rPr lang="en" dirty="0"/>
            </a:br>
            <a:r>
              <a:rPr lang="en" dirty="0"/>
              <a:t>FROM Empleado EM JOIN</a:t>
            </a:r>
            <a:br>
              <a:rPr lang="en" dirty="0"/>
            </a:br>
            <a:r>
              <a:rPr lang="en" dirty="0"/>
              <a:t>            Empleado J ON EM.nro_jefe = J.nro</a:t>
            </a:r>
            <a:br>
              <a:rPr lang="en" dirty="0"/>
            </a:br>
            <a:r>
              <a:rPr lang="en" dirty="0"/>
              <a:t>GROUP BY J.nro, J.nombre;</a:t>
            </a:r>
            <a:endParaRPr dirty="0"/>
          </a:p>
        </p:txBody>
      </p:sp>
      <p:sp>
        <p:nvSpPr>
          <p:cNvPr id="295" name="Google Shape;29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cantidad de empleados a cargo de cada jefe, mostrando su nombre”</a:t>
            </a:r>
            <a:endParaRPr/>
          </a:p>
        </p:txBody>
      </p:sp>
      <p:graphicFrame>
        <p:nvGraphicFramePr>
          <p:cNvPr id="5" name="Google Shape;66;p14">
            <a:extLst>
              <a:ext uri="{FF2B5EF4-FFF2-40B4-BE49-F238E27FC236}">
                <a16:creationId xmlns:a16="http://schemas.microsoft.com/office/drawing/2014/main" id="{31EBD97E-30BE-43F2-8EF7-C9AE08AFE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733554"/>
              </p:ext>
            </p:extLst>
          </p:nvPr>
        </p:nvGraphicFramePr>
        <p:xfrm>
          <a:off x="3851940" y="3022475"/>
          <a:ext cx="4767000" cy="13410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/>
                        <a:t>nro</a:t>
                      </a:r>
                      <a:endParaRPr sz="1000" b="1" u="sng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1/10/2009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9</a:t>
            </a:r>
            <a:endParaRPr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“Cuántos jefes hay?”</a:t>
            </a:r>
            <a:endParaRPr/>
          </a:p>
        </p:txBody>
      </p:sp>
      <p:graphicFrame>
        <p:nvGraphicFramePr>
          <p:cNvPr id="302" name="Google Shape;302;p35"/>
          <p:cNvGraphicFramePr/>
          <p:nvPr/>
        </p:nvGraphicFramePr>
        <p:xfrm>
          <a:off x="2188488" y="2174925"/>
          <a:ext cx="4767000" cy="1950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1003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Alejandro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1004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Rafael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1003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1005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Leandro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1006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Marcos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1/1/2010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3" name="Google Shape;303;p35"/>
          <p:cNvSpPr txBox="1"/>
          <p:nvPr/>
        </p:nvSpPr>
        <p:spPr>
          <a:xfrm>
            <a:off x="3564900" y="17885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Variantes de COUNT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798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(*): cantidad de registros del grupo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(&lt;campo&gt;): cantidad de registros del grupo, donde el campo indicado no sea NULL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(DISTINCT &lt;campo&gt;): cantidad de registros </a:t>
            </a:r>
            <a:r>
              <a:rPr lang="en" b="1"/>
              <a:t>únicos </a:t>
            </a:r>
            <a:r>
              <a:rPr lang="en"/>
              <a:t>del grupo, donde el campo indicado no sea NULL (no cuenta repetidos)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10</a:t>
            </a:r>
            <a:endParaRPr/>
          </a:p>
        </p:txBody>
      </p:sp>
      <p:sp>
        <p:nvSpPr>
          <p:cNvPr id="315" name="Google Shape;315;p37"/>
          <p:cNvSpPr txBox="1">
            <a:spLocks noGrp="1"/>
          </p:cNvSpPr>
          <p:nvPr>
            <p:ph type="body" idx="1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COUNT(DISTINCT nro_jefe)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“Cuántos jefes hay?”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“Indicar la cantidad de empleados de la empresa”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35A621-A7A9-4CE0-9A15-9615074F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56" y="1877472"/>
            <a:ext cx="5345388" cy="2113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de agregación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(*)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 (&lt;campo&gt;)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 (DISTINCT &lt;campo&gt;)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MAX(&lt;campo&gt;)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MIN(&lt;campo&gt;)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SUM(&lt;campo&gt;)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AVG(&lt;campo&gt;)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agrupamiento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697275" y="2113550"/>
          <a:ext cx="2554675" cy="17066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0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6" name="Google Shape;96;p17"/>
          <p:cNvSpPr txBox="1"/>
          <p:nvPr/>
        </p:nvSpPr>
        <p:spPr>
          <a:xfrm>
            <a:off x="1074625" y="17271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5606375" y="2601150"/>
          <a:ext cx="1849700" cy="731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0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" name="Google Shape;98;p17"/>
          <p:cNvSpPr txBox="1"/>
          <p:nvPr/>
        </p:nvSpPr>
        <p:spPr>
          <a:xfrm>
            <a:off x="5631225" y="21511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689663" y="2606700"/>
            <a:ext cx="1479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Agrupamiento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477775" y="3448200"/>
            <a:ext cx="33546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Un registro por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grupo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Aplicar funciones de agregación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la cantidad de empleados de la empresa”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COUNT(*)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738963" y="3299000"/>
          <a:ext cx="4767000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Google Shape;109;p18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6831575" y="3659150"/>
          <a:ext cx="1346900" cy="4876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134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COUNT(*)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3</a:t>
                      </a:r>
                      <a:endParaRPr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" name="Google Shape;111;p18"/>
          <p:cNvSpPr txBox="1"/>
          <p:nvPr/>
        </p:nvSpPr>
        <p:spPr>
          <a:xfrm>
            <a:off x="6605025" y="32990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la cantidad de empleados y sueldo máximo de la empresa”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COUNT(*), MAX(sueldo)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738963" y="3299000"/>
          <a:ext cx="4767000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1" name="Google Shape;121;p19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6831575" y="3659150"/>
          <a:ext cx="1948750" cy="4876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9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COUNT(*)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MAX(sueldo)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3</a:t>
                      </a:r>
                      <a:endParaRPr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6905938" y="32990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“Cuántos empleados ganan más de $3000?”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COUNT(*)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3000;</a:t>
            </a:r>
            <a:endParaRPr/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738963" y="3531700"/>
          <a:ext cx="4767000" cy="7314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Google Shape;133;p20"/>
          <p:cNvSpPr txBox="1"/>
          <p:nvPr/>
        </p:nvSpPr>
        <p:spPr>
          <a:xfrm>
            <a:off x="2115375" y="31453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6831575" y="3659150"/>
          <a:ext cx="1346900" cy="4876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134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COUNT(*)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2</a:t>
                      </a:r>
                      <a:endParaRPr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6" name="Google Shape;136;p20"/>
          <p:cNvSpPr txBox="1"/>
          <p:nvPr/>
        </p:nvSpPr>
        <p:spPr>
          <a:xfrm>
            <a:off x="6605025" y="32990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“Indicar el sueldo mínimo de los empleados por cada código de especialidad”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738963" y="3299000"/>
          <a:ext cx="4767000" cy="9752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4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nombre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nro_jefe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sueldo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f_ingreso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Juan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1/1/2000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Pedro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1/5/2008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1002</a:t>
                      </a:r>
                      <a:endParaRPr sz="1000"/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Daniel</a:t>
                      </a:r>
                      <a:endParaRPr sz="1000"/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1/10/2009</a:t>
                      </a:r>
                      <a:endParaRPr sz="1000"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" name="Google Shape;145;p21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6831575" y="3659150"/>
          <a:ext cx="1948750" cy="487600"/>
        </p:xfrm>
        <a:graphic>
          <a:graphicData uri="http://schemas.openxmlformats.org/drawingml/2006/table">
            <a:tbl>
              <a:tblPr>
                <a:noFill/>
                <a:tableStyleId>{6FF42B23-0A80-4F37-8DFA-4D723D177073}</a:tableStyleId>
              </a:tblPr>
              <a:tblGrid>
                <a:gridCol w="9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cod_esp</a:t>
                      </a:r>
                      <a:endParaRPr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MIN(sueldo)</a:t>
                      </a:r>
                      <a:endParaRPr sz="1000"/>
                    </a:p>
                  </a:txBody>
                  <a:tcPr marL="45700" marR="45700" marT="45700" marB="457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?</a:t>
                      </a:r>
                      <a:endParaRPr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</a:t>
                      </a:r>
                      <a:endParaRPr sz="10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7" name="Google Shape;147;p21"/>
          <p:cNvSpPr txBox="1"/>
          <p:nvPr/>
        </p:nvSpPr>
        <p:spPr>
          <a:xfrm>
            <a:off x="6905938" y="32990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sz="1000" b="1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21"/>
          <p:cNvCxnSpPr/>
          <p:nvPr/>
        </p:nvCxnSpPr>
        <p:spPr>
          <a:xfrm>
            <a:off x="6502975" y="2744925"/>
            <a:ext cx="2329200" cy="21387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1"/>
          <p:cNvCxnSpPr/>
          <p:nvPr/>
        </p:nvCxnSpPr>
        <p:spPr>
          <a:xfrm flipH="1">
            <a:off x="6572200" y="2692975"/>
            <a:ext cx="2294700" cy="21993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1538</Words>
  <Application>Microsoft Office PowerPoint</Application>
  <PresentationFormat>Presentación en pantalla (16:9)</PresentationFormat>
  <Paragraphs>644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Proxima Nova</vt:lpstr>
      <vt:lpstr>Spearmint</vt:lpstr>
      <vt:lpstr>Base de Datos I</vt:lpstr>
      <vt:lpstr>Modelo de datos</vt:lpstr>
      <vt:lpstr>Ejercicio 1</vt:lpstr>
      <vt:lpstr>Funciones de agregación</vt:lpstr>
      <vt:lpstr>Proceso de agrupamiento</vt:lpstr>
      <vt:lpstr>Ejercicio 1</vt:lpstr>
      <vt:lpstr>Ejercicio 2</vt:lpstr>
      <vt:lpstr>Ejercicio 3</vt:lpstr>
      <vt:lpstr>Ejercicio 4</vt:lpstr>
      <vt:lpstr>Ejercicio 4</vt:lpstr>
      <vt:lpstr>Ejercicio 4</vt:lpstr>
      <vt:lpstr>Ejercicio 5</vt:lpstr>
      <vt:lpstr>Ejercicio 5</vt:lpstr>
      <vt:lpstr>Ejercicio 5</vt:lpstr>
      <vt:lpstr>Ejercicio 6</vt:lpstr>
      <vt:lpstr>Ejercicio 7</vt:lpstr>
      <vt:lpstr>Ejercicio 7</vt:lpstr>
      <vt:lpstr>Ejercicio 7</vt:lpstr>
      <vt:lpstr>Ejercicio 7</vt:lpstr>
      <vt:lpstr>Ejercicio 7</vt:lpstr>
      <vt:lpstr>Ejercicio 8</vt:lpstr>
      <vt:lpstr>Ejercicio 9</vt:lpstr>
      <vt:lpstr>Variantes de COUNT</vt:lpstr>
      <vt:lpstr>Ejercicio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I</dc:title>
  <cp:lastModifiedBy>Patricio Veltri</cp:lastModifiedBy>
  <cp:revision>6</cp:revision>
  <dcterms:modified xsi:type="dcterms:W3CDTF">2024-06-18T21:50:39Z</dcterms:modified>
</cp:coreProperties>
</file>